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9"/>
  </p:notesMasterIdLst>
  <p:sldIdLst>
    <p:sldId id="256" r:id="rId2"/>
    <p:sldId id="258" r:id="rId3"/>
    <p:sldId id="257" r:id="rId4"/>
    <p:sldId id="259" r:id="rId5"/>
    <p:sldId id="260" r:id="rId6"/>
    <p:sldId id="261" r:id="rId7"/>
    <p:sldId id="262" r:id="rId8"/>
  </p:sldIdLst>
  <p:sldSz cx="9144000" cy="5143500" type="screen16x9"/>
  <p:notesSz cx="6858000" cy="9144000"/>
  <p:embeddedFontLst>
    <p:embeddedFont>
      <p:font typeface="Lato" panose="020F0502020204030203" pitchFamily="3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58"/>
    <p:restoredTop sz="93245"/>
  </p:normalViewPr>
  <p:slideViewPr>
    <p:cSldViewPr snapToGrid="0">
      <p:cViewPr varScale="1">
        <p:scale>
          <a:sx n="138" d="100"/>
          <a:sy n="138" d="100"/>
        </p:scale>
        <p:origin x="728" y="1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portlets.arcticportal.org/where-is-the-arctic"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650350"/>
            <a:ext cx="5496600" cy="2052600"/>
          </a:xfrm>
          <a:prstGeom prst="rect">
            <a:avLst/>
          </a:prstGeom>
        </p:spPr>
        <p:txBody>
          <a:bodyPr spcFirstLastPara="1" wrap="square" lIns="360000" tIns="91425" rIns="91425" bIns="91425" anchor="b" anchorCtr="0">
            <a:noAutofit/>
          </a:bodyPr>
          <a:lstStyle/>
          <a:p>
            <a:pPr lvl="0"/>
            <a:r>
              <a:rPr lang="en-US" dirty="0"/>
              <a:t>The impact of climate change in the Arctic</a:t>
            </a:r>
            <a:r>
              <a:rPr lang="fr-FR" dirty="0"/>
              <a:t> </a:t>
            </a:r>
            <a:endParaRPr dirty="0"/>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lvl="0" indent="0" algn="l" rtl="0">
              <a:spcBef>
                <a:spcPts val="0"/>
              </a:spcBef>
              <a:spcAft>
                <a:spcPts val="0"/>
              </a:spcAft>
              <a:buNone/>
            </a:pPr>
            <a:r>
              <a:rPr lang="fr-FR" dirty="0"/>
              <a:t>Module </a:t>
            </a:r>
            <a:r>
              <a:rPr lang="fr-FR" dirty="0" err="1"/>
              <a:t>prepared</a:t>
            </a:r>
            <a:r>
              <a:rPr lang="fr-FR" dirty="0"/>
              <a:t> by Prof. Jan </a:t>
            </a:r>
            <a:r>
              <a:rPr lang="fr-FR" dirty="0" err="1"/>
              <a:t>Borm</a:t>
            </a:r>
            <a:r>
              <a:rPr lang="fr-FR" dirty="0"/>
              <a:t>,</a:t>
            </a:r>
          </a:p>
          <a:p>
            <a:pPr marL="0" lvl="0" indent="0" algn="l" rtl="0">
              <a:spcBef>
                <a:spcPts val="0"/>
              </a:spcBef>
              <a:spcAft>
                <a:spcPts val="0"/>
              </a:spcAft>
              <a:buNone/>
            </a:pPr>
            <a:r>
              <a:rPr lang="fr-FR" dirty="0"/>
              <a:t>UVSQ/Université Paris-Saclay</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lvl="0"/>
            <a:r>
              <a:rPr lang="en-GB" dirty="0">
                <a:solidFill>
                  <a:schemeClr val="tx1"/>
                </a:solidFill>
              </a:rPr>
              <a:t>Lesson 1: INTRODUCTION TO THE ARCTIC</a:t>
            </a:r>
            <a:endParaRPr dirty="0"/>
          </a:p>
        </p:txBody>
      </p:sp>
      <p:sp>
        <p:nvSpPr>
          <p:cNvPr id="92" name="Google Shape;92;p15"/>
          <p:cNvSpPr txBox="1">
            <a:spLocks noGrp="1"/>
          </p:cNvSpPr>
          <p:nvPr>
            <p:ph type="body" idx="1"/>
          </p:nvPr>
        </p:nvSpPr>
        <p:spPr>
          <a:xfrm>
            <a:off x="311699" y="1418897"/>
            <a:ext cx="8520725" cy="2885090"/>
          </a:xfrm>
          <a:prstGeom prst="rect">
            <a:avLst/>
          </a:prstGeom>
        </p:spPr>
        <p:txBody>
          <a:bodyPr spcFirstLastPara="1" wrap="square" lIns="91425" tIns="91425" rIns="91425" bIns="91425" anchor="t" anchorCtr="0">
            <a:noAutofit/>
          </a:bodyPr>
          <a:lstStyle/>
          <a:p>
            <a:pPr marL="342900">
              <a:spcAft>
                <a:spcPts val="1600"/>
              </a:spcAft>
            </a:pPr>
            <a:r>
              <a:rPr lang="fr-FR" sz="2400" dirty="0" err="1">
                <a:solidFill>
                  <a:schemeClr val="tx1"/>
                </a:solidFill>
              </a:rPr>
              <a:t>Student</a:t>
            </a:r>
            <a:r>
              <a:rPr lang="fr-FR" sz="2400" dirty="0">
                <a:solidFill>
                  <a:schemeClr val="tx1"/>
                </a:solidFill>
              </a:rPr>
              <a:t> </a:t>
            </a:r>
            <a:r>
              <a:rPr lang="fr-FR" sz="2400" dirty="0" err="1">
                <a:solidFill>
                  <a:schemeClr val="tx1"/>
                </a:solidFill>
              </a:rPr>
              <a:t>activity</a:t>
            </a:r>
            <a:r>
              <a:rPr lang="fr-FR" sz="2400" dirty="0">
                <a:solidFill>
                  <a:schemeClr val="tx1"/>
                </a:solidFill>
              </a:rPr>
              <a:t>: </a:t>
            </a:r>
            <a:r>
              <a:rPr lang="fr-FR" sz="2400" dirty="0" err="1">
                <a:solidFill>
                  <a:schemeClr val="tx1"/>
                </a:solidFill>
              </a:rPr>
              <a:t>prepare</a:t>
            </a:r>
            <a:r>
              <a:rPr lang="fr-FR" sz="2400" dirty="0">
                <a:solidFill>
                  <a:schemeClr val="tx1"/>
                </a:solidFill>
              </a:rPr>
              <a:t> </a:t>
            </a:r>
            <a:r>
              <a:rPr lang="fr-FR" sz="2400" dirty="0" err="1">
                <a:solidFill>
                  <a:schemeClr val="tx1"/>
                </a:solidFill>
              </a:rPr>
              <a:t>drawings</a:t>
            </a:r>
            <a:r>
              <a:rPr lang="fr-FR" sz="2400" dirty="0">
                <a:solidFill>
                  <a:schemeClr val="tx1"/>
                </a:solidFill>
              </a:rPr>
              <a:t> </a:t>
            </a:r>
            <a:r>
              <a:rPr lang="fr-FR" sz="2400" dirty="0" err="1">
                <a:solidFill>
                  <a:schemeClr val="tx1"/>
                </a:solidFill>
              </a:rPr>
              <a:t>evoking</a:t>
            </a:r>
            <a:r>
              <a:rPr lang="fr-FR" sz="2400" dirty="0">
                <a:solidFill>
                  <a:schemeClr val="tx1"/>
                </a:solidFill>
              </a:rPr>
              <a:t> the </a:t>
            </a:r>
            <a:r>
              <a:rPr lang="fr-FR" sz="2400" dirty="0" err="1">
                <a:solidFill>
                  <a:schemeClr val="tx1"/>
                </a:solidFill>
              </a:rPr>
              <a:t>Arctic</a:t>
            </a:r>
            <a:r>
              <a:rPr lang="fr-FR" sz="2400" dirty="0">
                <a:solidFill>
                  <a:schemeClr val="tx1"/>
                </a:solidFill>
              </a:rPr>
              <a:t> </a:t>
            </a:r>
            <a:r>
              <a:rPr lang="fr-FR" sz="2400" dirty="0" err="1">
                <a:solidFill>
                  <a:schemeClr val="tx1"/>
                </a:solidFill>
              </a:rPr>
              <a:t>using</a:t>
            </a:r>
            <a:r>
              <a:rPr lang="fr-FR" sz="2400" dirty="0">
                <a:solidFill>
                  <a:schemeClr val="tx1"/>
                </a:solidFill>
              </a:rPr>
              <a:t> </a:t>
            </a:r>
            <a:r>
              <a:rPr lang="fr-FR" sz="2400" dirty="0" err="1">
                <a:solidFill>
                  <a:schemeClr val="tx1"/>
                </a:solidFill>
              </a:rPr>
              <a:t>only</a:t>
            </a:r>
            <a:r>
              <a:rPr lang="fr-FR" sz="2400" dirty="0">
                <a:solidFill>
                  <a:schemeClr val="tx1"/>
                </a:solidFill>
              </a:rPr>
              <a:t> </a:t>
            </a:r>
            <a:r>
              <a:rPr lang="fr-FR" sz="2400" dirty="0" err="1">
                <a:solidFill>
                  <a:schemeClr val="tx1"/>
                </a:solidFill>
              </a:rPr>
              <a:t>visual</a:t>
            </a:r>
            <a:r>
              <a:rPr lang="fr-FR" sz="2400" dirty="0">
                <a:solidFill>
                  <a:schemeClr val="tx1"/>
                </a:solidFill>
              </a:rPr>
              <a:t> items,  no </a:t>
            </a:r>
            <a:r>
              <a:rPr lang="fr-FR" sz="2400" dirty="0" err="1">
                <a:solidFill>
                  <a:schemeClr val="tx1"/>
                </a:solidFill>
              </a:rPr>
              <a:t>textual</a:t>
            </a:r>
            <a:r>
              <a:rPr lang="fr-FR" sz="2400" dirty="0">
                <a:solidFill>
                  <a:schemeClr val="tx1"/>
                </a:solidFill>
              </a:rPr>
              <a:t> </a:t>
            </a:r>
            <a:r>
              <a:rPr lang="fr-FR" sz="2400" dirty="0" err="1">
                <a:solidFill>
                  <a:schemeClr val="tx1"/>
                </a:solidFill>
              </a:rPr>
              <a:t>elements</a:t>
            </a:r>
            <a:r>
              <a:rPr lang="fr-FR" sz="2400" dirty="0">
                <a:solidFill>
                  <a:schemeClr val="tx1"/>
                </a:solidFill>
              </a:rPr>
              <a:t> or </a:t>
            </a:r>
            <a:r>
              <a:rPr lang="fr-FR" sz="2400" dirty="0" err="1">
                <a:solidFill>
                  <a:schemeClr val="tx1"/>
                </a:solidFill>
              </a:rPr>
              <a:t>words</a:t>
            </a:r>
            <a:endParaRPr lang="fr-FR" sz="2400" dirty="0">
              <a:solidFill>
                <a:schemeClr val="tx1"/>
              </a:solidFill>
            </a:endParaRPr>
          </a:p>
          <a:p>
            <a:pPr marL="285750" indent="-285750">
              <a:spcAft>
                <a:spcPts val="1600"/>
              </a:spcAft>
            </a:pPr>
            <a:r>
              <a:rPr lang="fr-FR" sz="2400" dirty="0">
                <a:solidFill>
                  <a:schemeClr val="tx1"/>
                </a:solidFill>
              </a:rPr>
              <a:t>Most </a:t>
            </a:r>
            <a:r>
              <a:rPr lang="fr-FR" sz="2400" dirty="0" err="1">
                <a:solidFill>
                  <a:schemeClr val="tx1"/>
                </a:solidFill>
              </a:rPr>
              <a:t>striking</a:t>
            </a:r>
            <a:r>
              <a:rPr lang="fr-FR" sz="2400" dirty="0">
                <a:solidFill>
                  <a:schemeClr val="tx1"/>
                </a:solidFill>
              </a:rPr>
              <a:t> images:</a:t>
            </a:r>
            <a:endParaRPr sz="2400" dirty="0">
              <a:solidFill>
                <a:schemeClr val="tx1"/>
              </a:solidFill>
            </a:endParaRPr>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r>
              <a:rPr lang="en-GB" dirty="0">
                <a:solidFill>
                  <a:schemeClr val="tx1"/>
                </a:solidFill>
              </a:rPr>
              <a:t>INTRODUCTION TO THE ARCTIC</a:t>
            </a:r>
            <a:br>
              <a:rPr lang="en-GB" dirty="0">
                <a:solidFill>
                  <a:schemeClr val="tx1"/>
                </a:solidFill>
              </a:rPr>
            </a:br>
            <a:endParaRPr dirty="0"/>
          </a:p>
        </p:txBody>
      </p:sp>
      <p:sp>
        <p:nvSpPr>
          <p:cNvPr id="85" name="Google Shape;85;p14"/>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285750" indent="-285750">
              <a:spcAft>
                <a:spcPts val="1600"/>
              </a:spcAft>
            </a:pPr>
            <a:r>
              <a:rPr lang="en-GB" sz="2400" dirty="0">
                <a:solidFill>
                  <a:schemeClr val="tx1"/>
                </a:solidFill>
              </a:rPr>
              <a:t>Where is the Arctic?</a:t>
            </a:r>
          </a:p>
          <a:p>
            <a:pPr marL="285750" indent="-285750">
              <a:spcAft>
                <a:spcPts val="1600"/>
              </a:spcAft>
            </a:pPr>
            <a:r>
              <a:rPr lang="en-GB" sz="2400" dirty="0">
                <a:solidFill>
                  <a:schemeClr val="tx1"/>
                </a:solidFill>
              </a:rPr>
              <a:t>How to define the Arctic?</a:t>
            </a:r>
          </a:p>
          <a:p>
            <a:pPr marL="285750" indent="-285750">
              <a:spcAft>
                <a:spcPts val="1600"/>
              </a:spcAft>
            </a:pPr>
            <a:r>
              <a:rPr lang="en-GB" sz="2400" dirty="0">
                <a:solidFill>
                  <a:schemeClr val="tx1"/>
                </a:solidFill>
              </a:rPr>
              <a:t>Who lives in the Arctic</a:t>
            </a:r>
          </a:p>
          <a:p>
            <a:pPr marL="285750" indent="-285750">
              <a:spcAft>
                <a:spcPts val="1600"/>
              </a:spcAft>
            </a:pPr>
            <a:r>
              <a:rPr lang="en-GB" sz="2400" dirty="0">
                <a:solidFill>
                  <a:schemeClr val="tx1"/>
                </a:solidFill>
              </a:rPr>
              <a:t>Who “owns”/governs the Arctic?</a:t>
            </a:r>
            <a:r>
              <a:rPr lang="en-GB" dirty="0"/>
              <a:t> </a:t>
            </a:r>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67D0DE-73E8-F444-886E-A1AF644F0F86}"/>
              </a:ext>
            </a:extLst>
          </p:cNvPr>
          <p:cNvSpPr>
            <a:spLocks noGrp="1"/>
          </p:cNvSpPr>
          <p:nvPr>
            <p:ph type="title"/>
          </p:nvPr>
        </p:nvSpPr>
        <p:spPr/>
        <p:txBody>
          <a:bodyPr/>
          <a:lstStyle/>
          <a:p>
            <a:r>
              <a:rPr lang="fr-FR" dirty="0">
                <a:solidFill>
                  <a:schemeClr val="tx1"/>
                </a:solidFill>
              </a:rPr>
              <a:t>DEFINING THE ARCTIC</a:t>
            </a:r>
          </a:p>
        </p:txBody>
      </p:sp>
      <p:sp>
        <p:nvSpPr>
          <p:cNvPr id="3" name="Espace réservé du texte 2">
            <a:extLst>
              <a:ext uri="{FF2B5EF4-FFF2-40B4-BE49-F238E27FC236}">
                <a16:creationId xmlns:a16="http://schemas.microsoft.com/office/drawing/2014/main" id="{6621BF28-DF23-6640-96F8-05CC60514800}"/>
              </a:ext>
            </a:extLst>
          </p:cNvPr>
          <p:cNvSpPr>
            <a:spLocks noGrp="1"/>
          </p:cNvSpPr>
          <p:nvPr>
            <p:ph type="body" idx="1"/>
          </p:nvPr>
        </p:nvSpPr>
        <p:spPr/>
        <p:txBody>
          <a:bodyPr/>
          <a:lstStyle/>
          <a:p>
            <a:r>
              <a:rPr lang="en-GB" dirty="0">
                <a:solidFill>
                  <a:schemeClr val="tx1"/>
                </a:solidFill>
              </a:rPr>
              <a:t>Good starting point, webpage “Where is the Arctic?”, on </a:t>
            </a:r>
            <a:r>
              <a:rPr lang="en-GB" i="1" dirty="0">
                <a:solidFill>
                  <a:schemeClr val="tx1"/>
                </a:solidFill>
              </a:rPr>
              <a:t>The Arctic Portal</a:t>
            </a:r>
            <a:r>
              <a:rPr lang="en-GB" dirty="0">
                <a:solidFill>
                  <a:schemeClr val="tx1"/>
                </a:solidFill>
              </a:rPr>
              <a:t>:</a:t>
            </a:r>
          </a:p>
          <a:p>
            <a:pPr marL="114300" indent="0">
              <a:buNone/>
            </a:pPr>
            <a:r>
              <a:rPr lang="en-US" u="sng" dirty="0">
                <a:solidFill>
                  <a:schemeClr val="tx1"/>
                </a:solidFill>
                <a:hlinkClick r:id="rId2">
                  <a:extLst>
                    <a:ext uri="{A12FA001-AC4F-418D-AE19-62706E023703}">
                      <ahyp:hlinkClr xmlns:ahyp="http://schemas.microsoft.com/office/drawing/2018/hyperlinkcolor" val="tx"/>
                    </a:ext>
                  </a:extLst>
                </a:hlinkClick>
              </a:rPr>
              <a:t>https://portlets.arcticportal.org/where-is-the-arctic</a:t>
            </a:r>
            <a:endParaRPr lang="fr-FR" dirty="0">
              <a:solidFill>
                <a:schemeClr val="tx1"/>
              </a:solidFill>
            </a:endParaRPr>
          </a:p>
          <a:p>
            <a:r>
              <a:rPr lang="en-GB" dirty="0">
                <a:solidFill>
                  <a:schemeClr val="tx1"/>
                </a:solidFill>
              </a:rPr>
              <a:t>Where is the Arctic?  General criterion:</a:t>
            </a:r>
          </a:p>
          <a:p>
            <a:r>
              <a:rPr lang="en-GB" dirty="0">
                <a:solidFill>
                  <a:schemeClr val="tx1"/>
                </a:solidFill>
              </a:rPr>
              <a:t>“</a:t>
            </a:r>
            <a:r>
              <a:rPr lang="en-US" dirty="0">
                <a:solidFill>
                  <a:schemeClr val="tx1"/>
                </a:solidFill>
              </a:rPr>
              <a:t>In contemporary times, the Arctic region has been primarily defined as this portion of land and water above the parallel 66° 33’’ 44’’ North, that is to say, the </a:t>
            </a:r>
            <a:r>
              <a:rPr lang="en-US" b="1" dirty="0">
                <a:solidFill>
                  <a:schemeClr val="tx1"/>
                </a:solidFill>
              </a:rPr>
              <a:t>“Arctic Circle”.</a:t>
            </a:r>
            <a:r>
              <a:rPr lang="en-US" dirty="0">
                <a:solidFill>
                  <a:schemeClr val="tx1"/>
                </a:solidFill>
              </a:rPr>
              <a:t> This imaginary line circling the globe marks the latitude above which, in theory, the sun never sets on the summer solstice, June 21</a:t>
            </a:r>
            <a:r>
              <a:rPr lang="en-US" baseline="30000" dirty="0">
                <a:solidFill>
                  <a:schemeClr val="tx1"/>
                </a:solidFill>
              </a:rPr>
              <a:t>st</a:t>
            </a:r>
            <a:r>
              <a:rPr lang="en-US" dirty="0">
                <a:solidFill>
                  <a:schemeClr val="tx1"/>
                </a:solidFill>
              </a:rPr>
              <a:t> and never rises on the Winter Solstice, December 21</a:t>
            </a:r>
            <a:r>
              <a:rPr lang="en-US" baseline="30000" dirty="0">
                <a:solidFill>
                  <a:schemeClr val="tx1"/>
                </a:solidFill>
              </a:rPr>
              <a:t>st</a:t>
            </a:r>
            <a:r>
              <a:rPr lang="en-US" dirty="0">
                <a:solidFill>
                  <a:schemeClr val="tx1"/>
                </a:solidFill>
              </a:rPr>
              <a:t>.  However, due to refraction and other physical effects, the “midnight sun” may be seen also at lower latitudes.”</a:t>
            </a:r>
            <a:r>
              <a:rPr lang="en-US" dirty="0"/>
              <a:t> </a:t>
            </a:r>
            <a:endParaRPr lang="fr-FR" dirty="0"/>
          </a:p>
          <a:p>
            <a:endParaRPr lang="en-GB" dirty="0"/>
          </a:p>
        </p:txBody>
      </p:sp>
      <p:sp>
        <p:nvSpPr>
          <p:cNvPr id="4" name="Espace réservé du numéro de diapositive 3">
            <a:extLst>
              <a:ext uri="{FF2B5EF4-FFF2-40B4-BE49-F238E27FC236}">
                <a16:creationId xmlns:a16="http://schemas.microsoft.com/office/drawing/2014/main" id="{A18EBAD4-4F5F-B441-ACFC-A5CE937BA7C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4</a:t>
            </a:fld>
            <a:endParaRPr lang="fr-FR"/>
          </a:p>
        </p:txBody>
      </p:sp>
    </p:spTree>
    <p:extLst>
      <p:ext uri="{BB962C8B-B14F-4D97-AF65-F5344CB8AC3E}">
        <p14:creationId xmlns:p14="http://schemas.microsoft.com/office/powerpoint/2010/main" val="3273311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EB0D17-C4A6-FB43-8391-D8304D5C544F}"/>
              </a:ext>
            </a:extLst>
          </p:cNvPr>
          <p:cNvSpPr>
            <a:spLocks noGrp="1"/>
          </p:cNvSpPr>
          <p:nvPr>
            <p:ph type="title"/>
          </p:nvPr>
        </p:nvSpPr>
        <p:spPr/>
        <p:txBody>
          <a:bodyPr/>
          <a:lstStyle/>
          <a:p>
            <a:r>
              <a:rPr lang="fr-FR" dirty="0">
                <a:solidFill>
                  <a:schemeClr val="tx1"/>
                </a:solidFill>
              </a:rPr>
              <a:t>DEFINING THE ARCTIC</a:t>
            </a:r>
            <a:endParaRPr lang="fr-FR" dirty="0"/>
          </a:p>
        </p:txBody>
      </p:sp>
      <p:sp>
        <p:nvSpPr>
          <p:cNvPr id="3" name="Espace réservé du texte 2">
            <a:extLst>
              <a:ext uri="{FF2B5EF4-FFF2-40B4-BE49-F238E27FC236}">
                <a16:creationId xmlns:a16="http://schemas.microsoft.com/office/drawing/2014/main" id="{7B21EA0D-3D58-3649-9266-C6AC3F84ECAD}"/>
              </a:ext>
            </a:extLst>
          </p:cNvPr>
          <p:cNvSpPr>
            <a:spLocks noGrp="1"/>
          </p:cNvSpPr>
          <p:nvPr>
            <p:ph type="body" idx="1"/>
          </p:nvPr>
        </p:nvSpPr>
        <p:spPr/>
        <p:txBody>
          <a:bodyPr/>
          <a:lstStyle/>
          <a:p>
            <a:r>
              <a:rPr lang="fr-FR" dirty="0">
                <a:solidFill>
                  <a:schemeClr val="tx1"/>
                </a:solidFill>
              </a:rPr>
              <a:t>(</a:t>
            </a:r>
            <a:r>
              <a:rPr lang="fr-FR" dirty="0" err="1">
                <a:solidFill>
                  <a:schemeClr val="tx1"/>
                </a:solidFill>
              </a:rPr>
              <a:t>Arctic</a:t>
            </a:r>
            <a:r>
              <a:rPr lang="fr-FR" dirty="0">
                <a:solidFill>
                  <a:schemeClr val="tx1"/>
                </a:solidFill>
              </a:rPr>
              <a:t> Portal page </a:t>
            </a:r>
            <a:r>
              <a:rPr lang="fr-FR" dirty="0" err="1">
                <a:solidFill>
                  <a:schemeClr val="tx1"/>
                </a:solidFill>
              </a:rPr>
              <a:t>contin</a:t>
            </a:r>
            <a:r>
              <a:rPr lang="fr-FR" dirty="0">
                <a:solidFill>
                  <a:schemeClr val="tx1"/>
                </a:solidFill>
              </a:rPr>
              <a:t>.) </a:t>
            </a:r>
          </a:p>
          <a:p>
            <a:r>
              <a:rPr lang="en-US" sz="2000" dirty="0">
                <a:solidFill>
                  <a:schemeClr val="tx1"/>
                </a:solidFill>
              </a:rPr>
              <a:t>“Among these </a:t>
            </a:r>
            <a:r>
              <a:rPr lang="en-US" sz="2000" b="1" dirty="0">
                <a:solidFill>
                  <a:schemeClr val="tx1"/>
                </a:solidFill>
              </a:rPr>
              <a:t>biophysical criteria </a:t>
            </a:r>
            <a:r>
              <a:rPr lang="en-US" sz="2000" dirty="0">
                <a:solidFill>
                  <a:schemeClr val="tx1"/>
                </a:solidFill>
              </a:rPr>
              <a:t>still in use, is the </a:t>
            </a:r>
            <a:r>
              <a:rPr lang="en-US" sz="2000" b="1" dirty="0">
                <a:solidFill>
                  <a:schemeClr val="tx1"/>
                </a:solidFill>
              </a:rPr>
              <a:t>10° July isotherms, </a:t>
            </a:r>
            <a:r>
              <a:rPr lang="en-US" sz="2000" dirty="0">
                <a:solidFill>
                  <a:schemeClr val="tx1"/>
                </a:solidFill>
              </a:rPr>
              <a:t>defined as being the area where the average temperature in the warmest month (July) is below 10ºC / 50ºF.”</a:t>
            </a:r>
            <a:endParaRPr lang="fr-FR" sz="2000" dirty="0">
              <a:solidFill>
                <a:schemeClr val="tx1"/>
              </a:solidFill>
            </a:endParaRPr>
          </a:p>
          <a:p>
            <a:r>
              <a:rPr lang="en-US" sz="2000" dirty="0">
                <a:solidFill>
                  <a:schemeClr val="tx1"/>
                </a:solidFill>
              </a:rPr>
              <a:t>“Another criteria in use, for instance, is the </a:t>
            </a:r>
            <a:r>
              <a:rPr lang="en-US" sz="2000" b="1" dirty="0">
                <a:solidFill>
                  <a:schemeClr val="tx1"/>
                </a:solidFill>
              </a:rPr>
              <a:t>tree-line</a:t>
            </a:r>
            <a:r>
              <a:rPr lang="en-US" sz="2000" dirty="0">
                <a:solidFill>
                  <a:schemeClr val="tx1"/>
                </a:solidFill>
              </a:rPr>
              <a:t>.  The tree line or timberline is the edge of the habitat at which trees are capable of growing. Beyond the tree line, they are unable to grow because of inappropriate environmental conditions (usually cold temperatures, insufficient air pressure, or lack of moisture).”</a:t>
            </a:r>
            <a:endParaRPr lang="fr-FR" sz="2000" dirty="0">
              <a:solidFill>
                <a:schemeClr val="tx1"/>
              </a:solidFill>
            </a:endParaRPr>
          </a:p>
        </p:txBody>
      </p:sp>
      <p:sp>
        <p:nvSpPr>
          <p:cNvPr id="4" name="Espace réservé du numéro de diapositive 3">
            <a:extLst>
              <a:ext uri="{FF2B5EF4-FFF2-40B4-BE49-F238E27FC236}">
                <a16:creationId xmlns:a16="http://schemas.microsoft.com/office/drawing/2014/main" id="{F9C7F135-8598-7047-993C-02A058FF5DD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5</a:t>
            </a:fld>
            <a:endParaRPr lang="fr-FR"/>
          </a:p>
        </p:txBody>
      </p:sp>
    </p:spTree>
    <p:extLst>
      <p:ext uri="{BB962C8B-B14F-4D97-AF65-F5344CB8AC3E}">
        <p14:creationId xmlns:p14="http://schemas.microsoft.com/office/powerpoint/2010/main" val="2470242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F48B6A-36D1-EC4C-8511-693F0334381B}"/>
              </a:ext>
            </a:extLst>
          </p:cNvPr>
          <p:cNvSpPr>
            <a:spLocks noGrp="1"/>
          </p:cNvSpPr>
          <p:nvPr>
            <p:ph type="title"/>
          </p:nvPr>
        </p:nvSpPr>
        <p:spPr>
          <a:xfrm>
            <a:off x="280169" y="132000"/>
            <a:ext cx="6802800" cy="572700"/>
          </a:xfrm>
        </p:spPr>
        <p:txBody>
          <a:bodyPr/>
          <a:lstStyle/>
          <a:p>
            <a:r>
              <a:rPr lang="fr-FR" dirty="0">
                <a:solidFill>
                  <a:schemeClr val="tx1"/>
                </a:solidFill>
              </a:rPr>
              <a:t>DEFINING THE ARCTIC</a:t>
            </a:r>
            <a:endParaRPr lang="fr-FR" dirty="0"/>
          </a:p>
        </p:txBody>
      </p:sp>
      <p:sp>
        <p:nvSpPr>
          <p:cNvPr id="3" name="Espace réservé du texte 2">
            <a:extLst>
              <a:ext uri="{FF2B5EF4-FFF2-40B4-BE49-F238E27FC236}">
                <a16:creationId xmlns:a16="http://schemas.microsoft.com/office/drawing/2014/main" id="{4671C4D7-80A8-3940-BE5F-753B56478C8B}"/>
              </a:ext>
            </a:extLst>
          </p:cNvPr>
          <p:cNvSpPr>
            <a:spLocks noGrp="1"/>
          </p:cNvSpPr>
          <p:nvPr>
            <p:ph type="body" idx="1"/>
          </p:nvPr>
        </p:nvSpPr>
        <p:spPr>
          <a:xfrm>
            <a:off x="168433" y="704699"/>
            <a:ext cx="8664000" cy="3936267"/>
          </a:xfrm>
        </p:spPr>
        <p:txBody>
          <a:bodyPr/>
          <a:lstStyle/>
          <a:p>
            <a:r>
              <a:rPr lang="en-GB" dirty="0">
                <a:solidFill>
                  <a:schemeClr val="tx1"/>
                </a:solidFill>
              </a:rPr>
              <a:t>(Arctic Portal page </a:t>
            </a:r>
            <a:r>
              <a:rPr lang="en-GB" dirty="0" err="1">
                <a:solidFill>
                  <a:schemeClr val="tx1"/>
                </a:solidFill>
              </a:rPr>
              <a:t>contin</a:t>
            </a:r>
            <a:r>
              <a:rPr lang="en-GB" dirty="0">
                <a:solidFill>
                  <a:schemeClr val="tx1"/>
                </a:solidFill>
              </a:rPr>
              <a:t>.) Population: “The AHDR’s definition (Arctic Human Development Report) embraces a rather homogenous cultural, social and economic region, considering the Arctic that area of 4o million km2, that “encompasses all of Alaska, Canada North of 60°N together with northern Quebec and Labrador, all of Greenland, the Faroe Islands, and Iceland, and the northernmost counties of Norway, Sweden and Finland. The situation in Russia is harder to describe in simple terms as demarcated by our demographers, encompasses the </a:t>
            </a:r>
            <a:r>
              <a:rPr lang="en-GB" i="1" dirty="0">
                <a:solidFill>
                  <a:schemeClr val="tx1"/>
                </a:solidFill>
              </a:rPr>
              <a:t>(Kola Peninsula</a:t>
            </a:r>
            <a:r>
              <a:rPr lang="en-GB" dirty="0">
                <a:solidFill>
                  <a:schemeClr val="tx1"/>
                </a:solidFill>
              </a:rPr>
              <a:t>)</a:t>
            </a:r>
            <a:r>
              <a:rPr lang="en-GB" i="1" dirty="0">
                <a:solidFill>
                  <a:schemeClr val="tx1"/>
                </a:solidFill>
              </a:rPr>
              <a:t>,</a:t>
            </a:r>
            <a:r>
              <a:rPr lang="en-GB" dirty="0">
                <a:solidFill>
                  <a:schemeClr val="tx1"/>
                </a:solidFill>
              </a:rPr>
              <a:t> the Murmansk Oblast, the Nenets, </a:t>
            </a:r>
            <a:r>
              <a:rPr lang="en-GB" dirty="0" err="1">
                <a:solidFill>
                  <a:schemeClr val="tx1"/>
                </a:solidFill>
              </a:rPr>
              <a:t>YamaloNenets</a:t>
            </a:r>
            <a:r>
              <a:rPr lang="en-GB" dirty="0">
                <a:solidFill>
                  <a:schemeClr val="tx1"/>
                </a:solidFill>
              </a:rPr>
              <a:t>, Taimyr, and Chukotka </a:t>
            </a:r>
            <a:r>
              <a:rPr lang="en-GB" dirty="0" err="1">
                <a:solidFill>
                  <a:schemeClr val="tx1"/>
                </a:solidFill>
              </a:rPr>
              <a:t>autonomus</a:t>
            </a:r>
            <a:r>
              <a:rPr lang="en-GB" dirty="0">
                <a:solidFill>
                  <a:schemeClr val="tx1"/>
                </a:solidFill>
              </a:rPr>
              <a:t> okrugs, Vorkuta City in the Komi Republic, Norilsk and </a:t>
            </a:r>
            <a:r>
              <a:rPr lang="en-GB" dirty="0" err="1">
                <a:solidFill>
                  <a:schemeClr val="tx1"/>
                </a:solidFill>
              </a:rPr>
              <a:t>Igsrka</a:t>
            </a:r>
            <a:r>
              <a:rPr lang="en-GB" dirty="0">
                <a:solidFill>
                  <a:schemeClr val="tx1"/>
                </a:solidFill>
              </a:rPr>
              <a:t> in </a:t>
            </a:r>
            <a:r>
              <a:rPr lang="en-GB" dirty="0" err="1">
                <a:solidFill>
                  <a:schemeClr val="tx1"/>
                </a:solidFill>
              </a:rPr>
              <a:t>Krasnoyarsky</a:t>
            </a:r>
            <a:r>
              <a:rPr lang="en-GB" dirty="0">
                <a:solidFill>
                  <a:schemeClr val="tx1"/>
                </a:solidFill>
              </a:rPr>
              <a:t> Kray, and those parts of the Sakha Republic whose boundaries lie closest to the Arctic Circle”.</a:t>
            </a:r>
          </a:p>
          <a:p>
            <a:r>
              <a:rPr lang="en-US" dirty="0"/>
              <a:t> </a:t>
            </a:r>
            <a:endParaRPr lang="fr-FR" dirty="0"/>
          </a:p>
          <a:p>
            <a:endParaRPr lang="fr-FR" dirty="0"/>
          </a:p>
        </p:txBody>
      </p:sp>
      <p:sp>
        <p:nvSpPr>
          <p:cNvPr id="4" name="Espace réservé du numéro de diapositive 3">
            <a:extLst>
              <a:ext uri="{FF2B5EF4-FFF2-40B4-BE49-F238E27FC236}">
                <a16:creationId xmlns:a16="http://schemas.microsoft.com/office/drawing/2014/main" id="{506C7738-C9AA-DA47-9ADC-DE6B60CC51E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6</a:t>
            </a:fld>
            <a:endParaRPr lang="fr-FR"/>
          </a:p>
        </p:txBody>
      </p:sp>
    </p:spTree>
    <p:extLst>
      <p:ext uri="{BB962C8B-B14F-4D97-AF65-F5344CB8AC3E}">
        <p14:creationId xmlns:p14="http://schemas.microsoft.com/office/powerpoint/2010/main" val="2124153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BDC522-CB86-FF45-BBF4-90FFFA48A5A0}"/>
              </a:ext>
            </a:extLst>
          </p:cNvPr>
          <p:cNvSpPr>
            <a:spLocks noGrp="1"/>
          </p:cNvSpPr>
          <p:nvPr>
            <p:ph type="title"/>
          </p:nvPr>
        </p:nvSpPr>
        <p:spPr/>
        <p:txBody>
          <a:bodyPr/>
          <a:lstStyle/>
          <a:p>
            <a:r>
              <a:rPr lang="fr-FR" dirty="0">
                <a:solidFill>
                  <a:schemeClr val="tx1"/>
                </a:solidFill>
              </a:rPr>
              <a:t>DEFINING THE ARCTIC</a:t>
            </a:r>
            <a:endParaRPr lang="fr-FR" dirty="0"/>
          </a:p>
        </p:txBody>
      </p:sp>
      <p:sp>
        <p:nvSpPr>
          <p:cNvPr id="3" name="Espace réservé du texte 2">
            <a:extLst>
              <a:ext uri="{FF2B5EF4-FFF2-40B4-BE49-F238E27FC236}">
                <a16:creationId xmlns:a16="http://schemas.microsoft.com/office/drawing/2014/main" id="{3812C07A-27E7-1147-9856-3B177255F578}"/>
              </a:ext>
            </a:extLst>
          </p:cNvPr>
          <p:cNvSpPr>
            <a:spLocks noGrp="1"/>
          </p:cNvSpPr>
          <p:nvPr>
            <p:ph type="body" idx="1"/>
          </p:nvPr>
        </p:nvSpPr>
        <p:spPr/>
        <p:txBody>
          <a:bodyPr/>
          <a:lstStyle/>
          <a:p>
            <a:r>
              <a:rPr lang="fr-FR" dirty="0" err="1">
                <a:solidFill>
                  <a:schemeClr val="tx1"/>
                </a:solidFill>
              </a:rPr>
              <a:t>Political</a:t>
            </a:r>
            <a:r>
              <a:rPr lang="fr-FR" dirty="0">
                <a:solidFill>
                  <a:schemeClr val="tx1"/>
                </a:solidFill>
              </a:rPr>
              <a:t> </a:t>
            </a:r>
            <a:r>
              <a:rPr lang="fr-FR" dirty="0" err="1">
                <a:solidFill>
                  <a:schemeClr val="tx1"/>
                </a:solidFill>
              </a:rPr>
              <a:t>definition</a:t>
            </a:r>
            <a:r>
              <a:rPr lang="fr-FR" dirty="0">
                <a:solidFill>
                  <a:schemeClr val="tx1"/>
                </a:solidFill>
              </a:rPr>
              <a:t>: </a:t>
            </a:r>
            <a:r>
              <a:rPr lang="en-US" dirty="0">
                <a:solidFill>
                  <a:schemeClr val="tx1"/>
                </a:solidFill>
              </a:rPr>
              <a:t>the Arctic Council counts 8 Arctic States Members </a:t>
            </a:r>
          </a:p>
          <a:p>
            <a:r>
              <a:rPr lang="en-US" dirty="0">
                <a:solidFill>
                  <a:schemeClr val="tx1"/>
                </a:solidFill>
              </a:rPr>
              <a:t>Canada, </a:t>
            </a:r>
          </a:p>
          <a:p>
            <a:r>
              <a:rPr lang="en-US" dirty="0">
                <a:solidFill>
                  <a:schemeClr val="tx1"/>
                </a:solidFill>
              </a:rPr>
              <a:t>USA, </a:t>
            </a:r>
          </a:p>
          <a:p>
            <a:r>
              <a:rPr lang="en-US" dirty="0">
                <a:solidFill>
                  <a:schemeClr val="tx1"/>
                </a:solidFill>
              </a:rPr>
              <a:t>Iceland, </a:t>
            </a:r>
          </a:p>
          <a:p>
            <a:r>
              <a:rPr lang="en-US" dirty="0">
                <a:solidFill>
                  <a:schemeClr val="tx1"/>
                </a:solidFill>
              </a:rPr>
              <a:t>Kingdom of Denmark (Greenland and the Faroe Islands)</a:t>
            </a:r>
          </a:p>
          <a:p>
            <a:r>
              <a:rPr lang="en-US" dirty="0">
                <a:solidFill>
                  <a:schemeClr val="tx1"/>
                </a:solidFill>
              </a:rPr>
              <a:t>Sweden, </a:t>
            </a:r>
          </a:p>
          <a:p>
            <a:r>
              <a:rPr lang="en-US" dirty="0">
                <a:solidFill>
                  <a:schemeClr val="tx1"/>
                </a:solidFill>
              </a:rPr>
              <a:t>Norway, </a:t>
            </a:r>
          </a:p>
          <a:p>
            <a:r>
              <a:rPr lang="en-US" dirty="0">
                <a:solidFill>
                  <a:schemeClr val="tx1"/>
                </a:solidFill>
              </a:rPr>
              <a:t>Finland and </a:t>
            </a:r>
          </a:p>
          <a:p>
            <a:r>
              <a:rPr lang="en-US" dirty="0">
                <a:solidFill>
                  <a:schemeClr val="tx1"/>
                </a:solidFill>
              </a:rPr>
              <a:t>Russia), </a:t>
            </a:r>
          </a:p>
          <a:p>
            <a:r>
              <a:rPr lang="en-US" dirty="0">
                <a:solidFill>
                  <a:schemeClr val="tx1"/>
                </a:solidFill>
              </a:rPr>
              <a:t>But not the whole territory of these countries can be considered as Arctic.</a:t>
            </a:r>
            <a:endParaRPr lang="fr-FR" dirty="0">
              <a:solidFill>
                <a:schemeClr val="tx1"/>
              </a:solidFill>
            </a:endParaRPr>
          </a:p>
          <a:p>
            <a:endParaRPr lang="fr-FR" dirty="0"/>
          </a:p>
        </p:txBody>
      </p:sp>
      <p:sp>
        <p:nvSpPr>
          <p:cNvPr id="4" name="Espace réservé du numéro de diapositive 3">
            <a:extLst>
              <a:ext uri="{FF2B5EF4-FFF2-40B4-BE49-F238E27FC236}">
                <a16:creationId xmlns:a16="http://schemas.microsoft.com/office/drawing/2014/main" id="{F56C8B22-C62A-6B40-8321-A1CE3068F3F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7</a:t>
            </a:fld>
            <a:endParaRPr lang="fr-FR"/>
          </a:p>
        </p:txBody>
      </p:sp>
    </p:spTree>
    <p:extLst>
      <p:ext uri="{BB962C8B-B14F-4D97-AF65-F5344CB8AC3E}">
        <p14:creationId xmlns:p14="http://schemas.microsoft.com/office/powerpoint/2010/main" val="3653650210"/>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1451</TotalTime>
  <Words>534</Words>
  <Application>Microsoft Macintosh PowerPoint</Application>
  <PresentationFormat>On-screen Show (16:9)</PresentationFormat>
  <Paragraphs>40</Paragraphs>
  <Slides>7</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Lato</vt:lpstr>
      <vt:lpstr>Arial</vt:lpstr>
      <vt:lpstr>Simple Light</vt:lpstr>
      <vt:lpstr>The impact of climate change in the Arctic </vt:lpstr>
      <vt:lpstr>Lesson 1: INTRODUCTION TO THE ARCTIC</vt:lpstr>
      <vt:lpstr>INTRODUCTION TO THE ARCTIC </vt:lpstr>
      <vt:lpstr>DEFINING THE ARCTIC</vt:lpstr>
      <vt:lpstr>DEFINING THE ARCTIC</vt:lpstr>
      <vt:lpstr>DEFINING THE ARCTIC</vt:lpstr>
      <vt:lpstr>DEFINING THE ARCTIC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Debora Lucque</cp:lastModifiedBy>
  <cp:revision>33</cp:revision>
  <dcterms:modified xsi:type="dcterms:W3CDTF">2022-05-21T20:15:25Z</dcterms:modified>
</cp:coreProperties>
</file>