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3"/>
  </p:notesMasterIdLst>
  <p:sldIdLst>
    <p:sldId id="309" r:id="rId2"/>
    <p:sldId id="296" r:id="rId3"/>
    <p:sldId id="297" r:id="rId4"/>
    <p:sldId id="298" r:id="rId5"/>
    <p:sldId id="299" r:id="rId6"/>
    <p:sldId id="300" r:id="rId7"/>
    <p:sldId id="301" r:id="rId8"/>
    <p:sldId id="302" r:id="rId9"/>
    <p:sldId id="303" r:id="rId10"/>
    <p:sldId id="304" r:id="rId11"/>
    <p:sldId id="305" r:id="rId12"/>
  </p:sldIdLst>
  <p:sldSz cx="9144000" cy="5143500" type="screen16x9"/>
  <p:notesSz cx="6858000" cy="9144000"/>
  <p:embeddedFontLst>
    <p:embeddedFont>
      <p:font typeface="Lato" panose="020F0502020204030203" pitchFamily="34"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58"/>
    <p:restoredTop sz="93224"/>
  </p:normalViewPr>
  <p:slideViewPr>
    <p:cSldViewPr snapToGrid="0">
      <p:cViewPr varScale="1">
        <p:scale>
          <a:sx n="137" d="100"/>
          <a:sy n="137" d="100"/>
        </p:scale>
        <p:origin x="768" y="19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038192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a:alphaModFix/>
          </a:blip>
          <a:srcRect t="14999" b="18338"/>
          <a:stretch/>
        </p:blipFill>
        <p:spPr>
          <a:xfrm>
            <a:off x="5496600" y="414525"/>
            <a:ext cx="3491800" cy="1309049"/>
          </a:xfrm>
          <a:prstGeom prst="rect">
            <a:avLst/>
          </a:prstGeom>
          <a:noFill/>
          <a:ln>
            <a:noFill/>
          </a:ln>
        </p:spPr>
      </p:pic>
      <p:pic>
        <p:nvPicPr>
          <p:cNvPr id="15" name="Google Shape;15;p2"/>
          <p:cNvPicPr preferRelativeResize="0"/>
          <p:nvPr/>
        </p:nvPicPr>
        <p:blipFill>
          <a:blip r:embed="rId4">
            <a:alphaModFix/>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8" name="Google Shape;68;p11"/>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72" name="Google Shape;72;p12"/>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0" name="Google Shape;20;p3"/>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6" name="Google Shape;26;p4"/>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3" name="Google Shape;33;p5"/>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8" name="Google Shape;38;p6"/>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4" name="Google Shape;44;p7"/>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9" name="Google Shape;49;p8"/>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57" name="Google Shape;57;p9"/>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2" name="Google Shape;62;p10"/>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cearc.fr/project/brisk" TargetMode="External"/><Relationship Id="rId2" Type="http://schemas.openxmlformats.org/officeDocument/2006/relationships/hyperlink" Target="https://www.cearc.fr/project/polaris" TargetMode="External"/><Relationship Id="rId1" Type="http://schemas.openxmlformats.org/officeDocument/2006/relationships/slideLayout" Target="../slideLayouts/slideLayout3.xml"/><Relationship Id="rId4" Type="http://schemas.openxmlformats.org/officeDocument/2006/relationships/hyperlink" Target="https://nunataryuk.org/"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hyperlink" Target="https://www.canadiangeographic.ca/article/its-time-listen-inuit-climate-change"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gD89hfPh4vY"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RLWL81o7oBg" TargetMode="External"/><Relationship Id="rId2" Type="http://schemas.openxmlformats.org/officeDocument/2006/relationships/hyperlink" Target="https://www.npolar.no/en/themes/climate-change-in-the-arctic/" TargetMode="External"/><Relationship Id="rId1" Type="http://schemas.openxmlformats.org/officeDocument/2006/relationships/slideLayout" Target="../slideLayouts/slideLayout3.xml"/><Relationship Id="rId4" Type="http://schemas.openxmlformats.org/officeDocument/2006/relationships/hyperlink" Target="https://www.youtube.com/watch?v=CohEsmHGgOU" TargetMode="External"/></Relationships>
</file>

<file path=ppt/slides/_rels/slide5.xml.rels><?xml version="1.0" encoding="UTF-8" standalone="yes"?>
<Relationships xmlns="http://schemas.openxmlformats.org/package/2006/relationships"><Relationship Id="rId2" Type="http://schemas.openxmlformats.org/officeDocument/2006/relationships/hyperlink" Target="https://theconversation.com/trump-greenlights-drilling-in-the-arctic-national-wildlife-refuge-but-will-oil-companies-show-up-144715"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hyperlink" Target="https://brill.com/view/book/edcoll/9789004380271/BP000092.xml"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hyperlink" Target="https://pame.is/projects-new/arctic-shipping/pame-shipping-highlights/415-arctic-marine-tourism"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hyperlink" Target="https://mosaic-expedition.org/"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650350"/>
            <a:ext cx="5496600" cy="2052600"/>
          </a:xfrm>
          <a:prstGeom prst="rect">
            <a:avLst/>
          </a:prstGeom>
        </p:spPr>
        <p:txBody>
          <a:bodyPr spcFirstLastPara="1" wrap="square" lIns="360000" tIns="91425" rIns="91425" bIns="91425" anchor="b" anchorCtr="0">
            <a:noAutofit/>
          </a:bodyPr>
          <a:lstStyle/>
          <a:p>
            <a:pPr lvl="0"/>
            <a:r>
              <a:rPr lang="en-US" dirty="0"/>
              <a:t>The impact of climate change in the Arctic</a:t>
            </a:r>
            <a:r>
              <a:rPr lang="fr-FR" dirty="0"/>
              <a:t> </a:t>
            </a:r>
            <a:endParaRPr dirty="0"/>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lvl="0" indent="0" algn="l" rtl="0">
              <a:spcBef>
                <a:spcPts val="0"/>
              </a:spcBef>
              <a:spcAft>
                <a:spcPts val="0"/>
              </a:spcAft>
              <a:buNone/>
            </a:pPr>
            <a:r>
              <a:rPr lang="fr-FR" dirty="0"/>
              <a:t>Module </a:t>
            </a:r>
            <a:r>
              <a:rPr lang="fr-FR" dirty="0" err="1"/>
              <a:t>prepared</a:t>
            </a:r>
            <a:r>
              <a:rPr lang="fr-FR" dirty="0"/>
              <a:t> by Prof. Jan </a:t>
            </a:r>
            <a:r>
              <a:rPr lang="fr-FR" dirty="0" err="1"/>
              <a:t>Borm</a:t>
            </a:r>
            <a:r>
              <a:rPr lang="fr-FR" dirty="0"/>
              <a:t>,</a:t>
            </a:r>
          </a:p>
          <a:p>
            <a:pPr marL="0" lvl="0" indent="0" algn="l" rtl="0">
              <a:spcBef>
                <a:spcPts val="0"/>
              </a:spcBef>
              <a:spcAft>
                <a:spcPts val="0"/>
              </a:spcAft>
              <a:buNone/>
            </a:pPr>
            <a:r>
              <a:rPr lang="fr-FR" dirty="0"/>
              <a:t>UVSQ/Université Paris-Saclay</a:t>
            </a:r>
            <a:endParaRPr dirty="0"/>
          </a:p>
        </p:txBody>
      </p:sp>
    </p:spTree>
    <p:extLst>
      <p:ext uri="{BB962C8B-B14F-4D97-AF65-F5344CB8AC3E}">
        <p14:creationId xmlns:p14="http://schemas.microsoft.com/office/powerpoint/2010/main" val="2981980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62298E-2AC6-1644-996C-CB30F8DF5CF7}"/>
              </a:ext>
            </a:extLst>
          </p:cNvPr>
          <p:cNvSpPr>
            <a:spLocks noGrp="1"/>
          </p:cNvSpPr>
          <p:nvPr>
            <p:ph type="title"/>
          </p:nvPr>
        </p:nvSpPr>
        <p:spPr>
          <a:xfrm>
            <a:off x="168425" y="132000"/>
            <a:ext cx="6802800" cy="572700"/>
          </a:xfrm>
        </p:spPr>
        <p:txBody>
          <a:bodyPr/>
          <a:lstStyle/>
          <a:p>
            <a:r>
              <a:rPr lang="fr-FR" dirty="0" err="1">
                <a:solidFill>
                  <a:schemeClr val="tx1"/>
                </a:solidFill>
              </a:rPr>
              <a:t>Some</a:t>
            </a:r>
            <a:r>
              <a:rPr lang="fr-FR" dirty="0">
                <a:solidFill>
                  <a:schemeClr val="tx1"/>
                </a:solidFill>
              </a:rPr>
              <a:t> </a:t>
            </a:r>
            <a:r>
              <a:rPr lang="fr-FR" dirty="0" err="1">
                <a:solidFill>
                  <a:schemeClr val="tx1"/>
                </a:solidFill>
              </a:rPr>
              <a:t>research</a:t>
            </a:r>
            <a:r>
              <a:rPr lang="fr-FR" dirty="0">
                <a:solidFill>
                  <a:schemeClr val="tx1"/>
                </a:solidFill>
              </a:rPr>
              <a:t> </a:t>
            </a:r>
            <a:r>
              <a:rPr lang="fr-FR" dirty="0" err="1">
                <a:solidFill>
                  <a:schemeClr val="tx1"/>
                </a:solidFill>
              </a:rPr>
              <a:t>projects</a:t>
            </a:r>
            <a:r>
              <a:rPr lang="fr-FR" dirty="0">
                <a:solidFill>
                  <a:schemeClr val="tx1"/>
                </a:solidFill>
              </a:rPr>
              <a:t> of </a:t>
            </a:r>
            <a:r>
              <a:rPr lang="fr-FR" dirty="0" err="1">
                <a:solidFill>
                  <a:schemeClr val="tx1"/>
                </a:solidFill>
              </a:rPr>
              <a:t>related</a:t>
            </a:r>
            <a:r>
              <a:rPr lang="fr-FR" dirty="0">
                <a:solidFill>
                  <a:schemeClr val="tx1"/>
                </a:solidFill>
              </a:rPr>
              <a:t> </a:t>
            </a:r>
            <a:r>
              <a:rPr lang="fr-FR" dirty="0" err="1">
                <a:solidFill>
                  <a:schemeClr val="tx1"/>
                </a:solidFill>
              </a:rPr>
              <a:t>interest</a:t>
            </a:r>
            <a:endParaRPr lang="fr-FR" dirty="0">
              <a:solidFill>
                <a:schemeClr val="tx1"/>
              </a:solidFill>
            </a:endParaRPr>
          </a:p>
        </p:txBody>
      </p:sp>
      <p:sp>
        <p:nvSpPr>
          <p:cNvPr id="3" name="Espace réservé du texte 2">
            <a:extLst>
              <a:ext uri="{FF2B5EF4-FFF2-40B4-BE49-F238E27FC236}">
                <a16:creationId xmlns:a16="http://schemas.microsoft.com/office/drawing/2014/main" id="{6F532A01-674C-ED43-A7D8-65AA468C6437}"/>
              </a:ext>
            </a:extLst>
          </p:cNvPr>
          <p:cNvSpPr>
            <a:spLocks noGrp="1"/>
          </p:cNvSpPr>
          <p:nvPr>
            <p:ph type="body" idx="1"/>
          </p:nvPr>
        </p:nvSpPr>
        <p:spPr>
          <a:xfrm>
            <a:off x="168433" y="704699"/>
            <a:ext cx="8807142" cy="3696819"/>
          </a:xfrm>
        </p:spPr>
        <p:txBody>
          <a:bodyPr/>
          <a:lstStyle/>
          <a:p>
            <a:r>
              <a:rPr lang="fr-FR" b="1" dirty="0">
                <a:solidFill>
                  <a:schemeClr val="tx1"/>
                </a:solidFill>
              </a:rPr>
              <a:t>POLARIS</a:t>
            </a:r>
            <a:r>
              <a:rPr lang="fr-FR" dirty="0">
                <a:solidFill>
                  <a:schemeClr val="tx1"/>
                </a:solidFill>
              </a:rPr>
              <a:t> Cultural and Natural </a:t>
            </a:r>
            <a:r>
              <a:rPr lang="fr-FR" dirty="0" err="1">
                <a:solidFill>
                  <a:schemeClr val="tx1"/>
                </a:solidFill>
              </a:rPr>
              <a:t>Heritage</a:t>
            </a:r>
            <a:r>
              <a:rPr lang="fr-FR" dirty="0">
                <a:solidFill>
                  <a:schemeClr val="tx1"/>
                </a:solidFill>
              </a:rPr>
              <a:t> in </a:t>
            </a:r>
            <a:r>
              <a:rPr lang="fr-FR" dirty="0" err="1">
                <a:solidFill>
                  <a:schemeClr val="tx1"/>
                </a:solidFill>
              </a:rPr>
              <a:t>Arctic</a:t>
            </a:r>
            <a:r>
              <a:rPr lang="fr-FR" dirty="0">
                <a:solidFill>
                  <a:schemeClr val="tx1"/>
                </a:solidFill>
              </a:rPr>
              <a:t> and </a:t>
            </a:r>
            <a:r>
              <a:rPr lang="fr-FR" dirty="0" err="1">
                <a:solidFill>
                  <a:schemeClr val="tx1"/>
                </a:solidFill>
              </a:rPr>
              <a:t>Sub-Antarctic</a:t>
            </a:r>
            <a:r>
              <a:rPr lang="fr-FR" dirty="0">
                <a:solidFill>
                  <a:schemeClr val="tx1"/>
                </a:solidFill>
              </a:rPr>
              <a:t> </a:t>
            </a:r>
            <a:r>
              <a:rPr lang="fr-FR" dirty="0" err="1">
                <a:solidFill>
                  <a:schemeClr val="tx1"/>
                </a:solidFill>
              </a:rPr>
              <a:t>Regions</a:t>
            </a:r>
            <a:r>
              <a:rPr lang="fr-FR" dirty="0">
                <a:solidFill>
                  <a:schemeClr val="tx1"/>
                </a:solidFill>
              </a:rPr>
              <a:t> for a Cross-Cultural and </a:t>
            </a:r>
            <a:r>
              <a:rPr lang="fr-FR" dirty="0" err="1">
                <a:solidFill>
                  <a:schemeClr val="tx1"/>
                </a:solidFill>
              </a:rPr>
              <a:t>Sustainable</a:t>
            </a:r>
            <a:r>
              <a:rPr lang="fr-FR" dirty="0">
                <a:solidFill>
                  <a:schemeClr val="tx1"/>
                </a:solidFill>
              </a:rPr>
              <a:t> Valorisation </a:t>
            </a:r>
            <a:r>
              <a:rPr lang="fr-FR" dirty="0" err="1">
                <a:solidFill>
                  <a:schemeClr val="tx1"/>
                </a:solidFill>
              </a:rPr>
              <a:t>Process</a:t>
            </a:r>
            <a:r>
              <a:rPr lang="fr-FR" dirty="0">
                <a:solidFill>
                  <a:schemeClr val="tx1"/>
                </a:solidFill>
              </a:rPr>
              <a:t> and </a:t>
            </a:r>
            <a:r>
              <a:rPr lang="fr-FR" dirty="0" err="1">
                <a:solidFill>
                  <a:schemeClr val="tx1"/>
                </a:solidFill>
              </a:rPr>
              <a:t>Tourism</a:t>
            </a:r>
            <a:r>
              <a:rPr lang="fr-FR" dirty="0">
                <a:solidFill>
                  <a:schemeClr val="tx1"/>
                </a:solidFill>
              </a:rPr>
              <a:t> </a:t>
            </a:r>
            <a:r>
              <a:rPr lang="fr-FR" dirty="0" err="1">
                <a:solidFill>
                  <a:schemeClr val="tx1"/>
                </a:solidFill>
              </a:rPr>
              <a:t>Development</a:t>
            </a:r>
            <a:r>
              <a:rPr lang="fr-FR" dirty="0">
                <a:solidFill>
                  <a:schemeClr val="tx1"/>
                </a:solidFill>
              </a:rPr>
              <a:t>:  </a:t>
            </a:r>
            <a:r>
              <a:rPr lang="fr-FR" dirty="0" err="1">
                <a:solidFill>
                  <a:schemeClr val="tx1"/>
                </a:solidFill>
              </a:rPr>
              <a:t>Siberia</a:t>
            </a:r>
            <a:r>
              <a:rPr lang="fr-FR" dirty="0">
                <a:solidFill>
                  <a:schemeClr val="tx1"/>
                </a:solidFill>
              </a:rPr>
              <a:t>, </a:t>
            </a:r>
            <a:r>
              <a:rPr lang="fr-FR" dirty="0" err="1">
                <a:solidFill>
                  <a:schemeClr val="tx1"/>
                </a:solidFill>
              </a:rPr>
              <a:t>Lapland</a:t>
            </a:r>
            <a:r>
              <a:rPr lang="fr-FR" dirty="0">
                <a:solidFill>
                  <a:schemeClr val="tx1"/>
                </a:solidFill>
              </a:rPr>
              <a:t> and </a:t>
            </a:r>
            <a:r>
              <a:rPr lang="fr-FR" dirty="0" err="1">
                <a:solidFill>
                  <a:schemeClr val="tx1"/>
                </a:solidFill>
              </a:rPr>
              <a:t>Patagonia</a:t>
            </a:r>
            <a:r>
              <a:rPr lang="fr-FR" dirty="0">
                <a:solidFill>
                  <a:schemeClr val="tx1"/>
                </a:solidFill>
              </a:rPr>
              <a:t>, 2013-2017. (</a:t>
            </a:r>
            <a:r>
              <a:rPr lang="fr-FR" dirty="0">
                <a:solidFill>
                  <a:schemeClr val="tx1"/>
                </a:solidFill>
                <a:hlinkClick r:id="rId2">
                  <a:extLst>
                    <a:ext uri="{A12FA001-AC4F-418D-AE19-62706E023703}">
                      <ahyp:hlinkClr xmlns:ahyp="http://schemas.microsoft.com/office/drawing/2018/hyperlinkcolor" val="tx"/>
                    </a:ext>
                  </a:extLst>
                </a:hlinkClick>
              </a:rPr>
              <a:t>https://www.cearc.fr/project/polaris</a:t>
            </a:r>
            <a:r>
              <a:rPr lang="fr-FR" dirty="0">
                <a:solidFill>
                  <a:schemeClr val="tx1"/>
                </a:solidFill>
              </a:rPr>
              <a:t>)</a:t>
            </a:r>
          </a:p>
          <a:p>
            <a:pPr fontAlgn="base"/>
            <a:r>
              <a:rPr lang="fr-FR" b="1" dirty="0">
                <a:solidFill>
                  <a:schemeClr val="tx1"/>
                </a:solidFill>
              </a:rPr>
              <a:t>BRISK</a:t>
            </a:r>
            <a:r>
              <a:rPr lang="fr-FR" dirty="0">
                <a:solidFill>
                  <a:schemeClr val="tx1"/>
                </a:solidFill>
              </a:rPr>
              <a:t> - </a:t>
            </a:r>
            <a:r>
              <a:rPr lang="fr-FR" dirty="0" err="1">
                <a:solidFill>
                  <a:schemeClr val="tx1"/>
                </a:solidFill>
              </a:rPr>
              <a:t>BRidging</a:t>
            </a:r>
            <a:r>
              <a:rPr lang="fr-FR" dirty="0">
                <a:solidFill>
                  <a:schemeClr val="tx1"/>
                </a:solidFill>
              </a:rPr>
              <a:t> Scientific and </a:t>
            </a:r>
            <a:r>
              <a:rPr lang="fr-FR" dirty="0" err="1">
                <a:solidFill>
                  <a:schemeClr val="tx1"/>
                </a:solidFill>
              </a:rPr>
              <a:t>Indigenous</a:t>
            </a:r>
            <a:r>
              <a:rPr lang="fr-FR" dirty="0">
                <a:solidFill>
                  <a:schemeClr val="tx1"/>
                </a:solidFill>
              </a:rPr>
              <a:t> </a:t>
            </a:r>
            <a:r>
              <a:rPr lang="fr-FR" dirty="0" err="1">
                <a:solidFill>
                  <a:schemeClr val="tx1"/>
                </a:solidFill>
              </a:rPr>
              <a:t>Knowledge</a:t>
            </a:r>
            <a:r>
              <a:rPr lang="fr-FR" dirty="0">
                <a:solidFill>
                  <a:schemeClr val="tx1"/>
                </a:solidFill>
              </a:rPr>
              <a:t> on Global Changes in the </a:t>
            </a:r>
            <a:r>
              <a:rPr lang="fr-FR" dirty="0" err="1">
                <a:solidFill>
                  <a:schemeClr val="tx1"/>
                </a:solidFill>
              </a:rPr>
              <a:t>Arctic</a:t>
            </a:r>
            <a:r>
              <a:rPr lang="fr-FR" dirty="0">
                <a:solidFill>
                  <a:schemeClr val="tx1"/>
                </a:solidFill>
              </a:rPr>
              <a:t>: </a:t>
            </a:r>
            <a:r>
              <a:rPr lang="fr-FR" dirty="0" err="1">
                <a:solidFill>
                  <a:schemeClr val="tx1"/>
                </a:solidFill>
              </a:rPr>
              <a:t>Vulnerability</a:t>
            </a:r>
            <a:r>
              <a:rPr lang="fr-FR" dirty="0">
                <a:solidFill>
                  <a:schemeClr val="tx1"/>
                </a:solidFill>
              </a:rPr>
              <a:t> and Adaptation of </a:t>
            </a:r>
            <a:r>
              <a:rPr lang="fr-FR" dirty="0" err="1">
                <a:solidFill>
                  <a:schemeClr val="tx1"/>
                </a:solidFill>
              </a:rPr>
              <a:t>Societies</a:t>
            </a:r>
            <a:r>
              <a:rPr lang="fr-FR" dirty="0">
                <a:solidFill>
                  <a:schemeClr val="tx1"/>
                </a:solidFill>
              </a:rPr>
              <a:t> and the </a:t>
            </a:r>
            <a:r>
              <a:rPr lang="fr-FR" dirty="0" err="1">
                <a:solidFill>
                  <a:schemeClr val="tx1"/>
                </a:solidFill>
              </a:rPr>
              <a:t>Environment</a:t>
            </a:r>
            <a:r>
              <a:rPr lang="fr-FR" dirty="0">
                <a:solidFill>
                  <a:schemeClr val="tx1"/>
                </a:solidFill>
              </a:rPr>
              <a:t>, 2013-2017 (</a:t>
            </a:r>
            <a:r>
              <a:rPr lang="fr-FR" dirty="0">
                <a:solidFill>
                  <a:schemeClr val="tx1"/>
                </a:solidFill>
                <a:hlinkClick r:id="rId3">
                  <a:extLst>
                    <a:ext uri="{A12FA001-AC4F-418D-AE19-62706E023703}">
                      <ahyp:hlinkClr xmlns:ahyp="http://schemas.microsoft.com/office/drawing/2018/hyperlinkcolor" val="tx"/>
                    </a:ext>
                  </a:extLst>
                </a:hlinkClick>
              </a:rPr>
              <a:t>https://www.cearc.fr/project/brisk</a:t>
            </a:r>
            <a:r>
              <a:rPr lang="fr-FR" dirty="0">
                <a:solidFill>
                  <a:schemeClr val="tx1"/>
                </a:solidFill>
              </a:rPr>
              <a:t>)</a:t>
            </a:r>
          </a:p>
          <a:p>
            <a:pPr fontAlgn="base"/>
            <a:r>
              <a:rPr lang="fr-FR" b="1" dirty="0">
                <a:solidFill>
                  <a:schemeClr val="tx1"/>
                </a:solidFill>
              </a:rPr>
              <a:t>NUNATARYUK</a:t>
            </a:r>
            <a:r>
              <a:rPr lang="fr-FR" dirty="0">
                <a:solidFill>
                  <a:schemeClr val="tx1"/>
                </a:solidFill>
              </a:rPr>
              <a:t>, 2017-2022 (</a:t>
            </a:r>
            <a:r>
              <a:rPr lang="fr-FR" dirty="0">
                <a:solidFill>
                  <a:schemeClr val="tx1"/>
                </a:solidFill>
                <a:hlinkClick r:id="rId4">
                  <a:extLst>
                    <a:ext uri="{A12FA001-AC4F-418D-AE19-62706E023703}">
                      <ahyp:hlinkClr xmlns:ahyp="http://schemas.microsoft.com/office/drawing/2018/hyperlinkcolor" val="tx"/>
                    </a:ext>
                  </a:extLst>
                </a:hlinkClick>
              </a:rPr>
              <a:t>https://nunataryuk</a:t>
            </a:r>
            <a:r>
              <a:rPr lang="fr-FR" dirty="0">
                <a:solidFill>
                  <a:srgbClr val="0097A7"/>
                </a:solidFill>
                <a:hlinkClick r:id="rId4">
                  <a:extLst>
                    <a:ext uri="{A12FA001-AC4F-418D-AE19-62706E023703}">
                      <ahyp:hlinkClr xmlns:ahyp="http://schemas.microsoft.com/office/drawing/2018/hyperlinkcolor" val="tx"/>
                    </a:ext>
                  </a:extLst>
                </a:hlinkClick>
              </a:rPr>
              <a:t>.</a:t>
            </a:r>
            <a:r>
              <a:rPr lang="fr-FR" dirty="0">
                <a:solidFill>
                  <a:schemeClr val="tx1"/>
                </a:solidFill>
                <a:hlinkClick r:id="rId4">
                  <a:extLst>
                    <a:ext uri="{A12FA001-AC4F-418D-AE19-62706E023703}">
                      <ahyp:hlinkClr xmlns:ahyp="http://schemas.microsoft.com/office/drawing/2018/hyperlinkcolor" val="tx"/>
                    </a:ext>
                  </a:extLst>
                </a:hlinkClick>
              </a:rPr>
              <a:t>org</a:t>
            </a:r>
            <a:r>
              <a:rPr lang="fr-FR" dirty="0">
                <a:solidFill>
                  <a:schemeClr val="tx1"/>
                </a:solidFill>
              </a:rPr>
              <a:t>)</a:t>
            </a:r>
          </a:p>
          <a:p>
            <a:r>
              <a:rPr lang="fr-FR" b="1" dirty="0">
                <a:solidFill>
                  <a:schemeClr val="tx1"/>
                </a:solidFill>
              </a:rPr>
              <a:t>NICH_ARCTIC</a:t>
            </a:r>
            <a:r>
              <a:rPr lang="fr-FR" dirty="0">
                <a:solidFill>
                  <a:schemeClr val="tx1"/>
                </a:solidFill>
              </a:rPr>
              <a:t>: </a:t>
            </a:r>
            <a:r>
              <a:rPr lang="fr-FR" dirty="0" err="1">
                <a:solidFill>
                  <a:schemeClr val="tx1"/>
                </a:solidFill>
              </a:rPr>
              <a:t>From</a:t>
            </a:r>
            <a:r>
              <a:rPr lang="fr-FR" dirty="0">
                <a:solidFill>
                  <a:schemeClr val="tx1"/>
                </a:solidFill>
              </a:rPr>
              <a:t> </a:t>
            </a:r>
            <a:r>
              <a:rPr lang="fr-FR" dirty="0" err="1">
                <a:solidFill>
                  <a:schemeClr val="tx1"/>
                </a:solidFill>
              </a:rPr>
              <a:t>Nunavik</a:t>
            </a:r>
            <a:r>
              <a:rPr lang="fr-FR" dirty="0">
                <a:solidFill>
                  <a:schemeClr val="tx1"/>
                </a:solidFill>
              </a:rPr>
              <a:t> to </a:t>
            </a:r>
            <a:r>
              <a:rPr lang="fr-FR" dirty="0" err="1">
                <a:solidFill>
                  <a:schemeClr val="tx1"/>
                </a:solidFill>
              </a:rPr>
              <a:t>Iceland</a:t>
            </a:r>
            <a:r>
              <a:rPr lang="fr-FR" dirty="0">
                <a:solidFill>
                  <a:schemeClr val="tx1"/>
                </a:solidFill>
              </a:rPr>
              <a:t>: </a:t>
            </a:r>
            <a:r>
              <a:rPr lang="fr-FR" dirty="0" err="1">
                <a:solidFill>
                  <a:schemeClr val="tx1"/>
                </a:solidFill>
              </a:rPr>
              <a:t>Climate</a:t>
            </a:r>
            <a:r>
              <a:rPr lang="fr-FR" dirty="0">
                <a:solidFill>
                  <a:schemeClr val="tx1"/>
                </a:solidFill>
              </a:rPr>
              <a:t>, </a:t>
            </a:r>
            <a:r>
              <a:rPr lang="fr-FR" dirty="0" err="1">
                <a:solidFill>
                  <a:schemeClr val="tx1"/>
                </a:solidFill>
              </a:rPr>
              <a:t>Human</a:t>
            </a:r>
            <a:r>
              <a:rPr lang="fr-FR" dirty="0">
                <a:solidFill>
                  <a:schemeClr val="tx1"/>
                </a:solidFill>
              </a:rPr>
              <a:t> and Culture </a:t>
            </a:r>
            <a:r>
              <a:rPr lang="fr-FR" dirty="0" err="1">
                <a:solidFill>
                  <a:schemeClr val="tx1"/>
                </a:solidFill>
              </a:rPr>
              <a:t>through</a:t>
            </a:r>
            <a:r>
              <a:rPr lang="fr-FR" dirty="0">
                <a:solidFill>
                  <a:schemeClr val="tx1"/>
                </a:solidFill>
              </a:rPr>
              <a:t> time </a:t>
            </a:r>
            <a:r>
              <a:rPr lang="fr-FR" dirty="0" err="1">
                <a:solidFill>
                  <a:schemeClr val="tx1"/>
                </a:solidFill>
              </a:rPr>
              <a:t>across</a:t>
            </a:r>
            <a:r>
              <a:rPr lang="fr-FR" dirty="0">
                <a:solidFill>
                  <a:schemeClr val="tx1"/>
                </a:solidFill>
              </a:rPr>
              <a:t> the </a:t>
            </a:r>
            <a:r>
              <a:rPr lang="fr-FR" dirty="0" err="1">
                <a:solidFill>
                  <a:schemeClr val="tx1"/>
                </a:solidFill>
              </a:rPr>
              <a:t>coastal</a:t>
            </a:r>
            <a:r>
              <a:rPr lang="fr-FR" dirty="0">
                <a:solidFill>
                  <a:schemeClr val="tx1"/>
                </a:solidFill>
              </a:rPr>
              <a:t> (</a:t>
            </a:r>
            <a:r>
              <a:rPr lang="fr-FR" dirty="0" err="1">
                <a:solidFill>
                  <a:schemeClr val="tx1"/>
                </a:solidFill>
              </a:rPr>
              <a:t>sub</a:t>
            </a:r>
            <a:r>
              <a:rPr lang="fr-FR" dirty="0">
                <a:solidFill>
                  <a:schemeClr val="tx1"/>
                </a:solidFill>
              </a:rPr>
              <a:t>)</a:t>
            </a:r>
            <a:r>
              <a:rPr lang="fr-FR" dirty="0" err="1">
                <a:solidFill>
                  <a:schemeClr val="tx1"/>
                </a:solidFill>
              </a:rPr>
              <a:t>Arctic</a:t>
            </a:r>
            <a:r>
              <a:rPr lang="fr-FR" dirty="0">
                <a:solidFill>
                  <a:schemeClr val="tx1"/>
                </a:solidFill>
              </a:rPr>
              <a:t> </a:t>
            </a:r>
            <a:r>
              <a:rPr lang="fr-FR" dirty="0" err="1">
                <a:solidFill>
                  <a:schemeClr val="tx1"/>
                </a:solidFill>
              </a:rPr>
              <a:t>North</a:t>
            </a:r>
            <a:r>
              <a:rPr lang="fr-FR" dirty="0">
                <a:solidFill>
                  <a:schemeClr val="tx1"/>
                </a:solidFill>
              </a:rPr>
              <a:t> Atlantic, 2020-2023 (http://</a:t>
            </a:r>
            <a:r>
              <a:rPr lang="fr-FR" dirty="0" err="1">
                <a:solidFill>
                  <a:schemeClr val="tx1"/>
                </a:solidFill>
              </a:rPr>
              <a:t>nicharctic.ca</a:t>
            </a:r>
            <a:r>
              <a:rPr lang="fr-FR" dirty="0">
                <a:solidFill>
                  <a:schemeClr val="tx1"/>
                </a:solidFill>
              </a:rPr>
              <a:t>)</a:t>
            </a:r>
          </a:p>
        </p:txBody>
      </p:sp>
      <p:sp>
        <p:nvSpPr>
          <p:cNvPr id="4" name="Espace réservé du numéro de diapositive 3">
            <a:extLst>
              <a:ext uri="{FF2B5EF4-FFF2-40B4-BE49-F238E27FC236}">
                <a16:creationId xmlns:a16="http://schemas.microsoft.com/office/drawing/2014/main" id="{0CC5A15C-AB11-8B47-BD88-80D69794DB1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10</a:t>
            </a:fld>
            <a:endParaRPr lang="fr-FR"/>
          </a:p>
        </p:txBody>
      </p:sp>
    </p:spTree>
    <p:extLst>
      <p:ext uri="{BB962C8B-B14F-4D97-AF65-F5344CB8AC3E}">
        <p14:creationId xmlns:p14="http://schemas.microsoft.com/office/powerpoint/2010/main" val="721920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07777D-A08E-3E4F-B55C-0DF46FEDEB3E}"/>
              </a:ext>
            </a:extLst>
          </p:cNvPr>
          <p:cNvSpPr>
            <a:spLocks noGrp="1"/>
          </p:cNvSpPr>
          <p:nvPr>
            <p:ph type="title"/>
          </p:nvPr>
        </p:nvSpPr>
        <p:spPr>
          <a:xfrm>
            <a:off x="168425" y="132000"/>
            <a:ext cx="6802800" cy="572700"/>
          </a:xfrm>
        </p:spPr>
        <p:txBody>
          <a:bodyPr/>
          <a:lstStyle/>
          <a:p>
            <a:r>
              <a:rPr lang="fr-FR" b="1" dirty="0">
                <a:solidFill>
                  <a:schemeClr val="tx1"/>
                </a:solidFill>
              </a:rPr>
              <a:t>Food for </a:t>
            </a:r>
            <a:r>
              <a:rPr lang="fr-FR" b="1" dirty="0" err="1">
                <a:solidFill>
                  <a:schemeClr val="tx1"/>
                </a:solidFill>
              </a:rPr>
              <a:t>thought</a:t>
            </a:r>
            <a:endParaRPr lang="fr-FR" b="1" dirty="0">
              <a:solidFill>
                <a:schemeClr val="tx1"/>
              </a:solidFill>
            </a:endParaRPr>
          </a:p>
        </p:txBody>
      </p:sp>
      <p:sp>
        <p:nvSpPr>
          <p:cNvPr id="3" name="Espace réservé du texte 2">
            <a:extLst>
              <a:ext uri="{FF2B5EF4-FFF2-40B4-BE49-F238E27FC236}">
                <a16:creationId xmlns:a16="http://schemas.microsoft.com/office/drawing/2014/main" id="{412D6873-25EB-824E-AA5B-CFF2F7DD1DF1}"/>
              </a:ext>
            </a:extLst>
          </p:cNvPr>
          <p:cNvSpPr>
            <a:spLocks noGrp="1"/>
          </p:cNvSpPr>
          <p:nvPr>
            <p:ph type="body" idx="1"/>
          </p:nvPr>
        </p:nvSpPr>
        <p:spPr>
          <a:xfrm>
            <a:off x="239999" y="704700"/>
            <a:ext cx="8735575" cy="3774310"/>
          </a:xfrm>
        </p:spPr>
        <p:txBody>
          <a:bodyPr/>
          <a:lstStyle/>
          <a:p>
            <a:r>
              <a:rPr lang="en-GB" sz="2000" dirty="0" err="1">
                <a:solidFill>
                  <a:schemeClr val="tx1"/>
                </a:solidFill>
              </a:rPr>
              <a:t>Lavrillier</a:t>
            </a:r>
            <a:r>
              <a:rPr lang="en-GB" sz="2000" dirty="0">
                <a:solidFill>
                  <a:schemeClr val="tx1"/>
                </a:solidFill>
              </a:rPr>
              <a:t>, A. and </a:t>
            </a:r>
            <a:r>
              <a:rPr lang="en-GB" sz="2000" dirty="0" err="1">
                <a:solidFill>
                  <a:schemeClr val="tx1"/>
                </a:solidFill>
              </a:rPr>
              <a:t>Gabyshev</a:t>
            </a:r>
            <a:r>
              <a:rPr lang="en-GB" sz="2000" dirty="0">
                <a:solidFill>
                  <a:schemeClr val="tx1"/>
                </a:solidFill>
              </a:rPr>
              <a:t>, S. (2017) </a:t>
            </a:r>
            <a:r>
              <a:rPr lang="en-GB" sz="2000" i="1" dirty="0">
                <a:solidFill>
                  <a:schemeClr val="tx1"/>
                </a:solidFill>
              </a:rPr>
              <a:t>An Arctic Indigenous Knowledge System of Landscape, Climate, and Human Interactions: Evenki Reindeer Herders and Hunters</a:t>
            </a:r>
            <a:r>
              <a:rPr lang="en-GB" sz="2000" dirty="0">
                <a:solidFill>
                  <a:schemeClr val="tx1"/>
                </a:solidFill>
              </a:rPr>
              <a:t>, </a:t>
            </a:r>
            <a:r>
              <a:rPr lang="en-GB" sz="2000" dirty="0" err="1">
                <a:solidFill>
                  <a:schemeClr val="tx1"/>
                </a:solidFill>
              </a:rPr>
              <a:t>Fürstenberg</a:t>
            </a:r>
            <a:r>
              <a:rPr lang="en-GB" sz="2000" dirty="0">
                <a:solidFill>
                  <a:schemeClr val="tx1"/>
                </a:solidFill>
              </a:rPr>
              <a:t>/Havel: </a:t>
            </a:r>
            <a:r>
              <a:rPr lang="en-GB" sz="2000" dirty="0" err="1">
                <a:solidFill>
                  <a:schemeClr val="tx1"/>
                </a:solidFill>
              </a:rPr>
              <a:t>Kulturstiftung</a:t>
            </a:r>
            <a:r>
              <a:rPr lang="en-GB" sz="2000" dirty="0">
                <a:solidFill>
                  <a:schemeClr val="tx1"/>
                </a:solidFill>
              </a:rPr>
              <a:t> </a:t>
            </a:r>
            <a:r>
              <a:rPr lang="en-GB" sz="2000" dirty="0" err="1">
                <a:solidFill>
                  <a:schemeClr val="tx1"/>
                </a:solidFill>
              </a:rPr>
              <a:t>Sibirien</a:t>
            </a:r>
            <a:endParaRPr lang="en-GB" sz="2000" dirty="0">
              <a:solidFill>
                <a:schemeClr val="tx1"/>
              </a:solidFill>
            </a:endParaRPr>
          </a:p>
          <a:p>
            <a:r>
              <a:rPr lang="en-GB" sz="2000" dirty="0">
                <a:solidFill>
                  <a:schemeClr val="tx1"/>
                </a:solidFill>
              </a:rPr>
              <a:t>Lopez, B. (1986</a:t>
            </a:r>
            <a:r>
              <a:rPr lang="en-GB" sz="2000" i="1" dirty="0">
                <a:solidFill>
                  <a:schemeClr val="tx1"/>
                </a:solidFill>
              </a:rPr>
              <a:t>) Arctic Dreams</a:t>
            </a:r>
            <a:r>
              <a:rPr lang="en-GB" sz="2000" dirty="0">
                <a:solidFill>
                  <a:schemeClr val="tx1"/>
                </a:solidFill>
              </a:rPr>
              <a:t>, Hoboken: Prentice Hall</a:t>
            </a:r>
          </a:p>
          <a:p>
            <a:r>
              <a:rPr lang="en-GB" sz="2000" dirty="0" err="1">
                <a:solidFill>
                  <a:schemeClr val="tx1"/>
                </a:solidFill>
              </a:rPr>
              <a:t>Malaurie</a:t>
            </a:r>
            <a:r>
              <a:rPr lang="en-GB" sz="2000" dirty="0">
                <a:solidFill>
                  <a:schemeClr val="tx1"/>
                </a:solidFill>
              </a:rPr>
              <a:t>, J. (1955) The Last Kings of Thule: With the Polar Eskimos, As They Face Their Destiny (new Engl. tr. 1985, Chicago: University of Chicago Press)</a:t>
            </a:r>
          </a:p>
          <a:p>
            <a:r>
              <a:rPr lang="en-GB" sz="2000" dirty="0">
                <a:solidFill>
                  <a:schemeClr val="tx1"/>
                </a:solidFill>
              </a:rPr>
              <a:t>Watt-Cloutier, S. (2016) </a:t>
            </a:r>
            <a:r>
              <a:rPr lang="en-GB" sz="2000" i="1" dirty="0">
                <a:solidFill>
                  <a:schemeClr val="tx1"/>
                </a:solidFill>
              </a:rPr>
              <a:t>The Right to be Cold</a:t>
            </a:r>
            <a:r>
              <a:rPr lang="en-GB" sz="2000" dirty="0">
                <a:solidFill>
                  <a:schemeClr val="tx1"/>
                </a:solidFill>
              </a:rPr>
              <a:t>, London: Penguin.</a:t>
            </a:r>
          </a:p>
          <a:p>
            <a:r>
              <a:rPr lang="en-GB" sz="2000" dirty="0">
                <a:solidFill>
                  <a:schemeClr val="tx1"/>
                </a:solidFill>
              </a:rPr>
              <a:t>Wheeler, S. (2009) </a:t>
            </a:r>
            <a:r>
              <a:rPr lang="en-GB" sz="2000" i="1" dirty="0">
                <a:solidFill>
                  <a:schemeClr val="tx1"/>
                </a:solidFill>
              </a:rPr>
              <a:t>The Magnetic North</a:t>
            </a:r>
            <a:r>
              <a:rPr lang="en-GB" sz="2000" dirty="0">
                <a:solidFill>
                  <a:schemeClr val="tx1"/>
                </a:solidFill>
              </a:rPr>
              <a:t>: Notes from the Arctic Circle, London: Jonathan Cape.</a:t>
            </a:r>
          </a:p>
          <a:p>
            <a:endParaRPr lang="fr-FR" dirty="0"/>
          </a:p>
        </p:txBody>
      </p:sp>
      <p:sp>
        <p:nvSpPr>
          <p:cNvPr id="4" name="Espace réservé du numéro de diapositive 3">
            <a:extLst>
              <a:ext uri="{FF2B5EF4-FFF2-40B4-BE49-F238E27FC236}">
                <a16:creationId xmlns:a16="http://schemas.microsoft.com/office/drawing/2014/main" id="{988B49E8-2319-7843-8678-8C885DE7D63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11</a:t>
            </a:fld>
            <a:endParaRPr lang="fr-FR"/>
          </a:p>
        </p:txBody>
      </p:sp>
    </p:spTree>
    <p:extLst>
      <p:ext uri="{BB962C8B-B14F-4D97-AF65-F5344CB8AC3E}">
        <p14:creationId xmlns:p14="http://schemas.microsoft.com/office/powerpoint/2010/main" val="20597812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EB1622-57B9-C841-BA6A-CA713B3E363E}"/>
              </a:ext>
            </a:extLst>
          </p:cNvPr>
          <p:cNvSpPr>
            <a:spLocks noGrp="1"/>
          </p:cNvSpPr>
          <p:nvPr>
            <p:ph type="title"/>
          </p:nvPr>
        </p:nvSpPr>
        <p:spPr>
          <a:xfrm>
            <a:off x="311699" y="132000"/>
            <a:ext cx="6802800" cy="572700"/>
          </a:xfrm>
        </p:spPr>
        <p:txBody>
          <a:bodyPr/>
          <a:lstStyle/>
          <a:p>
            <a:r>
              <a:rPr lang="fr-FR" dirty="0"/>
              <a:t>Lesson 5: Inuit perceptions of </a:t>
            </a:r>
            <a:r>
              <a:rPr lang="fr-FR" dirty="0" err="1"/>
              <a:t>climate</a:t>
            </a:r>
            <a:r>
              <a:rPr lang="fr-FR" dirty="0"/>
              <a:t> change in the </a:t>
            </a:r>
            <a:r>
              <a:rPr lang="fr-FR" dirty="0" err="1"/>
              <a:t>Arctic</a:t>
            </a:r>
            <a:endParaRPr lang="fr-FR" dirty="0"/>
          </a:p>
        </p:txBody>
      </p:sp>
      <p:sp>
        <p:nvSpPr>
          <p:cNvPr id="3" name="Espace réservé du texte 2">
            <a:extLst>
              <a:ext uri="{FF2B5EF4-FFF2-40B4-BE49-F238E27FC236}">
                <a16:creationId xmlns:a16="http://schemas.microsoft.com/office/drawing/2014/main" id="{358570DA-A9F3-084D-979B-3D0975B8A546}"/>
              </a:ext>
            </a:extLst>
          </p:cNvPr>
          <p:cNvSpPr>
            <a:spLocks noGrp="1"/>
          </p:cNvSpPr>
          <p:nvPr>
            <p:ph type="body" idx="1"/>
          </p:nvPr>
        </p:nvSpPr>
        <p:spPr>
          <a:xfrm>
            <a:off x="311708" y="1208866"/>
            <a:ext cx="8520725" cy="3254645"/>
          </a:xfrm>
        </p:spPr>
        <p:txBody>
          <a:bodyPr/>
          <a:lstStyle/>
          <a:p>
            <a:pPr marL="114300" indent="0">
              <a:buNone/>
            </a:pPr>
            <a:r>
              <a:rPr lang="fr-FR" dirty="0">
                <a:solidFill>
                  <a:schemeClr val="tx1"/>
                </a:solidFill>
              </a:rPr>
              <a:t>1) NUNUVUT </a:t>
            </a:r>
            <a:r>
              <a:rPr lang="fr-FR" dirty="0" err="1">
                <a:solidFill>
                  <a:schemeClr val="tx1"/>
                </a:solidFill>
              </a:rPr>
              <a:t>Climate</a:t>
            </a:r>
            <a:r>
              <a:rPr lang="fr-FR" dirty="0">
                <a:solidFill>
                  <a:schemeClr val="tx1"/>
                </a:solidFill>
              </a:rPr>
              <a:t> Change Centre</a:t>
            </a:r>
          </a:p>
          <a:p>
            <a:pPr marL="114300" indent="0">
              <a:buNone/>
            </a:pPr>
            <a:r>
              <a:rPr lang="fr-FR" dirty="0">
                <a:solidFill>
                  <a:schemeClr val="tx1"/>
                </a:solidFill>
              </a:rPr>
              <a:t>https://</a:t>
            </a:r>
            <a:r>
              <a:rPr lang="fr-FR" dirty="0" err="1">
                <a:solidFill>
                  <a:schemeClr val="tx1"/>
                </a:solidFill>
              </a:rPr>
              <a:t>climatechangenunavut.ca</a:t>
            </a:r>
            <a:r>
              <a:rPr lang="fr-FR" dirty="0">
                <a:solidFill>
                  <a:schemeClr val="tx1"/>
                </a:solidFill>
              </a:rPr>
              <a:t>/en/</a:t>
            </a:r>
            <a:r>
              <a:rPr lang="fr-FR" dirty="0" err="1">
                <a:solidFill>
                  <a:schemeClr val="tx1"/>
                </a:solidFill>
              </a:rPr>
              <a:t>understanding</a:t>
            </a:r>
            <a:r>
              <a:rPr lang="fr-FR" dirty="0">
                <a:solidFill>
                  <a:schemeClr val="tx1"/>
                </a:solidFill>
              </a:rPr>
              <a:t>-</a:t>
            </a:r>
            <a:r>
              <a:rPr lang="fr-FR" dirty="0" err="1">
                <a:solidFill>
                  <a:schemeClr val="tx1"/>
                </a:solidFill>
              </a:rPr>
              <a:t>climate</a:t>
            </a:r>
            <a:r>
              <a:rPr lang="fr-FR" dirty="0">
                <a:solidFill>
                  <a:schemeClr val="tx1"/>
                </a:solidFill>
              </a:rPr>
              <a:t>-change/</a:t>
            </a:r>
            <a:r>
              <a:rPr lang="fr-FR" dirty="0" err="1">
                <a:solidFill>
                  <a:schemeClr val="tx1"/>
                </a:solidFill>
              </a:rPr>
              <a:t>climate</a:t>
            </a:r>
            <a:r>
              <a:rPr lang="fr-FR" dirty="0">
                <a:solidFill>
                  <a:schemeClr val="tx1"/>
                </a:solidFill>
              </a:rPr>
              <a:t>-change-impact </a:t>
            </a:r>
          </a:p>
          <a:p>
            <a:pPr marL="114300" indent="0">
              <a:buNone/>
            </a:pPr>
            <a:r>
              <a:rPr lang="fr-FR" dirty="0">
                <a:solidFill>
                  <a:schemeClr val="tx1"/>
                </a:solidFill>
              </a:rPr>
              <a:t>2) Sheila Watt-Cloutier: « </a:t>
            </a:r>
            <a:r>
              <a:rPr lang="fr-FR" dirty="0" err="1">
                <a:solidFill>
                  <a:schemeClr val="tx1"/>
                </a:solidFill>
              </a:rPr>
              <a:t>It’s</a:t>
            </a:r>
            <a:r>
              <a:rPr lang="fr-FR" dirty="0">
                <a:solidFill>
                  <a:schemeClr val="tx1"/>
                </a:solidFill>
              </a:rPr>
              <a:t> time to </a:t>
            </a:r>
            <a:r>
              <a:rPr lang="fr-FR" dirty="0" err="1">
                <a:solidFill>
                  <a:schemeClr val="tx1"/>
                </a:solidFill>
              </a:rPr>
              <a:t>listen</a:t>
            </a:r>
            <a:r>
              <a:rPr lang="fr-FR" dirty="0">
                <a:solidFill>
                  <a:schemeClr val="tx1"/>
                </a:solidFill>
              </a:rPr>
              <a:t> to the Inuit on </a:t>
            </a:r>
            <a:r>
              <a:rPr lang="fr-FR" dirty="0" err="1">
                <a:solidFill>
                  <a:schemeClr val="tx1"/>
                </a:solidFill>
              </a:rPr>
              <a:t>climate</a:t>
            </a:r>
            <a:r>
              <a:rPr lang="fr-FR" dirty="0">
                <a:solidFill>
                  <a:schemeClr val="tx1"/>
                </a:solidFill>
              </a:rPr>
              <a:t> change »: (</a:t>
            </a:r>
            <a:r>
              <a:rPr lang="fr-FR" dirty="0">
                <a:solidFill>
                  <a:schemeClr val="tx1"/>
                </a:solidFill>
                <a:hlinkClick r:id="rId2">
                  <a:extLst>
                    <a:ext uri="{A12FA001-AC4F-418D-AE19-62706E023703}">
                      <ahyp:hlinkClr xmlns:ahyp="http://schemas.microsoft.com/office/drawing/2018/hyperlinkcolor" val="tx"/>
                    </a:ext>
                  </a:extLst>
                </a:hlinkClick>
              </a:rPr>
              <a:t>https://www.canadiangeographic.ca/article/its-time-listen-inuit-climate-change</a:t>
            </a:r>
            <a:r>
              <a:rPr lang="fr-FR" dirty="0">
                <a:solidFill>
                  <a:schemeClr val="tx1"/>
                </a:solidFill>
              </a:rPr>
              <a:t>)</a:t>
            </a:r>
          </a:p>
          <a:p>
            <a:pPr marL="114300" indent="0">
              <a:buNone/>
            </a:pPr>
            <a:endParaRPr lang="fr-FR" dirty="0">
              <a:solidFill>
                <a:schemeClr val="tx1"/>
              </a:solidFill>
            </a:endParaRPr>
          </a:p>
          <a:p>
            <a:pPr marL="114300" indent="0">
              <a:buNone/>
            </a:pPr>
            <a:r>
              <a:rPr lang="fr-FR" dirty="0">
                <a:solidFill>
                  <a:schemeClr val="tx1"/>
                </a:solidFill>
              </a:rPr>
              <a:t>3) </a:t>
            </a:r>
            <a:r>
              <a:rPr lang="fr-FR" dirty="0" err="1">
                <a:solidFill>
                  <a:schemeClr val="tx1"/>
                </a:solidFill>
              </a:rPr>
              <a:t>Cunera</a:t>
            </a:r>
            <a:r>
              <a:rPr lang="fr-FR" dirty="0">
                <a:solidFill>
                  <a:schemeClr val="tx1"/>
                </a:solidFill>
              </a:rPr>
              <a:t> </a:t>
            </a:r>
            <a:r>
              <a:rPr lang="fr-FR" dirty="0" err="1">
                <a:solidFill>
                  <a:schemeClr val="tx1"/>
                </a:solidFill>
              </a:rPr>
              <a:t>Buijs</a:t>
            </a:r>
            <a:r>
              <a:rPr lang="fr-FR" dirty="0">
                <a:solidFill>
                  <a:schemeClr val="tx1"/>
                </a:solidFill>
              </a:rPr>
              <a:t>: Inuit perceptions of </a:t>
            </a:r>
            <a:r>
              <a:rPr lang="fr-FR" dirty="0" err="1">
                <a:solidFill>
                  <a:schemeClr val="tx1"/>
                </a:solidFill>
              </a:rPr>
              <a:t>climate</a:t>
            </a:r>
            <a:r>
              <a:rPr lang="fr-FR" dirty="0">
                <a:solidFill>
                  <a:schemeClr val="tx1"/>
                </a:solidFill>
              </a:rPr>
              <a:t> change in East </a:t>
            </a:r>
            <a:r>
              <a:rPr lang="fr-FR" dirty="0" err="1">
                <a:solidFill>
                  <a:schemeClr val="tx1"/>
                </a:solidFill>
              </a:rPr>
              <a:t>GreenlandPerceptions</a:t>
            </a:r>
            <a:r>
              <a:rPr lang="fr-FR" dirty="0">
                <a:solidFill>
                  <a:schemeClr val="tx1"/>
                </a:solidFill>
              </a:rPr>
              <a:t> inuit du changement climatique dans l’Est du Groenland (https://</a:t>
            </a:r>
            <a:r>
              <a:rPr lang="fr-FR" dirty="0" err="1">
                <a:solidFill>
                  <a:schemeClr val="tx1"/>
                </a:solidFill>
              </a:rPr>
              <a:t>www.erudit.org</a:t>
            </a:r>
            <a:r>
              <a:rPr lang="fr-FR" dirty="0">
                <a:solidFill>
                  <a:schemeClr val="tx1"/>
                </a:solidFill>
              </a:rPr>
              <a:t>/en/</a:t>
            </a:r>
            <a:r>
              <a:rPr lang="fr-FR" dirty="0" err="1">
                <a:solidFill>
                  <a:schemeClr val="tx1"/>
                </a:solidFill>
              </a:rPr>
              <a:t>journals</a:t>
            </a:r>
            <a:r>
              <a:rPr lang="fr-FR" dirty="0">
                <a:solidFill>
                  <a:schemeClr val="tx1"/>
                </a:solidFill>
              </a:rPr>
              <a:t>/</a:t>
            </a:r>
            <a:r>
              <a:rPr lang="fr-FR" dirty="0" err="1">
                <a:solidFill>
                  <a:schemeClr val="tx1"/>
                </a:solidFill>
              </a:rPr>
              <a:t>etudinuit</a:t>
            </a:r>
            <a:r>
              <a:rPr lang="fr-FR" dirty="0">
                <a:solidFill>
                  <a:schemeClr val="tx1"/>
                </a:solidFill>
              </a:rPr>
              <a:t>/2010-v34-n1-etudinuit3992/045403ar.pdf)</a:t>
            </a:r>
          </a:p>
          <a:p>
            <a:endParaRPr lang="fr-FR" b="1" dirty="0"/>
          </a:p>
        </p:txBody>
      </p:sp>
      <p:sp>
        <p:nvSpPr>
          <p:cNvPr id="4" name="Espace réservé du numéro de diapositive 3">
            <a:extLst>
              <a:ext uri="{FF2B5EF4-FFF2-40B4-BE49-F238E27FC236}">
                <a16:creationId xmlns:a16="http://schemas.microsoft.com/office/drawing/2014/main" id="{CFBA3080-9E11-7C49-90BB-EE2C29D9D0C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2</a:t>
            </a:fld>
            <a:endParaRPr lang="fr-FR"/>
          </a:p>
        </p:txBody>
      </p:sp>
    </p:spTree>
    <p:extLst>
      <p:ext uri="{BB962C8B-B14F-4D97-AF65-F5344CB8AC3E}">
        <p14:creationId xmlns:p14="http://schemas.microsoft.com/office/powerpoint/2010/main" val="3007928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F169EF-BD8B-B640-B603-13E4452A349D}"/>
              </a:ext>
            </a:extLst>
          </p:cNvPr>
          <p:cNvSpPr>
            <a:spLocks noGrp="1"/>
          </p:cNvSpPr>
          <p:nvPr>
            <p:ph type="title"/>
          </p:nvPr>
        </p:nvSpPr>
        <p:spPr/>
        <p:txBody>
          <a:bodyPr/>
          <a:lstStyle/>
          <a:p>
            <a:r>
              <a:rPr lang="fr-FR" dirty="0" err="1">
                <a:solidFill>
                  <a:schemeClr val="tx1"/>
                </a:solidFill>
              </a:rPr>
              <a:t>Student</a:t>
            </a:r>
            <a:r>
              <a:rPr lang="fr-FR" dirty="0">
                <a:solidFill>
                  <a:schemeClr val="tx1"/>
                </a:solidFill>
              </a:rPr>
              <a:t> </a:t>
            </a:r>
            <a:r>
              <a:rPr lang="fr-FR" dirty="0" err="1">
                <a:solidFill>
                  <a:schemeClr val="tx1"/>
                </a:solidFill>
              </a:rPr>
              <a:t>presentations</a:t>
            </a:r>
            <a:r>
              <a:rPr lang="fr-FR" dirty="0">
                <a:solidFill>
                  <a:schemeClr val="tx1"/>
                </a:solidFill>
              </a:rPr>
              <a:t> – </a:t>
            </a:r>
            <a:r>
              <a:rPr lang="fr-FR" dirty="0" err="1">
                <a:solidFill>
                  <a:schemeClr val="tx1"/>
                </a:solidFill>
              </a:rPr>
              <a:t>subject</a:t>
            </a:r>
            <a:r>
              <a:rPr lang="fr-FR" dirty="0">
                <a:solidFill>
                  <a:schemeClr val="tx1"/>
                </a:solidFill>
              </a:rPr>
              <a:t> no. 1</a:t>
            </a:r>
          </a:p>
        </p:txBody>
      </p:sp>
      <p:sp>
        <p:nvSpPr>
          <p:cNvPr id="3" name="Espace réservé du texte 2">
            <a:extLst>
              <a:ext uri="{FF2B5EF4-FFF2-40B4-BE49-F238E27FC236}">
                <a16:creationId xmlns:a16="http://schemas.microsoft.com/office/drawing/2014/main" id="{2AAA2D33-8307-8347-BACD-CEB40F82F140}"/>
              </a:ext>
            </a:extLst>
          </p:cNvPr>
          <p:cNvSpPr>
            <a:spLocks noGrp="1"/>
          </p:cNvSpPr>
          <p:nvPr>
            <p:ph type="body" idx="1"/>
          </p:nvPr>
        </p:nvSpPr>
        <p:spPr/>
        <p:txBody>
          <a:bodyPr/>
          <a:lstStyle/>
          <a:p>
            <a:r>
              <a:rPr lang="fr-FR" sz="2400" b="1" dirty="0" err="1">
                <a:solidFill>
                  <a:schemeClr val="tx1"/>
                </a:solidFill>
              </a:rPr>
              <a:t>What</a:t>
            </a:r>
            <a:r>
              <a:rPr lang="fr-FR" sz="2400" b="1" dirty="0">
                <a:solidFill>
                  <a:schemeClr val="tx1"/>
                </a:solidFill>
              </a:rPr>
              <a:t> </a:t>
            </a:r>
            <a:r>
              <a:rPr lang="fr-FR" sz="2400" b="1" dirty="0" err="1">
                <a:solidFill>
                  <a:schemeClr val="tx1"/>
                </a:solidFill>
              </a:rPr>
              <a:t>is</a:t>
            </a:r>
            <a:r>
              <a:rPr lang="fr-FR" sz="2400" b="1" dirty="0">
                <a:solidFill>
                  <a:schemeClr val="tx1"/>
                </a:solidFill>
              </a:rPr>
              <a:t> the </a:t>
            </a:r>
            <a:r>
              <a:rPr lang="fr-FR" sz="2400" b="1" dirty="0" err="1">
                <a:solidFill>
                  <a:schemeClr val="tx1"/>
                </a:solidFill>
              </a:rPr>
              <a:t>Arctic</a:t>
            </a:r>
            <a:r>
              <a:rPr lang="fr-FR" sz="2400" b="1" dirty="0">
                <a:solidFill>
                  <a:schemeClr val="tx1"/>
                </a:solidFill>
              </a:rPr>
              <a:t> ? </a:t>
            </a:r>
          </a:p>
          <a:p>
            <a:r>
              <a:rPr lang="fr-FR" sz="2400" dirty="0" err="1">
                <a:solidFill>
                  <a:schemeClr val="tx1"/>
                </a:solidFill>
              </a:rPr>
              <a:t>Presentation</a:t>
            </a:r>
            <a:r>
              <a:rPr lang="fr-FR" sz="2400" dirty="0">
                <a:solidFill>
                  <a:schemeClr val="tx1"/>
                </a:solidFill>
              </a:rPr>
              <a:t> of the </a:t>
            </a:r>
            <a:r>
              <a:rPr lang="fr-FR" sz="2400" dirty="0" err="1">
                <a:solidFill>
                  <a:schemeClr val="tx1"/>
                </a:solidFill>
              </a:rPr>
              <a:t>Arctic</a:t>
            </a:r>
            <a:r>
              <a:rPr lang="fr-FR" sz="2400" dirty="0">
                <a:solidFill>
                  <a:schemeClr val="tx1"/>
                </a:solidFill>
              </a:rPr>
              <a:t> by WWF:</a:t>
            </a:r>
          </a:p>
          <a:p>
            <a:r>
              <a:rPr lang="fr-FR" sz="2400" dirty="0">
                <a:solidFill>
                  <a:schemeClr val="tx1"/>
                </a:solidFill>
              </a:rPr>
              <a:t>https://</a:t>
            </a:r>
            <a:r>
              <a:rPr lang="fr-FR" sz="2400" dirty="0" err="1">
                <a:solidFill>
                  <a:schemeClr val="tx1"/>
                </a:solidFill>
              </a:rPr>
              <a:t>www.wwf.org.uk</a:t>
            </a:r>
            <a:r>
              <a:rPr lang="fr-FR" sz="2400" dirty="0">
                <a:solidFill>
                  <a:schemeClr val="tx1"/>
                </a:solidFill>
              </a:rPr>
              <a:t>/</a:t>
            </a:r>
            <a:r>
              <a:rPr lang="fr-FR" sz="2400" dirty="0" err="1">
                <a:solidFill>
                  <a:schemeClr val="tx1"/>
                </a:solidFill>
              </a:rPr>
              <a:t>where-we-work</a:t>
            </a:r>
            <a:r>
              <a:rPr lang="fr-FR" sz="2400" dirty="0">
                <a:solidFill>
                  <a:schemeClr val="tx1"/>
                </a:solidFill>
              </a:rPr>
              <a:t>/</a:t>
            </a:r>
            <a:r>
              <a:rPr lang="fr-FR" sz="2400" dirty="0" err="1">
                <a:solidFill>
                  <a:schemeClr val="tx1"/>
                </a:solidFill>
              </a:rPr>
              <a:t>arctic</a:t>
            </a:r>
            <a:endParaRPr lang="fr-FR" sz="2400" dirty="0">
              <a:solidFill>
                <a:schemeClr val="tx1"/>
              </a:solidFill>
            </a:endParaRPr>
          </a:p>
          <a:p>
            <a:r>
              <a:rPr lang="fr-FR" sz="2400" dirty="0" err="1">
                <a:solidFill>
                  <a:schemeClr val="tx1"/>
                </a:solidFill>
              </a:rPr>
              <a:t>Documentary</a:t>
            </a:r>
            <a:r>
              <a:rPr lang="fr-FR" sz="2400" dirty="0">
                <a:solidFill>
                  <a:schemeClr val="tx1"/>
                </a:solidFill>
              </a:rPr>
              <a:t>: « Tour of the </a:t>
            </a:r>
            <a:r>
              <a:rPr lang="fr-FR" sz="2400" dirty="0" err="1">
                <a:solidFill>
                  <a:schemeClr val="tx1"/>
                </a:solidFill>
              </a:rPr>
              <a:t>Arctic</a:t>
            </a:r>
            <a:r>
              <a:rPr lang="fr-FR" sz="2400" dirty="0">
                <a:solidFill>
                  <a:schemeClr val="tx1"/>
                </a:solidFill>
              </a:rPr>
              <a:t> » by Deutsche </a:t>
            </a:r>
            <a:r>
              <a:rPr lang="fr-FR" sz="2400" dirty="0" err="1">
                <a:solidFill>
                  <a:schemeClr val="tx1"/>
                </a:solidFill>
              </a:rPr>
              <a:t>Welle</a:t>
            </a:r>
            <a:endParaRPr lang="fr-FR" sz="2400" dirty="0">
              <a:solidFill>
                <a:schemeClr val="tx1"/>
              </a:solidFill>
            </a:endParaRPr>
          </a:p>
          <a:p>
            <a:r>
              <a:rPr lang="fr-FR" sz="2400" dirty="0">
                <a:solidFill>
                  <a:schemeClr val="tx1"/>
                </a:solidFill>
              </a:rPr>
              <a:t>1) </a:t>
            </a:r>
            <a:r>
              <a:rPr lang="fr-FR" sz="2400" dirty="0" err="1">
                <a:solidFill>
                  <a:schemeClr val="tx1"/>
                </a:solidFill>
              </a:rPr>
              <a:t>From</a:t>
            </a:r>
            <a:r>
              <a:rPr lang="fr-FR" sz="2400" dirty="0">
                <a:solidFill>
                  <a:schemeClr val="tx1"/>
                </a:solidFill>
              </a:rPr>
              <a:t> Svalbard to </a:t>
            </a:r>
            <a:r>
              <a:rPr lang="fr-FR" sz="2400" dirty="0" err="1">
                <a:solidFill>
                  <a:schemeClr val="tx1"/>
                </a:solidFill>
              </a:rPr>
              <a:t>Siberia</a:t>
            </a:r>
            <a:r>
              <a:rPr lang="fr-FR" sz="2400" dirty="0">
                <a:solidFill>
                  <a:schemeClr val="tx1"/>
                </a:solidFill>
              </a:rPr>
              <a:t>:</a:t>
            </a:r>
          </a:p>
          <a:p>
            <a:r>
              <a:rPr lang="fr-FR" sz="2400" dirty="0">
                <a:solidFill>
                  <a:srgbClr val="0097A7"/>
                </a:solidFill>
                <a:hlinkClick r:id="rId2">
                  <a:extLst>
                    <a:ext uri="{A12FA001-AC4F-418D-AE19-62706E023703}">
                      <ahyp:hlinkClr xmlns:ahyp="http://schemas.microsoft.com/office/drawing/2018/hyperlinkcolor" val="tx"/>
                    </a:ext>
                  </a:extLst>
                </a:hlinkClick>
              </a:rPr>
              <a:t>https://www.youtube.com/watch?v=</a:t>
            </a:r>
            <a:r>
              <a:rPr lang="fr-FR" sz="2400" dirty="0">
                <a:solidFill>
                  <a:schemeClr val="tx1"/>
                </a:solidFill>
                <a:hlinkClick r:id="rId2">
                  <a:extLst>
                    <a:ext uri="{A12FA001-AC4F-418D-AE19-62706E023703}">
                      <ahyp:hlinkClr xmlns:ahyp="http://schemas.microsoft.com/office/drawing/2018/hyperlinkcolor" val="tx"/>
                    </a:ext>
                  </a:extLst>
                </a:hlinkClick>
              </a:rPr>
              <a:t>gD89hfPh4vY</a:t>
            </a:r>
            <a:endParaRPr lang="fr-FR" sz="2400" dirty="0">
              <a:solidFill>
                <a:schemeClr val="tx1"/>
              </a:solidFill>
            </a:endParaRPr>
          </a:p>
          <a:p>
            <a:r>
              <a:rPr lang="fr-FR" sz="2400" dirty="0">
                <a:solidFill>
                  <a:schemeClr val="tx1"/>
                </a:solidFill>
              </a:rPr>
              <a:t>2) </a:t>
            </a:r>
            <a:r>
              <a:rPr lang="fr-FR" sz="2400" dirty="0" err="1">
                <a:solidFill>
                  <a:schemeClr val="tx1"/>
                </a:solidFill>
              </a:rPr>
              <a:t>From</a:t>
            </a:r>
            <a:r>
              <a:rPr lang="fr-FR" sz="2400" dirty="0">
                <a:solidFill>
                  <a:schemeClr val="tx1"/>
                </a:solidFill>
              </a:rPr>
              <a:t> </a:t>
            </a:r>
            <a:r>
              <a:rPr lang="fr-FR" sz="2400" dirty="0" err="1">
                <a:solidFill>
                  <a:schemeClr val="tx1"/>
                </a:solidFill>
              </a:rPr>
              <a:t>Greenland</a:t>
            </a:r>
            <a:r>
              <a:rPr lang="fr-FR" sz="2400" dirty="0">
                <a:solidFill>
                  <a:schemeClr val="tx1"/>
                </a:solidFill>
              </a:rPr>
              <a:t> to Alaska:</a:t>
            </a:r>
          </a:p>
          <a:p>
            <a:r>
              <a:rPr lang="fr-FR" sz="2400" dirty="0">
                <a:solidFill>
                  <a:schemeClr val="tx1"/>
                </a:solidFill>
              </a:rPr>
              <a:t>https://</a:t>
            </a:r>
            <a:r>
              <a:rPr lang="fr-FR" sz="2400" dirty="0" err="1">
                <a:solidFill>
                  <a:schemeClr val="tx1"/>
                </a:solidFill>
              </a:rPr>
              <a:t>www.youtube.com</a:t>
            </a:r>
            <a:r>
              <a:rPr lang="fr-FR" sz="2400" dirty="0">
                <a:solidFill>
                  <a:schemeClr val="tx1"/>
                </a:solidFill>
              </a:rPr>
              <a:t>/</a:t>
            </a:r>
            <a:r>
              <a:rPr lang="fr-FR" sz="2400" dirty="0" err="1">
                <a:solidFill>
                  <a:schemeClr val="tx1"/>
                </a:solidFill>
              </a:rPr>
              <a:t>watch?v</a:t>
            </a:r>
            <a:r>
              <a:rPr lang="fr-FR" sz="2400" dirty="0">
                <a:solidFill>
                  <a:schemeClr val="tx1"/>
                </a:solidFill>
              </a:rPr>
              <a:t>=sdB0_oVInuk</a:t>
            </a:r>
          </a:p>
        </p:txBody>
      </p:sp>
      <p:sp>
        <p:nvSpPr>
          <p:cNvPr id="4" name="Espace réservé du numéro de diapositive 3">
            <a:extLst>
              <a:ext uri="{FF2B5EF4-FFF2-40B4-BE49-F238E27FC236}">
                <a16:creationId xmlns:a16="http://schemas.microsoft.com/office/drawing/2014/main" id="{8C2D62CD-105E-4E44-904E-B0242063D00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3</a:t>
            </a:fld>
            <a:endParaRPr lang="fr-FR"/>
          </a:p>
        </p:txBody>
      </p:sp>
    </p:spTree>
    <p:extLst>
      <p:ext uri="{BB962C8B-B14F-4D97-AF65-F5344CB8AC3E}">
        <p14:creationId xmlns:p14="http://schemas.microsoft.com/office/powerpoint/2010/main" val="1247897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2F004C-FE12-C54B-8012-7E6E98B3DF45}"/>
              </a:ext>
            </a:extLst>
          </p:cNvPr>
          <p:cNvSpPr>
            <a:spLocks noGrp="1"/>
          </p:cNvSpPr>
          <p:nvPr>
            <p:ph type="title"/>
          </p:nvPr>
        </p:nvSpPr>
        <p:spPr>
          <a:xfrm>
            <a:off x="168425" y="132000"/>
            <a:ext cx="6802800" cy="572700"/>
          </a:xfrm>
        </p:spPr>
        <p:txBody>
          <a:bodyPr/>
          <a:lstStyle/>
          <a:p>
            <a:r>
              <a:rPr lang="fr-FR" dirty="0" err="1">
                <a:solidFill>
                  <a:schemeClr val="tx1"/>
                </a:solidFill>
              </a:rPr>
              <a:t>Student</a:t>
            </a:r>
            <a:r>
              <a:rPr lang="fr-FR" dirty="0">
                <a:solidFill>
                  <a:schemeClr val="tx1"/>
                </a:solidFill>
              </a:rPr>
              <a:t> </a:t>
            </a:r>
            <a:r>
              <a:rPr lang="fr-FR" dirty="0" err="1">
                <a:solidFill>
                  <a:schemeClr val="tx1"/>
                </a:solidFill>
              </a:rPr>
              <a:t>presentations</a:t>
            </a:r>
            <a:r>
              <a:rPr lang="fr-FR" dirty="0">
                <a:solidFill>
                  <a:schemeClr val="tx1"/>
                </a:solidFill>
              </a:rPr>
              <a:t> – </a:t>
            </a:r>
            <a:r>
              <a:rPr lang="fr-FR" dirty="0" err="1">
                <a:solidFill>
                  <a:schemeClr val="tx1"/>
                </a:solidFill>
              </a:rPr>
              <a:t>subject</a:t>
            </a:r>
            <a:r>
              <a:rPr lang="fr-FR" dirty="0">
                <a:solidFill>
                  <a:schemeClr val="tx1"/>
                </a:solidFill>
              </a:rPr>
              <a:t> no. 2</a:t>
            </a:r>
            <a:endParaRPr lang="fr-FR" dirty="0"/>
          </a:p>
        </p:txBody>
      </p:sp>
      <p:sp>
        <p:nvSpPr>
          <p:cNvPr id="3" name="Espace réservé du texte 2">
            <a:extLst>
              <a:ext uri="{FF2B5EF4-FFF2-40B4-BE49-F238E27FC236}">
                <a16:creationId xmlns:a16="http://schemas.microsoft.com/office/drawing/2014/main" id="{8388D0FD-1B87-2749-9B7B-915947EA29BB}"/>
              </a:ext>
            </a:extLst>
          </p:cNvPr>
          <p:cNvSpPr>
            <a:spLocks noGrp="1"/>
          </p:cNvSpPr>
          <p:nvPr>
            <p:ph type="body" idx="1"/>
          </p:nvPr>
        </p:nvSpPr>
        <p:spPr>
          <a:xfrm>
            <a:off x="168433" y="868500"/>
            <a:ext cx="8664000" cy="3610510"/>
          </a:xfrm>
        </p:spPr>
        <p:txBody>
          <a:bodyPr/>
          <a:lstStyle/>
          <a:p>
            <a:r>
              <a:rPr lang="fr-FR" sz="2200" b="1" dirty="0" err="1">
                <a:solidFill>
                  <a:schemeClr val="tx1"/>
                </a:solidFill>
              </a:rPr>
              <a:t>Climate</a:t>
            </a:r>
            <a:r>
              <a:rPr lang="fr-FR" sz="2200" b="1" dirty="0">
                <a:solidFill>
                  <a:schemeClr val="tx1"/>
                </a:solidFill>
              </a:rPr>
              <a:t> change in the </a:t>
            </a:r>
            <a:r>
              <a:rPr lang="fr-FR" sz="2200" b="1" dirty="0" err="1">
                <a:solidFill>
                  <a:schemeClr val="tx1"/>
                </a:solidFill>
              </a:rPr>
              <a:t>Arctic</a:t>
            </a:r>
            <a:r>
              <a:rPr lang="fr-FR" sz="2200" b="1" dirty="0">
                <a:solidFill>
                  <a:schemeClr val="tx1"/>
                </a:solidFill>
              </a:rPr>
              <a:t>:</a:t>
            </a:r>
          </a:p>
          <a:p>
            <a:r>
              <a:rPr lang="fr-FR" sz="2200" dirty="0">
                <a:solidFill>
                  <a:schemeClr val="tx1"/>
                </a:solidFill>
              </a:rPr>
              <a:t>1) Portfolio of the </a:t>
            </a:r>
            <a:r>
              <a:rPr lang="fr-FR" sz="2200" dirty="0" err="1">
                <a:solidFill>
                  <a:schemeClr val="tx1"/>
                </a:solidFill>
              </a:rPr>
              <a:t>Norwegian</a:t>
            </a:r>
            <a:r>
              <a:rPr lang="fr-FR" sz="2200" dirty="0">
                <a:solidFill>
                  <a:schemeClr val="tx1"/>
                </a:solidFill>
              </a:rPr>
              <a:t> Polar Institute: </a:t>
            </a:r>
            <a:r>
              <a:rPr lang="fr-FR" sz="2200" dirty="0">
                <a:solidFill>
                  <a:schemeClr val="tx1"/>
                </a:solidFill>
                <a:hlinkClick r:id="rId2">
                  <a:extLst>
                    <a:ext uri="{A12FA001-AC4F-418D-AE19-62706E023703}">
                      <ahyp:hlinkClr xmlns:ahyp="http://schemas.microsoft.com/office/drawing/2018/hyperlinkcolor" val="tx"/>
                    </a:ext>
                  </a:extLst>
                </a:hlinkClick>
              </a:rPr>
              <a:t>https://www.npolar.no/en/themes/climate-change-in-the-arctic/</a:t>
            </a:r>
            <a:endParaRPr lang="fr-FR" sz="2200" dirty="0">
              <a:solidFill>
                <a:schemeClr val="tx1"/>
              </a:solidFill>
            </a:endParaRPr>
          </a:p>
          <a:p>
            <a:r>
              <a:rPr lang="fr-FR" sz="2200" dirty="0">
                <a:solidFill>
                  <a:schemeClr val="tx1"/>
                </a:solidFill>
              </a:rPr>
              <a:t>2) </a:t>
            </a:r>
            <a:r>
              <a:rPr lang="fr-FR" sz="2200" dirty="0" err="1">
                <a:solidFill>
                  <a:schemeClr val="tx1"/>
                </a:solidFill>
              </a:rPr>
              <a:t>documentary</a:t>
            </a:r>
            <a:r>
              <a:rPr lang="fr-FR" sz="2200" dirty="0">
                <a:solidFill>
                  <a:schemeClr val="tx1"/>
                </a:solidFill>
              </a:rPr>
              <a:t>: </a:t>
            </a:r>
            <a:r>
              <a:rPr lang="fr-FR" sz="2200" dirty="0" err="1">
                <a:solidFill>
                  <a:schemeClr val="tx1"/>
                </a:solidFill>
              </a:rPr>
              <a:t>Arctic</a:t>
            </a:r>
            <a:r>
              <a:rPr lang="fr-FR" sz="2200" dirty="0">
                <a:solidFill>
                  <a:schemeClr val="tx1"/>
                </a:solidFill>
              </a:rPr>
              <a:t> </a:t>
            </a:r>
            <a:r>
              <a:rPr lang="fr-FR" sz="2200" dirty="0" err="1">
                <a:solidFill>
                  <a:schemeClr val="tx1"/>
                </a:solidFill>
              </a:rPr>
              <a:t>Climate</a:t>
            </a:r>
            <a:r>
              <a:rPr lang="fr-FR" sz="2200" dirty="0">
                <a:solidFill>
                  <a:schemeClr val="tx1"/>
                </a:solidFill>
              </a:rPr>
              <a:t> Change, BBC </a:t>
            </a:r>
            <a:r>
              <a:rPr lang="fr-FR" sz="2200" dirty="0" err="1">
                <a:solidFill>
                  <a:schemeClr val="tx1"/>
                </a:solidFill>
              </a:rPr>
              <a:t>documentary</a:t>
            </a:r>
            <a:r>
              <a:rPr lang="fr-FR" sz="2200" dirty="0">
                <a:solidFill>
                  <a:schemeClr val="tx1"/>
                </a:solidFill>
              </a:rPr>
              <a:t>, 2017:</a:t>
            </a:r>
          </a:p>
          <a:p>
            <a:r>
              <a:rPr lang="fr-FR" sz="2200" dirty="0">
                <a:solidFill>
                  <a:schemeClr val="tx1"/>
                </a:solidFill>
                <a:hlinkClick r:id="rId3">
                  <a:extLst>
                    <a:ext uri="{A12FA001-AC4F-418D-AE19-62706E023703}">
                      <ahyp:hlinkClr xmlns:ahyp="http://schemas.microsoft.com/office/drawing/2018/hyperlinkcolor" val="tx"/>
                    </a:ext>
                  </a:extLst>
                </a:hlinkClick>
              </a:rPr>
              <a:t>https://www.youtube.com/watch?v=RLWL81o7oBg</a:t>
            </a:r>
            <a:endParaRPr lang="fr-FR" sz="2200" dirty="0">
              <a:solidFill>
                <a:schemeClr val="tx1"/>
              </a:solidFill>
            </a:endParaRPr>
          </a:p>
          <a:p>
            <a:r>
              <a:rPr lang="fr-FR" sz="2200" dirty="0">
                <a:solidFill>
                  <a:schemeClr val="tx1"/>
                </a:solidFill>
              </a:rPr>
              <a:t>and</a:t>
            </a:r>
          </a:p>
          <a:p>
            <a:r>
              <a:rPr lang="fr-FR" sz="2200" dirty="0">
                <a:solidFill>
                  <a:schemeClr val="tx1"/>
                </a:solidFill>
              </a:rPr>
              <a:t>3) The </a:t>
            </a:r>
            <a:r>
              <a:rPr lang="fr-FR" sz="2200" dirty="0" err="1">
                <a:solidFill>
                  <a:schemeClr val="tx1"/>
                </a:solidFill>
              </a:rPr>
              <a:t>Arctic</a:t>
            </a:r>
            <a:r>
              <a:rPr lang="fr-FR" sz="2200" dirty="0">
                <a:solidFill>
                  <a:schemeClr val="tx1"/>
                </a:solidFill>
              </a:rPr>
              <a:t> Circle in 2050, WMO </a:t>
            </a:r>
            <a:r>
              <a:rPr lang="fr-FR" sz="2200" dirty="0" err="1">
                <a:solidFill>
                  <a:schemeClr val="tx1"/>
                </a:solidFill>
              </a:rPr>
              <a:t>documentary</a:t>
            </a:r>
            <a:endParaRPr lang="fr-FR" sz="2200" dirty="0">
              <a:solidFill>
                <a:schemeClr val="tx1"/>
              </a:solidFill>
            </a:endParaRPr>
          </a:p>
          <a:p>
            <a:r>
              <a:rPr lang="fr-FR" sz="2200" dirty="0">
                <a:solidFill>
                  <a:schemeClr val="tx1"/>
                </a:solidFill>
                <a:hlinkClick r:id="rId4">
                  <a:extLst>
                    <a:ext uri="{A12FA001-AC4F-418D-AE19-62706E023703}">
                      <ahyp:hlinkClr xmlns:ahyp="http://schemas.microsoft.com/office/drawing/2018/hyperlinkcolor" val="tx"/>
                    </a:ext>
                  </a:extLst>
                </a:hlinkClick>
              </a:rPr>
              <a:t>https://www.youtube.com/watch?v=CohEsmHGgOU</a:t>
            </a:r>
            <a:endParaRPr lang="fr-FR" sz="2200" dirty="0">
              <a:solidFill>
                <a:schemeClr val="tx1"/>
              </a:solidFill>
            </a:endParaRPr>
          </a:p>
          <a:p>
            <a:endParaRPr lang="fr-FR" sz="2200" dirty="0">
              <a:solidFill>
                <a:schemeClr val="tx1"/>
              </a:solidFill>
            </a:endParaRPr>
          </a:p>
        </p:txBody>
      </p:sp>
      <p:sp>
        <p:nvSpPr>
          <p:cNvPr id="4" name="Espace réservé du numéro de diapositive 3">
            <a:extLst>
              <a:ext uri="{FF2B5EF4-FFF2-40B4-BE49-F238E27FC236}">
                <a16:creationId xmlns:a16="http://schemas.microsoft.com/office/drawing/2014/main" id="{D1982A16-0222-DC4B-8049-3A32161B35D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4</a:t>
            </a:fld>
            <a:endParaRPr lang="fr-FR"/>
          </a:p>
        </p:txBody>
      </p:sp>
    </p:spTree>
    <p:extLst>
      <p:ext uri="{BB962C8B-B14F-4D97-AF65-F5344CB8AC3E}">
        <p14:creationId xmlns:p14="http://schemas.microsoft.com/office/powerpoint/2010/main" val="3429381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8E3DB3-9254-764C-953C-D7E237984238}"/>
              </a:ext>
            </a:extLst>
          </p:cNvPr>
          <p:cNvSpPr>
            <a:spLocks noGrp="1"/>
          </p:cNvSpPr>
          <p:nvPr>
            <p:ph type="title"/>
          </p:nvPr>
        </p:nvSpPr>
        <p:spPr/>
        <p:txBody>
          <a:bodyPr/>
          <a:lstStyle/>
          <a:p>
            <a:r>
              <a:rPr lang="fr-FR" dirty="0" err="1">
                <a:solidFill>
                  <a:schemeClr val="tx1"/>
                </a:solidFill>
              </a:rPr>
              <a:t>Student</a:t>
            </a:r>
            <a:r>
              <a:rPr lang="fr-FR" dirty="0">
                <a:solidFill>
                  <a:schemeClr val="tx1"/>
                </a:solidFill>
              </a:rPr>
              <a:t> </a:t>
            </a:r>
            <a:r>
              <a:rPr lang="fr-FR" dirty="0" err="1">
                <a:solidFill>
                  <a:schemeClr val="tx1"/>
                </a:solidFill>
              </a:rPr>
              <a:t>presentations</a:t>
            </a:r>
            <a:r>
              <a:rPr lang="fr-FR" dirty="0">
                <a:solidFill>
                  <a:schemeClr val="tx1"/>
                </a:solidFill>
              </a:rPr>
              <a:t> – </a:t>
            </a:r>
            <a:r>
              <a:rPr lang="fr-FR" dirty="0" err="1">
                <a:solidFill>
                  <a:schemeClr val="tx1"/>
                </a:solidFill>
              </a:rPr>
              <a:t>subject</a:t>
            </a:r>
            <a:r>
              <a:rPr lang="fr-FR" dirty="0">
                <a:solidFill>
                  <a:schemeClr val="tx1"/>
                </a:solidFill>
              </a:rPr>
              <a:t> no. 3</a:t>
            </a:r>
            <a:endParaRPr lang="fr-FR" dirty="0"/>
          </a:p>
        </p:txBody>
      </p:sp>
      <p:sp>
        <p:nvSpPr>
          <p:cNvPr id="3" name="Espace réservé du texte 2">
            <a:extLst>
              <a:ext uri="{FF2B5EF4-FFF2-40B4-BE49-F238E27FC236}">
                <a16:creationId xmlns:a16="http://schemas.microsoft.com/office/drawing/2014/main" id="{B0937807-9DB1-1541-8813-6ABCAF6551BB}"/>
              </a:ext>
            </a:extLst>
          </p:cNvPr>
          <p:cNvSpPr>
            <a:spLocks noGrp="1"/>
          </p:cNvSpPr>
          <p:nvPr>
            <p:ph type="body" idx="1"/>
          </p:nvPr>
        </p:nvSpPr>
        <p:spPr/>
        <p:txBody>
          <a:bodyPr/>
          <a:lstStyle/>
          <a:p>
            <a:r>
              <a:rPr lang="en-GB" sz="2000" b="1" dirty="0">
                <a:solidFill>
                  <a:schemeClr val="tx1"/>
                </a:solidFill>
              </a:rPr>
              <a:t>Economic development: natural resources</a:t>
            </a:r>
          </a:p>
          <a:p>
            <a:r>
              <a:rPr lang="en-GB" sz="2000" dirty="0">
                <a:solidFill>
                  <a:schemeClr val="tx1"/>
                </a:solidFill>
              </a:rPr>
              <a:t>Article,: “Trump greenlights drilling in the Arctic National Wildlife Refuge, but will oil companies show up?”, </a:t>
            </a:r>
            <a:r>
              <a:rPr lang="en-GB" sz="2000" i="1" dirty="0">
                <a:solidFill>
                  <a:schemeClr val="tx1"/>
                </a:solidFill>
              </a:rPr>
              <a:t>The Conversation</a:t>
            </a:r>
            <a:r>
              <a:rPr lang="en-GB" sz="2000" dirty="0">
                <a:solidFill>
                  <a:schemeClr val="tx1"/>
                </a:solidFill>
              </a:rPr>
              <a:t>, Aug 21, 2020:</a:t>
            </a:r>
          </a:p>
          <a:p>
            <a:r>
              <a:rPr lang="en-GB" sz="2000" dirty="0">
                <a:solidFill>
                  <a:schemeClr val="tx1"/>
                </a:solidFill>
                <a:hlinkClick r:id="rId2">
                  <a:extLst>
                    <a:ext uri="{A12FA001-AC4F-418D-AE19-62706E023703}">
                      <ahyp:hlinkClr xmlns:ahyp="http://schemas.microsoft.com/office/drawing/2018/hyperlinkcolor" val="tx"/>
                    </a:ext>
                  </a:extLst>
                </a:hlinkClick>
              </a:rPr>
              <a:t>https://theconversation.com/trump-greenlights-drilling-in-the-arctic-national-wildlife-refuge-but-will-oil-companies-show-up-144715</a:t>
            </a:r>
            <a:endParaRPr lang="en-GB" sz="2000" dirty="0">
              <a:solidFill>
                <a:schemeClr val="tx1"/>
              </a:solidFill>
            </a:endParaRPr>
          </a:p>
          <a:p>
            <a:r>
              <a:rPr lang="en-GB" sz="2000" dirty="0">
                <a:solidFill>
                  <a:schemeClr val="tx1"/>
                </a:solidFill>
              </a:rPr>
              <a:t>DW programme: “Polar power play: Who will win the race for the Arctic's riches?”</a:t>
            </a:r>
          </a:p>
          <a:p>
            <a:r>
              <a:rPr lang="en-GB" sz="2000" dirty="0">
                <a:solidFill>
                  <a:schemeClr val="tx1"/>
                </a:solidFill>
              </a:rPr>
              <a:t>https://</a:t>
            </a:r>
            <a:r>
              <a:rPr lang="en-GB" sz="2000" dirty="0" err="1">
                <a:solidFill>
                  <a:schemeClr val="tx1"/>
                </a:solidFill>
              </a:rPr>
              <a:t>www.youtube.com</a:t>
            </a:r>
            <a:r>
              <a:rPr lang="en-GB" sz="2000" dirty="0">
                <a:solidFill>
                  <a:schemeClr val="tx1"/>
                </a:solidFill>
              </a:rPr>
              <a:t>/</a:t>
            </a:r>
            <a:r>
              <a:rPr lang="en-GB" sz="2000" dirty="0" err="1">
                <a:solidFill>
                  <a:schemeClr val="tx1"/>
                </a:solidFill>
              </a:rPr>
              <a:t>watch?v</a:t>
            </a:r>
            <a:r>
              <a:rPr lang="en-GB" sz="2000" dirty="0">
                <a:solidFill>
                  <a:schemeClr val="tx1"/>
                </a:solidFill>
              </a:rPr>
              <a:t>=rvK6IstZs8M</a:t>
            </a:r>
          </a:p>
          <a:p>
            <a:endParaRPr lang="fr-FR" dirty="0"/>
          </a:p>
        </p:txBody>
      </p:sp>
      <p:sp>
        <p:nvSpPr>
          <p:cNvPr id="4" name="Espace réservé du numéro de diapositive 3">
            <a:extLst>
              <a:ext uri="{FF2B5EF4-FFF2-40B4-BE49-F238E27FC236}">
                <a16:creationId xmlns:a16="http://schemas.microsoft.com/office/drawing/2014/main" id="{4EC1505D-1B37-CD4F-94F0-FB09D878141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5</a:t>
            </a:fld>
            <a:endParaRPr lang="fr-FR"/>
          </a:p>
        </p:txBody>
      </p:sp>
    </p:spTree>
    <p:extLst>
      <p:ext uri="{BB962C8B-B14F-4D97-AF65-F5344CB8AC3E}">
        <p14:creationId xmlns:p14="http://schemas.microsoft.com/office/powerpoint/2010/main" val="1266215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BAD06E-C637-1E4D-9778-C6053DD70768}"/>
              </a:ext>
            </a:extLst>
          </p:cNvPr>
          <p:cNvSpPr>
            <a:spLocks noGrp="1"/>
          </p:cNvSpPr>
          <p:nvPr>
            <p:ph type="title"/>
          </p:nvPr>
        </p:nvSpPr>
        <p:spPr/>
        <p:txBody>
          <a:bodyPr/>
          <a:lstStyle/>
          <a:p>
            <a:r>
              <a:rPr lang="fr-FR" dirty="0" err="1">
                <a:solidFill>
                  <a:schemeClr val="tx1"/>
                </a:solidFill>
              </a:rPr>
              <a:t>Student</a:t>
            </a:r>
            <a:r>
              <a:rPr lang="fr-FR" dirty="0">
                <a:solidFill>
                  <a:schemeClr val="tx1"/>
                </a:solidFill>
              </a:rPr>
              <a:t> </a:t>
            </a:r>
            <a:r>
              <a:rPr lang="fr-FR" dirty="0" err="1">
                <a:solidFill>
                  <a:schemeClr val="tx1"/>
                </a:solidFill>
              </a:rPr>
              <a:t>presentations</a:t>
            </a:r>
            <a:r>
              <a:rPr lang="fr-FR" dirty="0">
                <a:solidFill>
                  <a:schemeClr val="tx1"/>
                </a:solidFill>
              </a:rPr>
              <a:t> – </a:t>
            </a:r>
            <a:r>
              <a:rPr lang="fr-FR" dirty="0" err="1">
                <a:solidFill>
                  <a:schemeClr val="tx1"/>
                </a:solidFill>
              </a:rPr>
              <a:t>subject</a:t>
            </a:r>
            <a:r>
              <a:rPr lang="fr-FR" dirty="0">
                <a:solidFill>
                  <a:schemeClr val="tx1"/>
                </a:solidFill>
              </a:rPr>
              <a:t> no. 4</a:t>
            </a:r>
            <a:endParaRPr lang="fr-FR" dirty="0"/>
          </a:p>
        </p:txBody>
      </p:sp>
      <p:sp>
        <p:nvSpPr>
          <p:cNvPr id="3" name="Espace réservé du texte 2">
            <a:extLst>
              <a:ext uri="{FF2B5EF4-FFF2-40B4-BE49-F238E27FC236}">
                <a16:creationId xmlns:a16="http://schemas.microsoft.com/office/drawing/2014/main" id="{90E2DA0E-B456-5348-B3E7-1F04DD57CBCE}"/>
              </a:ext>
            </a:extLst>
          </p:cNvPr>
          <p:cNvSpPr>
            <a:spLocks noGrp="1"/>
          </p:cNvSpPr>
          <p:nvPr>
            <p:ph type="body" idx="1"/>
          </p:nvPr>
        </p:nvSpPr>
        <p:spPr/>
        <p:txBody>
          <a:bodyPr/>
          <a:lstStyle/>
          <a:p>
            <a:r>
              <a:rPr lang="fr-FR" sz="2400" b="1" dirty="0">
                <a:solidFill>
                  <a:schemeClr val="tx1"/>
                </a:solidFill>
              </a:rPr>
              <a:t>Shipping:</a:t>
            </a:r>
          </a:p>
          <a:p>
            <a:r>
              <a:rPr lang="fr-FR" sz="2400" dirty="0">
                <a:solidFill>
                  <a:schemeClr val="tx1"/>
                </a:solidFill>
              </a:rPr>
              <a:t>Article: </a:t>
            </a:r>
            <a:r>
              <a:rPr lang="fr-FR" sz="2400" dirty="0" err="1">
                <a:solidFill>
                  <a:schemeClr val="tx1"/>
                </a:solidFill>
              </a:rPr>
              <a:t>Arctic</a:t>
            </a:r>
            <a:r>
              <a:rPr lang="fr-FR" sz="2400" dirty="0">
                <a:solidFill>
                  <a:schemeClr val="tx1"/>
                </a:solidFill>
              </a:rPr>
              <a:t> Shipping: Future Prospects and </a:t>
            </a:r>
            <a:r>
              <a:rPr lang="fr-FR" sz="2400" dirty="0" err="1">
                <a:solidFill>
                  <a:schemeClr val="tx1"/>
                </a:solidFill>
              </a:rPr>
              <a:t>Ocean</a:t>
            </a:r>
            <a:r>
              <a:rPr lang="fr-FR" sz="2400" dirty="0">
                <a:solidFill>
                  <a:schemeClr val="tx1"/>
                </a:solidFill>
              </a:rPr>
              <a:t> </a:t>
            </a:r>
            <a:r>
              <a:rPr lang="fr-FR" sz="2400" dirty="0" err="1">
                <a:solidFill>
                  <a:schemeClr val="tx1"/>
                </a:solidFill>
              </a:rPr>
              <a:t>Governance</a:t>
            </a:r>
            <a:endParaRPr lang="fr-FR" sz="2400" dirty="0">
              <a:solidFill>
                <a:schemeClr val="tx1"/>
              </a:solidFill>
            </a:endParaRPr>
          </a:p>
          <a:p>
            <a:r>
              <a:rPr lang="fr-FR" sz="2400" dirty="0">
                <a:solidFill>
                  <a:schemeClr val="tx1"/>
                </a:solidFill>
                <a:hlinkClick r:id="rId2">
                  <a:extLst>
                    <a:ext uri="{A12FA001-AC4F-418D-AE19-62706E023703}">
                      <ahyp:hlinkClr xmlns:ahyp="http://schemas.microsoft.com/office/drawing/2018/hyperlinkcolor" val="tx"/>
                    </a:ext>
                  </a:extLst>
                </a:hlinkClick>
              </a:rPr>
              <a:t>https://brill.com/view/book/edcoll/9789004380271/BP000092.xml</a:t>
            </a:r>
            <a:endParaRPr lang="fr-FR" sz="2400" dirty="0">
              <a:solidFill>
                <a:schemeClr val="tx1"/>
              </a:solidFill>
            </a:endParaRPr>
          </a:p>
          <a:p>
            <a:r>
              <a:rPr lang="fr-FR" sz="2400" dirty="0">
                <a:solidFill>
                  <a:schemeClr val="tx1"/>
                </a:solidFill>
              </a:rPr>
              <a:t>and</a:t>
            </a:r>
          </a:p>
          <a:p>
            <a:r>
              <a:rPr lang="fr-FR" sz="2400" dirty="0" err="1">
                <a:solidFill>
                  <a:schemeClr val="tx1"/>
                </a:solidFill>
              </a:rPr>
              <a:t>Documentary</a:t>
            </a:r>
            <a:r>
              <a:rPr lang="fr-FR" sz="2400" dirty="0">
                <a:solidFill>
                  <a:schemeClr val="tx1"/>
                </a:solidFill>
              </a:rPr>
              <a:t> « </a:t>
            </a:r>
            <a:r>
              <a:rPr lang="fr-FR" sz="2400" dirty="0" err="1">
                <a:solidFill>
                  <a:schemeClr val="tx1"/>
                </a:solidFill>
              </a:rPr>
              <a:t>North</a:t>
            </a:r>
            <a:r>
              <a:rPr lang="fr-FR" sz="2400" dirty="0">
                <a:solidFill>
                  <a:schemeClr val="tx1"/>
                </a:solidFill>
              </a:rPr>
              <a:t> East Passage on </a:t>
            </a:r>
            <a:r>
              <a:rPr lang="fr-FR" sz="2400" dirty="0" err="1">
                <a:solidFill>
                  <a:schemeClr val="tx1"/>
                </a:solidFill>
              </a:rPr>
              <a:t>Icebreaker</a:t>
            </a:r>
            <a:r>
              <a:rPr lang="fr-FR" sz="2400" dirty="0">
                <a:solidFill>
                  <a:schemeClr val="tx1"/>
                </a:solidFill>
              </a:rPr>
              <a:t> », 2016</a:t>
            </a:r>
          </a:p>
          <a:p>
            <a:r>
              <a:rPr lang="fr-FR" sz="2400" dirty="0">
                <a:solidFill>
                  <a:schemeClr val="tx1"/>
                </a:solidFill>
              </a:rPr>
              <a:t>https://</a:t>
            </a:r>
            <a:r>
              <a:rPr lang="fr-FR" sz="2400" dirty="0" err="1">
                <a:solidFill>
                  <a:schemeClr val="tx1"/>
                </a:solidFill>
              </a:rPr>
              <a:t>www.youtube.com</a:t>
            </a:r>
            <a:r>
              <a:rPr lang="fr-FR" sz="2400" dirty="0">
                <a:solidFill>
                  <a:schemeClr val="tx1"/>
                </a:solidFill>
              </a:rPr>
              <a:t>/</a:t>
            </a:r>
            <a:r>
              <a:rPr lang="fr-FR" sz="2400" dirty="0" err="1">
                <a:solidFill>
                  <a:schemeClr val="tx1"/>
                </a:solidFill>
              </a:rPr>
              <a:t>watch?v</a:t>
            </a:r>
            <a:r>
              <a:rPr lang="fr-FR" sz="2400" dirty="0">
                <a:solidFill>
                  <a:schemeClr val="tx1"/>
                </a:solidFill>
              </a:rPr>
              <a:t>=VQReGCLCUX8</a:t>
            </a:r>
          </a:p>
        </p:txBody>
      </p:sp>
      <p:sp>
        <p:nvSpPr>
          <p:cNvPr id="4" name="Espace réservé du numéro de diapositive 3">
            <a:extLst>
              <a:ext uri="{FF2B5EF4-FFF2-40B4-BE49-F238E27FC236}">
                <a16:creationId xmlns:a16="http://schemas.microsoft.com/office/drawing/2014/main" id="{BE2E32B6-4AEA-6649-9135-1DE7DF63B25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6</a:t>
            </a:fld>
            <a:endParaRPr lang="fr-FR"/>
          </a:p>
        </p:txBody>
      </p:sp>
    </p:spTree>
    <p:extLst>
      <p:ext uri="{BB962C8B-B14F-4D97-AF65-F5344CB8AC3E}">
        <p14:creationId xmlns:p14="http://schemas.microsoft.com/office/powerpoint/2010/main" val="2672688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61A35A-DA58-294E-8EAE-9D5CDD1223F6}"/>
              </a:ext>
            </a:extLst>
          </p:cNvPr>
          <p:cNvSpPr>
            <a:spLocks noGrp="1"/>
          </p:cNvSpPr>
          <p:nvPr>
            <p:ph type="title"/>
          </p:nvPr>
        </p:nvSpPr>
        <p:spPr/>
        <p:txBody>
          <a:bodyPr/>
          <a:lstStyle/>
          <a:p>
            <a:r>
              <a:rPr lang="fr-FR" dirty="0" err="1">
                <a:solidFill>
                  <a:schemeClr val="tx1"/>
                </a:solidFill>
              </a:rPr>
              <a:t>Student</a:t>
            </a:r>
            <a:r>
              <a:rPr lang="fr-FR" dirty="0">
                <a:solidFill>
                  <a:schemeClr val="tx1"/>
                </a:solidFill>
              </a:rPr>
              <a:t> </a:t>
            </a:r>
            <a:r>
              <a:rPr lang="fr-FR" dirty="0" err="1">
                <a:solidFill>
                  <a:schemeClr val="tx1"/>
                </a:solidFill>
              </a:rPr>
              <a:t>presentations</a:t>
            </a:r>
            <a:r>
              <a:rPr lang="fr-FR" dirty="0">
                <a:solidFill>
                  <a:schemeClr val="tx1"/>
                </a:solidFill>
              </a:rPr>
              <a:t> – </a:t>
            </a:r>
            <a:r>
              <a:rPr lang="fr-FR" dirty="0" err="1">
                <a:solidFill>
                  <a:schemeClr val="tx1"/>
                </a:solidFill>
              </a:rPr>
              <a:t>subject</a:t>
            </a:r>
            <a:r>
              <a:rPr lang="fr-FR" dirty="0">
                <a:solidFill>
                  <a:schemeClr val="tx1"/>
                </a:solidFill>
              </a:rPr>
              <a:t> no. 5</a:t>
            </a:r>
            <a:endParaRPr lang="fr-FR" dirty="0"/>
          </a:p>
        </p:txBody>
      </p:sp>
      <p:sp>
        <p:nvSpPr>
          <p:cNvPr id="3" name="Espace réservé du texte 2">
            <a:extLst>
              <a:ext uri="{FF2B5EF4-FFF2-40B4-BE49-F238E27FC236}">
                <a16:creationId xmlns:a16="http://schemas.microsoft.com/office/drawing/2014/main" id="{0F5F0809-4F47-7143-B305-6081E58606FB}"/>
              </a:ext>
            </a:extLst>
          </p:cNvPr>
          <p:cNvSpPr>
            <a:spLocks noGrp="1"/>
          </p:cNvSpPr>
          <p:nvPr>
            <p:ph type="body" idx="1"/>
          </p:nvPr>
        </p:nvSpPr>
        <p:spPr/>
        <p:txBody>
          <a:bodyPr/>
          <a:lstStyle/>
          <a:p>
            <a:r>
              <a:rPr lang="en-GB" sz="2400" dirty="0">
                <a:solidFill>
                  <a:schemeClr val="tx1"/>
                </a:solidFill>
              </a:rPr>
              <a:t>Arctic (Marine) Tourism</a:t>
            </a:r>
          </a:p>
          <a:p>
            <a:r>
              <a:rPr lang="en-GB" sz="2400" dirty="0">
                <a:solidFill>
                  <a:schemeClr val="tx1"/>
                </a:solidFill>
              </a:rPr>
              <a:t>1) PAME, Arctic Council, portfolio:</a:t>
            </a:r>
          </a:p>
          <a:p>
            <a:r>
              <a:rPr lang="en-GB" sz="2400" dirty="0">
                <a:solidFill>
                  <a:schemeClr val="tx1"/>
                </a:solidFill>
                <a:hlinkClick r:id="rId2">
                  <a:extLst>
                    <a:ext uri="{A12FA001-AC4F-418D-AE19-62706E023703}">
                      <ahyp:hlinkClr xmlns:ahyp="http://schemas.microsoft.com/office/drawing/2018/hyperlinkcolor" val="tx"/>
                    </a:ext>
                  </a:extLst>
                </a:hlinkClick>
              </a:rPr>
              <a:t>https://pame.is/projects-new/arctic-shipping/pame-shipping-highlights/415-arctic-marine-tourism</a:t>
            </a:r>
            <a:endParaRPr lang="en-GB" sz="2400" dirty="0">
              <a:solidFill>
                <a:schemeClr val="tx1"/>
              </a:solidFill>
            </a:endParaRPr>
          </a:p>
          <a:p>
            <a:r>
              <a:rPr lang="en-GB" sz="2400" dirty="0">
                <a:solidFill>
                  <a:schemeClr val="tx1"/>
                </a:solidFill>
              </a:rPr>
              <a:t>And</a:t>
            </a:r>
          </a:p>
          <a:p>
            <a:r>
              <a:rPr lang="en-GB" sz="2400" dirty="0">
                <a:solidFill>
                  <a:schemeClr val="tx1"/>
                </a:solidFill>
              </a:rPr>
              <a:t>Documentary  ”The Arctic Coast Cycling Tour” (2017), </a:t>
            </a:r>
          </a:p>
          <a:p>
            <a:r>
              <a:rPr lang="en-GB" sz="2400" dirty="0">
                <a:solidFill>
                  <a:schemeClr val="tx1"/>
                </a:solidFill>
              </a:rPr>
              <a:t>https://</a:t>
            </a:r>
            <a:r>
              <a:rPr lang="en-GB" sz="2400" dirty="0" err="1">
                <a:solidFill>
                  <a:schemeClr val="tx1"/>
                </a:solidFill>
              </a:rPr>
              <a:t>www.youtube.com</a:t>
            </a:r>
            <a:r>
              <a:rPr lang="en-GB" sz="2400" dirty="0">
                <a:solidFill>
                  <a:schemeClr val="tx1"/>
                </a:solidFill>
              </a:rPr>
              <a:t>/</a:t>
            </a:r>
            <a:r>
              <a:rPr lang="en-GB" sz="2400" dirty="0" err="1">
                <a:solidFill>
                  <a:schemeClr val="tx1"/>
                </a:solidFill>
              </a:rPr>
              <a:t>watch?v</a:t>
            </a:r>
            <a:r>
              <a:rPr lang="en-GB" sz="2400" dirty="0">
                <a:solidFill>
                  <a:schemeClr val="tx1"/>
                </a:solidFill>
              </a:rPr>
              <a:t>=yvR8P3G9mqE</a:t>
            </a:r>
          </a:p>
        </p:txBody>
      </p:sp>
      <p:sp>
        <p:nvSpPr>
          <p:cNvPr id="4" name="Espace réservé du numéro de diapositive 3">
            <a:extLst>
              <a:ext uri="{FF2B5EF4-FFF2-40B4-BE49-F238E27FC236}">
                <a16:creationId xmlns:a16="http://schemas.microsoft.com/office/drawing/2014/main" id="{D49A1CF7-9274-C342-ADDA-FADB7585D95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7</a:t>
            </a:fld>
            <a:endParaRPr lang="fr-FR"/>
          </a:p>
        </p:txBody>
      </p:sp>
    </p:spTree>
    <p:extLst>
      <p:ext uri="{BB962C8B-B14F-4D97-AF65-F5344CB8AC3E}">
        <p14:creationId xmlns:p14="http://schemas.microsoft.com/office/powerpoint/2010/main" val="17597640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DCF774-25EE-2747-A813-04E274282C89}"/>
              </a:ext>
            </a:extLst>
          </p:cNvPr>
          <p:cNvSpPr>
            <a:spLocks noGrp="1"/>
          </p:cNvSpPr>
          <p:nvPr>
            <p:ph type="title"/>
          </p:nvPr>
        </p:nvSpPr>
        <p:spPr>
          <a:xfrm>
            <a:off x="280703" y="132000"/>
            <a:ext cx="6802800" cy="572700"/>
          </a:xfrm>
        </p:spPr>
        <p:txBody>
          <a:bodyPr/>
          <a:lstStyle/>
          <a:p>
            <a:r>
              <a:rPr lang="fr-FR" dirty="0" err="1">
                <a:solidFill>
                  <a:schemeClr val="tx1"/>
                </a:solidFill>
              </a:rPr>
              <a:t>Student</a:t>
            </a:r>
            <a:r>
              <a:rPr lang="fr-FR" dirty="0">
                <a:solidFill>
                  <a:schemeClr val="tx1"/>
                </a:solidFill>
              </a:rPr>
              <a:t> </a:t>
            </a:r>
            <a:r>
              <a:rPr lang="fr-FR" dirty="0" err="1">
                <a:solidFill>
                  <a:schemeClr val="tx1"/>
                </a:solidFill>
              </a:rPr>
              <a:t>presentations</a:t>
            </a:r>
            <a:r>
              <a:rPr lang="fr-FR" dirty="0">
                <a:solidFill>
                  <a:schemeClr val="tx1"/>
                </a:solidFill>
              </a:rPr>
              <a:t> – </a:t>
            </a:r>
            <a:r>
              <a:rPr lang="fr-FR" dirty="0" err="1">
                <a:solidFill>
                  <a:schemeClr val="tx1"/>
                </a:solidFill>
              </a:rPr>
              <a:t>subject</a:t>
            </a:r>
            <a:r>
              <a:rPr lang="fr-FR" dirty="0">
                <a:solidFill>
                  <a:schemeClr val="tx1"/>
                </a:solidFill>
              </a:rPr>
              <a:t> no. 6</a:t>
            </a:r>
            <a:endParaRPr lang="fr-FR" dirty="0"/>
          </a:p>
        </p:txBody>
      </p:sp>
      <p:sp>
        <p:nvSpPr>
          <p:cNvPr id="3" name="Espace réservé du texte 2">
            <a:extLst>
              <a:ext uri="{FF2B5EF4-FFF2-40B4-BE49-F238E27FC236}">
                <a16:creationId xmlns:a16="http://schemas.microsoft.com/office/drawing/2014/main" id="{6421D2FD-3A15-BD4A-99B6-863FEF8376D1}"/>
              </a:ext>
            </a:extLst>
          </p:cNvPr>
          <p:cNvSpPr>
            <a:spLocks noGrp="1"/>
          </p:cNvSpPr>
          <p:nvPr>
            <p:ph type="body" idx="1"/>
          </p:nvPr>
        </p:nvSpPr>
        <p:spPr>
          <a:xfrm>
            <a:off x="168433" y="868499"/>
            <a:ext cx="8664000" cy="3564015"/>
          </a:xfrm>
        </p:spPr>
        <p:txBody>
          <a:bodyPr/>
          <a:lstStyle/>
          <a:p>
            <a:r>
              <a:rPr lang="en-GB" sz="2400" dirty="0">
                <a:solidFill>
                  <a:schemeClr val="tx1"/>
                </a:solidFill>
              </a:rPr>
              <a:t>Geopolitical impact of climate change in the Arctic </a:t>
            </a:r>
          </a:p>
          <a:p>
            <a:r>
              <a:rPr lang="en-GB" sz="2400" dirty="0">
                <a:solidFill>
                  <a:schemeClr val="tx1"/>
                </a:solidFill>
              </a:rPr>
              <a:t>Article “The truth about politics and cartography: mapping claims to the Arctic seabed”, </a:t>
            </a:r>
            <a:r>
              <a:rPr lang="en-GB" sz="2400" i="1" dirty="0">
                <a:solidFill>
                  <a:schemeClr val="tx1"/>
                </a:solidFill>
              </a:rPr>
              <a:t>The Conversation</a:t>
            </a:r>
            <a:r>
              <a:rPr lang="en-GB" sz="2400" dirty="0">
                <a:solidFill>
                  <a:schemeClr val="tx1"/>
                </a:solidFill>
              </a:rPr>
              <a:t>, 2015</a:t>
            </a:r>
          </a:p>
          <a:p>
            <a:r>
              <a:rPr lang="en-GB" sz="2400" dirty="0">
                <a:solidFill>
                  <a:schemeClr val="tx1"/>
                </a:solidFill>
              </a:rPr>
              <a:t>https://</a:t>
            </a:r>
            <a:r>
              <a:rPr lang="en-GB" sz="2400" dirty="0" err="1">
                <a:solidFill>
                  <a:schemeClr val="tx1"/>
                </a:solidFill>
              </a:rPr>
              <a:t>theconversation.com</a:t>
            </a:r>
            <a:r>
              <a:rPr lang="en-GB" sz="2400" dirty="0">
                <a:solidFill>
                  <a:schemeClr val="tx1"/>
                </a:solidFill>
              </a:rPr>
              <a:t>/the-truth-about-politics-and-cartography-mapping-claims-to-the-arctic-seabed-46043</a:t>
            </a:r>
          </a:p>
          <a:p>
            <a:r>
              <a:rPr lang="en-GB" sz="2400" dirty="0">
                <a:solidFill>
                  <a:schemeClr val="tx1"/>
                </a:solidFill>
              </a:rPr>
              <a:t>and</a:t>
            </a:r>
          </a:p>
          <a:p>
            <a:r>
              <a:rPr lang="en-GB" sz="2400" dirty="0">
                <a:solidFill>
                  <a:schemeClr val="tx1"/>
                </a:solidFill>
              </a:rPr>
              <a:t>Documentary “The new battle for North Pole Supremacy” (2019), https://</a:t>
            </a:r>
            <a:r>
              <a:rPr lang="en-GB" sz="2400" dirty="0" err="1">
                <a:solidFill>
                  <a:schemeClr val="tx1"/>
                </a:solidFill>
              </a:rPr>
              <a:t>www.youtube.com</a:t>
            </a:r>
            <a:r>
              <a:rPr lang="en-GB" sz="2400" dirty="0">
                <a:solidFill>
                  <a:schemeClr val="tx1"/>
                </a:solidFill>
              </a:rPr>
              <a:t>/</a:t>
            </a:r>
            <a:r>
              <a:rPr lang="en-GB" sz="2400" dirty="0" err="1">
                <a:solidFill>
                  <a:schemeClr val="tx1"/>
                </a:solidFill>
              </a:rPr>
              <a:t>watch?v</a:t>
            </a:r>
            <a:r>
              <a:rPr lang="en-GB" sz="2400" dirty="0">
                <a:solidFill>
                  <a:schemeClr val="tx1"/>
                </a:solidFill>
              </a:rPr>
              <a:t>=zC3GT9FSP7o</a:t>
            </a:r>
          </a:p>
        </p:txBody>
      </p:sp>
      <p:sp>
        <p:nvSpPr>
          <p:cNvPr id="4" name="Espace réservé du numéro de diapositive 3">
            <a:extLst>
              <a:ext uri="{FF2B5EF4-FFF2-40B4-BE49-F238E27FC236}">
                <a16:creationId xmlns:a16="http://schemas.microsoft.com/office/drawing/2014/main" id="{DD08AF73-A83C-234E-89E4-9FA3FD46833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8</a:t>
            </a:fld>
            <a:endParaRPr lang="fr-FR"/>
          </a:p>
        </p:txBody>
      </p:sp>
    </p:spTree>
    <p:extLst>
      <p:ext uri="{BB962C8B-B14F-4D97-AF65-F5344CB8AC3E}">
        <p14:creationId xmlns:p14="http://schemas.microsoft.com/office/powerpoint/2010/main" val="22113070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44EB4F-4D17-DF4E-9387-620AB59CA249}"/>
              </a:ext>
            </a:extLst>
          </p:cNvPr>
          <p:cNvSpPr>
            <a:spLocks noGrp="1"/>
          </p:cNvSpPr>
          <p:nvPr>
            <p:ph type="title"/>
          </p:nvPr>
        </p:nvSpPr>
        <p:spPr>
          <a:xfrm>
            <a:off x="168425" y="132000"/>
            <a:ext cx="6802800" cy="572700"/>
          </a:xfrm>
        </p:spPr>
        <p:txBody>
          <a:bodyPr/>
          <a:lstStyle/>
          <a:p>
            <a:r>
              <a:rPr lang="fr-FR" dirty="0" err="1">
                <a:solidFill>
                  <a:schemeClr val="tx1"/>
                </a:solidFill>
              </a:rPr>
              <a:t>Homework</a:t>
            </a:r>
            <a:endParaRPr lang="fr-FR" dirty="0">
              <a:solidFill>
                <a:schemeClr val="tx1"/>
              </a:solidFill>
            </a:endParaRPr>
          </a:p>
        </p:txBody>
      </p:sp>
      <p:sp>
        <p:nvSpPr>
          <p:cNvPr id="3" name="Espace réservé du texte 2">
            <a:extLst>
              <a:ext uri="{FF2B5EF4-FFF2-40B4-BE49-F238E27FC236}">
                <a16:creationId xmlns:a16="http://schemas.microsoft.com/office/drawing/2014/main" id="{A77E10E6-A53E-354B-84F3-91A4515A98B8}"/>
              </a:ext>
            </a:extLst>
          </p:cNvPr>
          <p:cNvSpPr>
            <a:spLocks noGrp="1"/>
          </p:cNvSpPr>
          <p:nvPr>
            <p:ph type="body" idx="1"/>
          </p:nvPr>
        </p:nvSpPr>
        <p:spPr>
          <a:xfrm>
            <a:off x="712922" y="727749"/>
            <a:ext cx="8119511" cy="3688002"/>
          </a:xfrm>
        </p:spPr>
        <p:txBody>
          <a:bodyPr/>
          <a:lstStyle/>
          <a:p>
            <a:r>
              <a:rPr lang="fr-FR" sz="2200" dirty="0">
                <a:solidFill>
                  <a:schemeClr val="tx1"/>
                </a:solidFill>
              </a:rPr>
              <a:t>Write an </a:t>
            </a:r>
            <a:r>
              <a:rPr lang="fr-FR" sz="2200" dirty="0" err="1">
                <a:solidFill>
                  <a:schemeClr val="tx1"/>
                </a:solidFill>
              </a:rPr>
              <a:t>essay</a:t>
            </a:r>
            <a:r>
              <a:rPr lang="fr-FR" sz="2200" dirty="0">
                <a:solidFill>
                  <a:schemeClr val="tx1"/>
                </a:solidFill>
              </a:rPr>
              <a:t> of at least 1500 </a:t>
            </a:r>
            <a:r>
              <a:rPr lang="fr-FR" sz="2200" dirty="0" err="1">
                <a:solidFill>
                  <a:schemeClr val="tx1"/>
                </a:solidFill>
              </a:rPr>
              <a:t>words</a:t>
            </a:r>
            <a:r>
              <a:rPr lang="fr-FR" sz="2200" dirty="0">
                <a:solidFill>
                  <a:schemeClr val="tx1"/>
                </a:solidFill>
              </a:rPr>
              <a:t> on the </a:t>
            </a:r>
            <a:r>
              <a:rPr lang="fr-FR" sz="2200" dirty="0" err="1">
                <a:solidFill>
                  <a:schemeClr val="tx1"/>
                </a:solidFill>
              </a:rPr>
              <a:t>MOSAiC</a:t>
            </a:r>
            <a:r>
              <a:rPr lang="fr-FR" sz="2200" dirty="0">
                <a:solidFill>
                  <a:schemeClr val="tx1"/>
                </a:solidFill>
              </a:rPr>
              <a:t> </a:t>
            </a:r>
            <a:r>
              <a:rPr lang="fr-FR" sz="2200" dirty="0" err="1">
                <a:solidFill>
                  <a:schemeClr val="tx1"/>
                </a:solidFill>
              </a:rPr>
              <a:t>expedition</a:t>
            </a:r>
            <a:r>
              <a:rPr lang="fr-FR" sz="2200" dirty="0">
                <a:solidFill>
                  <a:schemeClr val="tx1"/>
                </a:solidFill>
              </a:rPr>
              <a:t> and the </a:t>
            </a:r>
            <a:r>
              <a:rPr lang="fr-FR" sz="2200" dirty="0" err="1">
                <a:solidFill>
                  <a:schemeClr val="tx1"/>
                </a:solidFill>
              </a:rPr>
              <a:t>way</a:t>
            </a:r>
            <a:r>
              <a:rPr lang="fr-FR" sz="2200" dirty="0">
                <a:solidFill>
                  <a:schemeClr val="tx1"/>
                </a:solidFill>
              </a:rPr>
              <a:t> </a:t>
            </a:r>
            <a:r>
              <a:rPr lang="fr-FR" sz="2200" dirty="0" err="1">
                <a:solidFill>
                  <a:schemeClr val="tx1"/>
                </a:solidFill>
              </a:rPr>
              <a:t>it</a:t>
            </a:r>
            <a:r>
              <a:rPr lang="fr-FR" sz="2200" dirty="0">
                <a:solidFill>
                  <a:schemeClr val="tx1"/>
                </a:solidFill>
              </a:rPr>
              <a:t> </a:t>
            </a:r>
            <a:r>
              <a:rPr lang="fr-FR" sz="2200" dirty="0" err="1">
                <a:solidFill>
                  <a:schemeClr val="tx1"/>
                </a:solidFill>
              </a:rPr>
              <a:t>is</a:t>
            </a:r>
            <a:r>
              <a:rPr lang="fr-FR" sz="2200" dirty="0">
                <a:solidFill>
                  <a:schemeClr val="tx1"/>
                </a:solidFill>
              </a:rPr>
              <a:t> </a:t>
            </a:r>
            <a:r>
              <a:rPr lang="fr-FR" sz="2200" dirty="0" err="1">
                <a:solidFill>
                  <a:schemeClr val="tx1"/>
                </a:solidFill>
              </a:rPr>
              <a:t>presented</a:t>
            </a:r>
            <a:r>
              <a:rPr lang="fr-FR" sz="2200" dirty="0">
                <a:solidFill>
                  <a:schemeClr val="tx1"/>
                </a:solidFill>
              </a:rPr>
              <a:t> on the portal: </a:t>
            </a:r>
            <a:r>
              <a:rPr lang="fr-FR" sz="2200" dirty="0">
                <a:solidFill>
                  <a:schemeClr val="tx1"/>
                </a:solidFill>
                <a:hlinkClick r:id="rId2">
                  <a:extLst>
                    <a:ext uri="{A12FA001-AC4F-418D-AE19-62706E023703}">
                      <ahyp:hlinkClr xmlns:ahyp="http://schemas.microsoft.com/office/drawing/2018/hyperlinkcolor" val="tx"/>
                    </a:ext>
                  </a:extLst>
                </a:hlinkClick>
              </a:rPr>
              <a:t>https://mosaic-expedition.org</a:t>
            </a:r>
            <a:endParaRPr lang="fr-FR" sz="2200" dirty="0">
              <a:solidFill>
                <a:schemeClr val="tx1"/>
              </a:solidFill>
            </a:endParaRPr>
          </a:p>
          <a:p>
            <a:r>
              <a:rPr lang="fr-FR" sz="2200" dirty="0" err="1">
                <a:solidFill>
                  <a:schemeClr val="tx1"/>
                </a:solidFill>
              </a:rPr>
              <a:t>Your</a:t>
            </a:r>
            <a:r>
              <a:rPr lang="fr-FR" sz="2200" dirty="0">
                <a:solidFill>
                  <a:schemeClr val="tx1"/>
                </a:solidFill>
              </a:rPr>
              <a:t> </a:t>
            </a:r>
            <a:r>
              <a:rPr lang="fr-FR" sz="2200" dirty="0" err="1">
                <a:solidFill>
                  <a:schemeClr val="tx1"/>
                </a:solidFill>
              </a:rPr>
              <a:t>essay</a:t>
            </a:r>
            <a:r>
              <a:rPr lang="fr-FR" sz="2200" dirty="0">
                <a:solidFill>
                  <a:schemeClr val="tx1"/>
                </a:solidFill>
              </a:rPr>
              <a:t> </a:t>
            </a:r>
            <a:r>
              <a:rPr lang="fr-FR" sz="2200" dirty="0" err="1">
                <a:solidFill>
                  <a:schemeClr val="tx1"/>
                </a:solidFill>
              </a:rPr>
              <a:t>should</a:t>
            </a:r>
            <a:r>
              <a:rPr lang="fr-FR" sz="2200" dirty="0">
                <a:solidFill>
                  <a:schemeClr val="tx1"/>
                </a:solidFill>
              </a:rPr>
              <a:t> </a:t>
            </a:r>
            <a:r>
              <a:rPr lang="fr-FR" sz="2200" dirty="0" err="1">
                <a:solidFill>
                  <a:schemeClr val="tx1"/>
                </a:solidFill>
              </a:rPr>
              <a:t>cover</a:t>
            </a:r>
            <a:r>
              <a:rPr lang="fr-FR" sz="2200" dirty="0">
                <a:solidFill>
                  <a:schemeClr val="tx1"/>
                </a:solidFill>
              </a:rPr>
              <a:t> </a:t>
            </a:r>
            <a:r>
              <a:rPr lang="fr-FR" sz="2200" dirty="0" err="1">
                <a:solidFill>
                  <a:schemeClr val="tx1"/>
                </a:solidFill>
              </a:rPr>
              <a:t>notably</a:t>
            </a:r>
            <a:r>
              <a:rPr lang="fr-FR" sz="2200" dirty="0">
                <a:solidFill>
                  <a:schemeClr val="tx1"/>
                </a:solidFill>
              </a:rPr>
              <a:t> the </a:t>
            </a:r>
            <a:r>
              <a:rPr lang="fr-FR" sz="2200" dirty="0" err="1">
                <a:solidFill>
                  <a:schemeClr val="tx1"/>
                </a:solidFill>
              </a:rPr>
              <a:t>following</a:t>
            </a:r>
            <a:r>
              <a:rPr lang="fr-FR" sz="2200" dirty="0">
                <a:solidFill>
                  <a:schemeClr val="tx1"/>
                </a:solidFill>
              </a:rPr>
              <a:t> aspects:</a:t>
            </a:r>
          </a:p>
          <a:p>
            <a:r>
              <a:rPr lang="fr-FR" sz="2200" dirty="0" err="1">
                <a:solidFill>
                  <a:schemeClr val="tx1"/>
                </a:solidFill>
              </a:rPr>
              <a:t>Treatment</a:t>
            </a:r>
            <a:r>
              <a:rPr lang="fr-FR" sz="2200" dirty="0">
                <a:solidFill>
                  <a:schemeClr val="tx1"/>
                </a:solidFill>
              </a:rPr>
              <a:t> of </a:t>
            </a:r>
            <a:r>
              <a:rPr lang="fr-FR" sz="2200" dirty="0" err="1">
                <a:solidFill>
                  <a:schemeClr val="tx1"/>
                </a:solidFill>
              </a:rPr>
              <a:t>scientific</a:t>
            </a:r>
            <a:r>
              <a:rPr lang="fr-FR" sz="2200" dirty="0">
                <a:solidFill>
                  <a:schemeClr val="tx1"/>
                </a:solidFill>
              </a:rPr>
              <a:t> content, narrative and </a:t>
            </a:r>
            <a:r>
              <a:rPr lang="fr-FR" sz="2200" dirty="0" err="1">
                <a:solidFill>
                  <a:schemeClr val="tx1"/>
                </a:solidFill>
              </a:rPr>
              <a:t>visual</a:t>
            </a:r>
            <a:r>
              <a:rPr lang="fr-FR" sz="2200" dirty="0">
                <a:solidFill>
                  <a:schemeClr val="tx1"/>
                </a:solidFill>
              </a:rPr>
              <a:t> </a:t>
            </a:r>
            <a:r>
              <a:rPr lang="fr-FR" sz="2200" dirty="0" err="1">
                <a:solidFill>
                  <a:schemeClr val="tx1"/>
                </a:solidFill>
              </a:rPr>
              <a:t>strategies</a:t>
            </a:r>
            <a:r>
              <a:rPr lang="fr-FR" sz="2200" dirty="0">
                <a:solidFill>
                  <a:schemeClr val="tx1"/>
                </a:solidFill>
              </a:rPr>
              <a:t>, lay-out and </a:t>
            </a:r>
            <a:r>
              <a:rPr lang="fr-FR" sz="2200" dirty="0" err="1">
                <a:solidFill>
                  <a:schemeClr val="tx1"/>
                </a:solidFill>
              </a:rPr>
              <a:t>accessiblity</a:t>
            </a:r>
            <a:r>
              <a:rPr lang="fr-FR" sz="2200" dirty="0">
                <a:solidFill>
                  <a:schemeClr val="tx1"/>
                </a:solidFill>
              </a:rPr>
              <a:t>;</a:t>
            </a:r>
          </a:p>
          <a:p>
            <a:endParaRPr lang="fr-FR" sz="2200" dirty="0">
              <a:solidFill>
                <a:schemeClr val="tx1"/>
              </a:solidFill>
            </a:endParaRPr>
          </a:p>
          <a:p>
            <a:r>
              <a:rPr lang="fr-FR" sz="2200" dirty="0">
                <a:solidFill>
                  <a:schemeClr val="tx1"/>
                </a:solidFill>
              </a:rPr>
              <a:t>Compare the </a:t>
            </a:r>
            <a:r>
              <a:rPr lang="fr-FR" sz="2200" dirty="0" err="1">
                <a:solidFill>
                  <a:schemeClr val="tx1"/>
                </a:solidFill>
              </a:rPr>
              <a:t>presentation</a:t>
            </a:r>
            <a:r>
              <a:rPr lang="fr-FR" sz="2200" dirty="0">
                <a:solidFill>
                  <a:schemeClr val="tx1"/>
                </a:solidFill>
              </a:rPr>
              <a:t> </a:t>
            </a:r>
            <a:r>
              <a:rPr lang="fr-FR" sz="2200" dirty="0" err="1">
                <a:solidFill>
                  <a:schemeClr val="tx1"/>
                </a:solidFill>
              </a:rPr>
              <a:t>with</a:t>
            </a:r>
            <a:r>
              <a:rPr lang="fr-FR" sz="2200" dirty="0">
                <a:solidFill>
                  <a:schemeClr val="tx1"/>
                </a:solidFill>
              </a:rPr>
              <a:t> </a:t>
            </a:r>
            <a:r>
              <a:rPr lang="fr-FR" sz="2200" dirty="0" err="1">
                <a:solidFill>
                  <a:schemeClr val="tx1"/>
                </a:solidFill>
              </a:rPr>
              <a:t>some</a:t>
            </a:r>
            <a:r>
              <a:rPr lang="fr-FR" sz="2200" dirty="0">
                <a:solidFill>
                  <a:schemeClr val="tx1"/>
                </a:solidFill>
              </a:rPr>
              <a:t> articles on the </a:t>
            </a:r>
            <a:r>
              <a:rPr lang="fr-FR" sz="2200" dirty="0" err="1">
                <a:solidFill>
                  <a:schemeClr val="tx1"/>
                </a:solidFill>
              </a:rPr>
              <a:t>expedition</a:t>
            </a:r>
            <a:r>
              <a:rPr lang="fr-FR" sz="2200" dirty="0">
                <a:solidFill>
                  <a:schemeClr val="tx1"/>
                </a:solidFill>
              </a:rPr>
              <a:t> in the media (500 </a:t>
            </a:r>
            <a:r>
              <a:rPr lang="fr-FR" sz="2200" dirty="0" err="1">
                <a:solidFill>
                  <a:schemeClr val="tx1"/>
                </a:solidFill>
              </a:rPr>
              <a:t>words</a:t>
            </a:r>
            <a:r>
              <a:rPr lang="fr-FR" sz="2200" dirty="0">
                <a:solidFill>
                  <a:schemeClr val="tx1"/>
                </a:solidFill>
              </a:rPr>
              <a:t>)</a:t>
            </a:r>
          </a:p>
        </p:txBody>
      </p:sp>
      <p:sp>
        <p:nvSpPr>
          <p:cNvPr id="4" name="Espace réservé du numéro de diapositive 3">
            <a:extLst>
              <a:ext uri="{FF2B5EF4-FFF2-40B4-BE49-F238E27FC236}">
                <a16:creationId xmlns:a16="http://schemas.microsoft.com/office/drawing/2014/main" id="{A964ADFD-98B6-674A-AB3F-F5AEB16966B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9</a:t>
            </a:fld>
            <a:endParaRPr lang="fr-FR"/>
          </a:p>
        </p:txBody>
      </p:sp>
    </p:spTree>
    <p:extLst>
      <p:ext uri="{BB962C8B-B14F-4D97-AF65-F5344CB8AC3E}">
        <p14:creationId xmlns:p14="http://schemas.microsoft.com/office/powerpoint/2010/main" val="2517585051"/>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1452</TotalTime>
  <Words>892</Words>
  <Application>Microsoft Macintosh PowerPoint</Application>
  <PresentationFormat>On-screen Show (16:9)</PresentationFormat>
  <Paragraphs>79</Paragraphs>
  <Slides>11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Lato</vt:lpstr>
      <vt:lpstr>Arial</vt:lpstr>
      <vt:lpstr>Simple Light</vt:lpstr>
      <vt:lpstr>The impact of climate change in the Arctic </vt:lpstr>
      <vt:lpstr>Lesson 5: Inuit perceptions of climate change in the Arctic</vt:lpstr>
      <vt:lpstr>Student presentations – subject no. 1</vt:lpstr>
      <vt:lpstr>Student presentations – subject no. 2</vt:lpstr>
      <vt:lpstr>Student presentations – subject no. 3</vt:lpstr>
      <vt:lpstr>Student presentations – subject no. 4</vt:lpstr>
      <vt:lpstr>Student presentations – subject no. 5</vt:lpstr>
      <vt:lpstr>Student presentations – subject no. 6</vt:lpstr>
      <vt:lpstr>Homework</vt:lpstr>
      <vt:lpstr>Some research projects of related interest</vt:lpstr>
      <vt:lpstr>Food for thought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cp:lastModifiedBy>Debora Lucque</cp:lastModifiedBy>
  <cp:revision>36</cp:revision>
  <dcterms:modified xsi:type="dcterms:W3CDTF">2022-05-21T20:15:00Z</dcterms:modified>
</cp:coreProperties>
</file>