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7"/>
  </p:notesMasterIdLst>
  <p:sldIdLst>
    <p:sldId id="308" r:id="rId2"/>
    <p:sldId id="282" r:id="rId3"/>
    <p:sldId id="283" r:id="rId4"/>
    <p:sldId id="284" r:id="rId5"/>
    <p:sldId id="285" r:id="rId6"/>
    <p:sldId id="286" r:id="rId7"/>
    <p:sldId id="287" r:id="rId8"/>
    <p:sldId id="288" r:id="rId9"/>
    <p:sldId id="289" r:id="rId10"/>
    <p:sldId id="290" r:id="rId11"/>
    <p:sldId id="291" r:id="rId12"/>
    <p:sldId id="292" r:id="rId13"/>
    <p:sldId id="293" r:id="rId14"/>
    <p:sldId id="294" r:id="rId15"/>
    <p:sldId id="295" r:id="rId16"/>
  </p:sldIdLst>
  <p:sldSz cx="9144000" cy="5143500" type="screen16x9"/>
  <p:notesSz cx="6858000" cy="9144000"/>
  <p:embeddedFontLst>
    <p:embeddedFont>
      <p:font typeface="Lato" panose="020F0502020204030203" pitchFamily="34"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58"/>
    <p:restoredTop sz="93245"/>
  </p:normalViewPr>
  <p:slideViewPr>
    <p:cSldViewPr snapToGrid="0">
      <p:cViewPr varScale="1">
        <p:scale>
          <a:sx n="138" d="100"/>
          <a:sy n="138" d="100"/>
        </p:scale>
        <p:origin x="728" y="17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34951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spcBef>
                <a:spcPts val="0"/>
              </a:spcBef>
              <a:spcAft>
                <a:spcPts val="0"/>
              </a:spcAft>
              <a:buClr>
                <a:srgbClr val="000000"/>
              </a:buClr>
              <a:buSzPts val="4000"/>
              <a:buNone/>
              <a:defRPr sz="4000">
                <a:solidFill>
                  <a:srgbClr val="00000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a:alphaModFix/>
          </a:blip>
          <a:srcRect t="14999" b="18338"/>
          <a:stretch/>
        </p:blipFill>
        <p:spPr>
          <a:xfrm>
            <a:off x="5496600" y="414525"/>
            <a:ext cx="3491800" cy="1309049"/>
          </a:xfrm>
          <a:prstGeom prst="rect">
            <a:avLst/>
          </a:prstGeom>
          <a:noFill/>
          <a:ln>
            <a:noFill/>
          </a:ln>
        </p:spPr>
      </p:pic>
      <p:pic>
        <p:nvPicPr>
          <p:cNvPr id="15" name="Google Shape;15;p2"/>
          <p:cNvPicPr preferRelativeResize="0"/>
          <p:nvPr/>
        </p:nvPicPr>
        <p:blipFill>
          <a:blip r:embed="rId4">
            <a:alphaModFix/>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marL="0" lvl="0" indent="0" algn="l"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8" name="Google Shape;68;p11"/>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2"/>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72" name="Google Shape;72;p12"/>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73" name="Google Shape;73;p1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pic>
        <p:nvPicPr>
          <p:cNvPr id="19" name="Google Shape;19;p3"/>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0" name="Google Shape;20;p3"/>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1" name="Google Shape;21;p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6" name="Google Shape;26;p4"/>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5"/>
          <p:cNvSpPr txBox="1">
            <a:spLocks noGrp="1"/>
          </p:cNvSpPr>
          <p:nvPr>
            <p:ph type="body" idx="1"/>
          </p:nvPr>
        </p:nvSpPr>
        <p:spPr>
          <a:xfrm>
            <a:off x="311700" y="1297000"/>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5"/>
          <p:cNvSpPr txBox="1">
            <a:spLocks noGrp="1"/>
          </p:cNvSpPr>
          <p:nvPr>
            <p:ph type="body" idx="2"/>
          </p:nvPr>
        </p:nvSpPr>
        <p:spPr>
          <a:xfrm>
            <a:off x="4832400" y="1297075"/>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32" name="Google Shape;32;p5"/>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3" name="Google Shape;33;p5"/>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4" name="Google Shape;34;p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pic>
        <p:nvPicPr>
          <p:cNvPr id="37" name="Google Shape;37;p6"/>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8" name="Google Shape;38;p6"/>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9" name="Google Shape;39;p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4" name="Google Shape;44;p7"/>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9" name="Google Shape;49;p8"/>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57" name="Google Shape;57;p9"/>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2" name="Google Shape;62;p10"/>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assw2021.pt/ASSW2021-Program-Theme-A-The_Arctic_Regional_Changes-Global_Impacts.pdf"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hyperlink" Target="https://www.asm3.org/library/Files/ASM3_Joint_Statement.pdf" TargetMode="Externa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brill.com/view/journals/estu/35/3/article-p429_1.xml?language=en&amp;ebody=full%20html-copy1" TargetMode="External"/><Relationship Id="rId2" Type="http://schemas.openxmlformats.org/officeDocument/2006/relationships/hyperlink" Target="https://www.tandfonline.com/doi/epub/10.1080/1088937X.2020.1798540?needAccess=true" TargetMode="External"/><Relationship Id="rId1" Type="http://schemas.openxmlformats.org/officeDocument/2006/relationships/slideLayout" Target="../slideLayouts/slideLayout3.xml"/><Relationship Id="rId4" Type="http://schemas.openxmlformats.org/officeDocument/2006/relationships/hyperlink" Target="https://journals.sagepub.com/doi/10.1177/0001699319890902"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arctic-council.org/www/www/about/permanent-participants" TargetMode="External"/><Relationship Id="rId2" Type="http://schemas.openxmlformats.org/officeDocument/2006/relationships/hyperlink" Target="https://arctic-council.org/www/www/about/states/" TargetMode="External"/><Relationship Id="rId1" Type="http://schemas.openxmlformats.org/officeDocument/2006/relationships/slideLayout" Target="../slideLayouts/slideLayout3.xml"/><Relationship Id="rId5" Type="http://schemas.openxmlformats.org/officeDocument/2006/relationships/hyperlink" Target="https://arctic-council.org/www/www/about/observers" TargetMode="External"/><Relationship Id="rId4" Type="http://schemas.openxmlformats.org/officeDocument/2006/relationships/hyperlink" Target="https://arctic-council.org/www/www/about/working-group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0" y="650350"/>
            <a:ext cx="5496600" cy="2052600"/>
          </a:xfrm>
          <a:prstGeom prst="rect">
            <a:avLst/>
          </a:prstGeom>
        </p:spPr>
        <p:txBody>
          <a:bodyPr spcFirstLastPara="1" wrap="square" lIns="360000" tIns="91425" rIns="91425" bIns="91425" anchor="b" anchorCtr="0">
            <a:noAutofit/>
          </a:bodyPr>
          <a:lstStyle/>
          <a:p>
            <a:pPr lvl="0"/>
            <a:r>
              <a:rPr lang="en-US" dirty="0"/>
              <a:t>The impact of climate change in the Arctic</a:t>
            </a:r>
            <a:r>
              <a:rPr lang="fr-FR" dirty="0"/>
              <a:t> </a:t>
            </a:r>
            <a:endParaRPr dirty="0"/>
          </a:p>
        </p:txBody>
      </p:sp>
      <p:sp>
        <p:nvSpPr>
          <p:cNvPr id="79" name="Google Shape;79;p13"/>
          <p:cNvSpPr txBox="1">
            <a:spLocks noGrp="1"/>
          </p:cNvSpPr>
          <p:nvPr>
            <p:ph type="subTitle" idx="1"/>
          </p:nvPr>
        </p:nvSpPr>
        <p:spPr>
          <a:xfrm>
            <a:off x="50" y="2702950"/>
            <a:ext cx="5496600" cy="867900"/>
          </a:xfrm>
          <a:prstGeom prst="rect">
            <a:avLst/>
          </a:prstGeom>
        </p:spPr>
        <p:txBody>
          <a:bodyPr spcFirstLastPara="1" wrap="square" lIns="360000" tIns="91425" rIns="91425" bIns="91425" anchor="t" anchorCtr="0">
            <a:noAutofit/>
          </a:bodyPr>
          <a:lstStyle/>
          <a:p>
            <a:pPr marL="0" lvl="0" indent="0" algn="l" rtl="0">
              <a:spcBef>
                <a:spcPts val="0"/>
              </a:spcBef>
              <a:spcAft>
                <a:spcPts val="0"/>
              </a:spcAft>
              <a:buNone/>
            </a:pPr>
            <a:r>
              <a:rPr lang="fr-FR" dirty="0"/>
              <a:t>Module </a:t>
            </a:r>
            <a:r>
              <a:rPr lang="fr-FR" dirty="0" err="1"/>
              <a:t>prepared</a:t>
            </a:r>
            <a:r>
              <a:rPr lang="fr-FR" dirty="0"/>
              <a:t> by Prof. Jan </a:t>
            </a:r>
            <a:r>
              <a:rPr lang="fr-FR" dirty="0" err="1"/>
              <a:t>Borm</a:t>
            </a:r>
            <a:r>
              <a:rPr lang="fr-FR" dirty="0"/>
              <a:t>,</a:t>
            </a:r>
          </a:p>
          <a:p>
            <a:pPr marL="0" lvl="0" indent="0" algn="l" rtl="0">
              <a:spcBef>
                <a:spcPts val="0"/>
              </a:spcBef>
              <a:spcAft>
                <a:spcPts val="0"/>
              </a:spcAft>
              <a:buNone/>
            </a:pPr>
            <a:r>
              <a:rPr lang="fr-FR" dirty="0"/>
              <a:t>UVSQ/Université Paris-Saclay</a:t>
            </a:r>
            <a:endParaRPr dirty="0"/>
          </a:p>
        </p:txBody>
      </p:sp>
    </p:spTree>
    <p:extLst>
      <p:ext uri="{BB962C8B-B14F-4D97-AF65-F5344CB8AC3E}">
        <p14:creationId xmlns:p14="http://schemas.microsoft.com/office/powerpoint/2010/main" val="951614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DEAE27-42E6-CD4A-A2DC-557202DC8A73}"/>
              </a:ext>
            </a:extLst>
          </p:cNvPr>
          <p:cNvSpPr>
            <a:spLocks noGrp="1"/>
          </p:cNvSpPr>
          <p:nvPr>
            <p:ph type="title"/>
          </p:nvPr>
        </p:nvSpPr>
        <p:spPr/>
        <p:txBody>
          <a:bodyPr/>
          <a:lstStyle/>
          <a:p>
            <a:r>
              <a:rPr lang="en-GB" dirty="0">
                <a:solidFill>
                  <a:schemeClr val="tx1"/>
                </a:solidFill>
              </a:rPr>
              <a:t>Science Diplomacy and the Arctic</a:t>
            </a:r>
            <a:endParaRPr lang="fr-FR" dirty="0"/>
          </a:p>
        </p:txBody>
      </p:sp>
      <p:sp>
        <p:nvSpPr>
          <p:cNvPr id="3" name="Espace réservé du texte 2">
            <a:extLst>
              <a:ext uri="{FF2B5EF4-FFF2-40B4-BE49-F238E27FC236}">
                <a16:creationId xmlns:a16="http://schemas.microsoft.com/office/drawing/2014/main" id="{DF82D388-4259-3743-96EC-2061088ABCD9}"/>
              </a:ext>
            </a:extLst>
          </p:cNvPr>
          <p:cNvSpPr>
            <a:spLocks noGrp="1"/>
          </p:cNvSpPr>
          <p:nvPr>
            <p:ph type="body" idx="1"/>
          </p:nvPr>
        </p:nvSpPr>
        <p:spPr/>
        <p:txBody>
          <a:bodyPr/>
          <a:lstStyle/>
          <a:p>
            <a:r>
              <a:rPr lang="en-GB" dirty="0">
                <a:solidFill>
                  <a:schemeClr val="tx1"/>
                </a:solidFill>
              </a:rPr>
              <a:t>Arctic Science Summit Week 2021 (</a:t>
            </a:r>
            <a:r>
              <a:rPr lang="en-GB" dirty="0">
                <a:solidFill>
                  <a:schemeClr val="tx1"/>
                </a:solidFill>
                <a:hlinkClick r:id="rId2">
                  <a:extLst>
                    <a:ext uri="{A12FA001-AC4F-418D-AE19-62706E023703}">
                      <ahyp:hlinkClr xmlns:ahyp="http://schemas.microsoft.com/office/drawing/2018/hyperlinkcolor" val="tx"/>
                    </a:ext>
                  </a:extLst>
                </a:hlinkClick>
              </a:rPr>
              <a:t>https://assw2021.pt/ASSW2021-Program-Theme-A-The_Arctic_Regional_Changes-Global_Impacts.pdf</a:t>
            </a:r>
            <a:r>
              <a:rPr lang="en-GB" dirty="0">
                <a:solidFill>
                  <a:schemeClr val="tx1"/>
                </a:solidFill>
              </a:rPr>
              <a:t>):</a:t>
            </a:r>
          </a:p>
          <a:p>
            <a:r>
              <a:rPr lang="en-GB" dirty="0">
                <a:solidFill>
                  <a:schemeClr val="tx1"/>
                </a:solidFill>
              </a:rPr>
              <a:t>“Science diplomacy plays an integral role in international science facilitation and communication being an element of soft power that enables the nations to build comprehensive longer-term and stable science dialogue at different levels from the global arena to national, regional, and even institutional actors. </a:t>
            </a:r>
          </a:p>
          <a:p>
            <a:r>
              <a:rPr lang="en-GB" dirty="0">
                <a:solidFill>
                  <a:schemeClr val="tx1"/>
                </a:solidFill>
              </a:rPr>
              <a:t>While being such a powerful and overarching instrument, science diplomacy constantly experiences paradigm shifts driven by the multiple and multidimensional internal (regional, national) and external (global) changes which have the direct co-influence on each other.“</a:t>
            </a:r>
          </a:p>
          <a:p>
            <a:endParaRPr lang="fr-FR" dirty="0"/>
          </a:p>
        </p:txBody>
      </p:sp>
      <p:sp>
        <p:nvSpPr>
          <p:cNvPr id="4" name="Espace réservé du numéro de diapositive 3">
            <a:extLst>
              <a:ext uri="{FF2B5EF4-FFF2-40B4-BE49-F238E27FC236}">
                <a16:creationId xmlns:a16="http://schemas.microsoft.com/office/drawing/2014/main" id="{08E8B52B-F18F-534E-A00C-5E126E54C1F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10</a:t>
            </a:fld>
            <a:endParaRPr lang="fr-FR"/>
          </a:p>
        </p:txBody>
      </p:sp>
    </p:spTree>
    <p:extLst>
      <p:ext uri="{BB962C8B-B14F-4D97-AF65-F5344CB8AC3E}">
        <p14:creationId xmlns:p14="http://schemas.microsoft.com/office/powerpoint/2010/main" val="29716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65820-8DA5-6A48-B7F0-90ECB5992ACE}"/>
              </a:ext>
            </a:extLst>
          </p:cNvPr>
          <p:cNvSpPr>
            <a:spLocks noGrp="1"/>
          </p:cNvSpPr>
          <p:nvPr>
            <p:ph type="title"/>
          </p:nvPr>
        </p:nvSpPr>
        <p:spPr>
          <a:xfrm>
            <a:off x="311700" y="132000"/>
            <a:ext cx="6802800" cy="572700"/>
          </a:xfrm>
        </p:spPr>
        <p:txBody>
          <a:bodyPr/>
          <a:lstStyle/>
          <a:p>
            <a:r>
              <a:rPr lang="fr-FR" dirty="0">
                <a:solidFill>
                  <a:schemeClr val="tx1"/>
                </a:solidFill>
              </a:rPr>
              <a:t>An </a:t>
            </a:r>
            <a:r>
              <a:rPr lang="fr-FR" dirty="0" err="1">
                <a:solidFill>
                  <a:schemeClr val="tx1"/>
                </a:solidFill>
              </a:rPr>
              <a:t>example</a:t>
            </a:r>
            <a:r>
              <a:rPr lang="fr-FR" dirty="0">
                <a:solidFill>
                  <a:schemeClr val="tx1"/>
                </a:solidFill>
              </a:rPr>
              <a:t> of Science </a:t>
            </a:r>
            <a:r>
              <a:rPr lang="fr-FR" dirty="0" err="1">
                <a:solidFill>
                  <a:schemeClr val="tx1"/>
                </a:solidFill>
              </a:rPr>
              <a:t>Diplomacy</a:t>
            </a:r>
            <a:r>
              <a:rPr lang="fr-FR" dirty="0">
                <a:solidFill>
                  <a:schemeClr val="tx1"/>
                </a:solidFill>
              </a:rPr>
              <a:t>: </a:t>
            </a:r>
            <a:r>
              <a:rPr lang="fr-FR" dirty="0" err="1">
                <a:solidFill>
                  <a:schemeClr val="tx1"/>
                </a:solidFill>
              </a:rPr>
              <a:t>Arctic</a:t>
            </a:r>
            <a:r>
              <a:rPr lang="fr-FR" dirty="0">
                <a:solidFill>
                  <a:schemeClr val="tx1"/>
                </a:solidFill>
              </a:rPr>
              <a:t> Science </a:t>
            </a:r>
            <a:r>
              <a:rPr lang="fr-FR" dirty="0" err="1">
                <a:solidFill>
                  <a:schemeClr val="tx1"/>
                </a:solidFill>
              </a:rPr>
              <a:t>Ministerial</a:t>
            </a:r>
            <a:r>
              <a:rPr lang="fr-FR" dirty="0">
                <a:solidFill>
                  <a:schemeClr val="tx1"/>
                </a:solidFill>
              </a:rPr>
              <a:t> </a:t>
            </a:r>
          </a:p>
        </p:txBody>
      </p:sp>
      <p:sp>
        <p:nvSpPr>
          <p:cNvPr id="3" name="Espace réservé du texte 2">
            <a:extLst>
              <a:ext uri="{FF2B5EF4-FFF2-40B4-BE49-F238E27FC236}">
                <a16:creationId xmlns:a16="http://schemas.microsoft.com/office/drawing/2014/main" id="{CEFB3A16-FACD-4541-B2B0-FF7D24307897}"/>
              </a:ext>
            </a:extLst>
          </p:cNvPr>
          <p:cNvSpPr>
            <a:spLocks noGrp="1"/>
          </p:cNvSpPr>
          <p:nvPr>
            <p:ph type="body" idx="1"/>
          </p:nvPr>
        </p:nvSpPr>
        <p:spPr>
          <a:xfrm>
            <a:off x="311699" y="1084880"/>
            <a:ext cx="8520725" cy="3353919"/>
          </a:xfrm>
        </p:spPr>
        <p:txBody>
          <a:bodyPr/>
          <a:lstStyle/>
          <a:p>
            <a:r>
              <a:rPr lang="fr-FR" dirty="0">
                <a:solidFill>
                  <a:schemeClr val="tx1"/>
                </a:solidFill>
              </a:rPr>
              <a:t>ASM1 </a:t>
            </a:r>
            <a:r>
              <a:rPr lang="en-GB" dirty="0">
                <a:solidFill>
                  <a:schemeClr val="tx1"/>
                </a:solidFill>
              </a:rPr>
              <a:t>“The White House Science Ministerial”, Washington DC, 2016: (https://</a:t>
            </a:r>
            <a:r>
              <a:rPr lang="en-GB" dirty="0" err="1">
                <a:solidFill>
                  <a:schemeClr val="tx1"/>
                </a:solidFill>
              </a:rPr>
              <a:t>obamawhitehouse.archives.gov</a:t>
            </a:r>
            <a:r>
              <a:rPr lang="en-GB" dirty="0">
                <a:solidFill>
                  <a:schemeClr val="tx1"/>
                </a:solidFill>
              </a:rPr>
              <a:t>/the-press-office/2016/09/28/joint-statement-ministers)</a:t>
            </a:r>
          </a:p>
          <a:p>
            <a:r>
              <a:rPr lang="en-GB" dirty="0">
                <a:solidFill>
                  <a:schemeClr val="tx1"/>
                </a:solidFill>
              </a:rPr>
              <a:t>Statement: “</a:t>
            </a:r>
            <a:r>
              <a:rPr lang="fr-FR" b="1" dirty="0" err="1">
                <a:solidFill>
                  <a:schemeClr val="tx1"/>
                </a:solidFill>
              </a:rPr>
              <a:t>We</a:t>
            </a:r>
            <a:r>
              <a:rPr lang="fr-FR" b="1" dirty="0">
                <a:solidFill>
                  <a:schemeClr val="tx1"/>
                </a:solidFill>
              </a:rPr>
              <a:t>, the </a:t>
            </a:r>
            <a:r>
              <a:rPr lang="fr-FR" b="1" dirty="0" err="1">
                <a:solidFill>
                  <a:schemeClr val="tx1"/>
                </a:solidFill>
              </a:rPr>
              <a:t>Ministers</a:t>
            </a:r>
            <a:r>
              <a:rPr lang="fr-FR" b="1" dirty="0">
                <a:solidFill>
                  <a:schemeClr val="tx1"/>
                </a:solidFill>
              </a:rPr>
              <a:t> </a:t>
            </a:r>
            <a:r>
              <a:rPr lang="fr-FR" b="1" dirty="0" err="1">
                <a:solidFill>
                  <a:schemeClr val="tx1"/>
                </a:solidFill>
              </a:rPr>
              <a:t>representing</a:t>
            </a:r>
            <a:r>
              <a:rPr lang="fr-FR" b="1" dirty="0">
                <a:solidFill>
                  <a:schemeClr val="tx1"/>
                </a:solidFill>
              </a:rPr>
              <a:t> the </a:t>
            </a:r>
            <a:r>
              <a:rPr lang="fr-FR" b="1" dirty="0" err="1">
                <a:solidFill>
                  <a:schemeClr val="tx1"/>
                </a:solidFill>
              </a:rPr>
              <a:t>eight</a:t>
            </a:r>
            <a:r>
              <a:rPr lang="fr-FR" b="1" dirty="0">
                <a:solidFill>
                  <a:schemeClr val="tx1"/>
                </a:solidFill>
              </a:rPr>
              <a:t> </a:t>
            </a:r>
            <a:r>
              <a:rPr lang="fr-FR" b="1" dirty="0" err="1">
                <a:solidFill>
                  <a:schemeClr val="tx1"/>
                </a:solidFill>
              </a:rPr>
              <a:t>Arctic</a:t>
            </a:r>
            <a:r>
              <a:rPr lang="fr-FR" b="1" dirty="0">
                <a:solidFill>
                  <a:schemeClr val="tx1"/>
                </a:solidFill>
              </a:rPr>
              <a:t> States</a:t>
            </a:r>
            <a:r>
              <a:rPr lang="fr-FR" dirty="0">
                <a:solidFill>
                  <a:schemeClr val="tx1"/>
                </a:solidFill>
              </a:rPr>
              <a:t> (Canada, the </a:t>
            </a:r>
            <a:r>
              <a:rPr lang="fr-FR" dirty="0" err="1">
                <a:solidFill>
                  <a:schemeClr val="tx1"/>
                </a:solidFill>
              </a:rPr>
              <a:t>Kingdom</a:t>
            </a:r>
            <a:r>
              <a:rPr lang="fr-FR" dirty="0">
                <a:solidFill>
                  <a:schemeClr val="tx1"/>
                </a:solidFill>
              </a:rPr>
              <a:t> of </a:t>
            </a:r>
            <a:r>
              <a:rPr lang="fr-FR" dirty="0" err="1">
                <a:solidFill>
                  <a:schemeClr val="tx1"/>
                </a:solidFill>
              </a:rPr>
              <a:t>Denmark</a:t>
            </a:r>
            <a:r>
              <a:rPr lang="fr-FR" dirty="0">
                <a:solidFill>
                  <a:schemeClr val="tx1"/>
                </a:solidFill>
              </a:rPr>
              <a:t>, </a:t>
            </a:r>
            <a:r>
              <a:rPr lang="fr-FR" dirty="0" err="1">
                <a:solidFill>
                  <a:schemeClr val="tx1"/>
                </a:solidFill>
              </a:rPr>
              <a:t>Finland</a:t>
            </a:r>
            <a:r>
              <a:rPr lang="fr-FR" dirty="0">
                <a:solidFill>
                  <a:schemeClr val="tx1"/>
                </a:solidFill>
              </a:rPr>
              <a:t>, </a:t>
            </a:r>
            <a:r>
              <a:rPr lang="fr-FR" dirty="0" err="1">
                <a:solidFill>
                  <a:schemeClr val="tx1"/>
                </a:solidFill>
              </a:rPr>
              <a:t>Iceland</a:t>
            </a:r>
            <a:r>
              <a:rPr lang="fr-FR" dirty="0">
                <a:solidFill>
                  <a:schemeClr val="tx1"/>
                </a:solidFill>
              </a:rPr>
              <a:t>, </a:t>
            </a:r>
            <a:r>
              <a:rPr lang="fr-FR" dirty="0" err="1">
                <a:solidFill>
                  <a:schemeClr val="tx1"/>
                </a:solidFill>
              </a:rPr>
              <a:t>Norway</a:t>
            </a:r>
            <a:r>
              <a:rPr lang="fr-FR" dirty="0">
                <a:solidFill>
                  <a:schemeClr val="tx1"/>
                </a:solidFill>
              </a:rPr>
              <a:t>, </a:t>
            </a:r>
            <a:r>
              <a:rPr lang="fr-FR" dirty="0" err="1">
                <a:solidFill>
                  <a:schemeClr val="tx1"/>
                </a:solidFill>
              </a:rPr>
              <a:t>Russia</a:t>
            </a:r>
            <a:r>
              <a:rPr lang="fr-FR" dirty="0">
                <a:solidFill>
                  <a:schemeClr val="tx1"/>
                </a:solidFill>
              </a:rPr>
              <a:t>, </a:t>
            </a:r>
            <a:r>
              <a:rPr lang="fr-FR" dirty="0" err="1">
                <a:solidFill>
                  <a:schemeClr val="tx1"/>
                </a:solidFill>
              </a:rPr>
              <a:t>Sweden</a:t>
            </a:r>
            <a:r>
              <a:rPr lang="fr-FR" dirty="0">
                <a:solidFill>
                  <a:schemeClr val="tx1"/>
                </a:solidFill>
              </a:rPr>
              <a:t>, and the United States</a:t>
            </a:r>
            <a:r>
              <a:rPr lang="fr-FR" b="1" dirty="0">
                <a:solidFill>
                  <a:schemeClr val="tx1"/>
                </a:solidFill>
              </a:rPr>
              <a:t>), </a:t>
            </a:r>
            <a:r>
              <a:rPr lang="fr-FR" b="1" dirty="0" err="1">
                <a:solidFill>
                  <a:schemeClr val="tx1"/>
                </a:solidFill>
              </a:rPr>
              <a:t>fourteen</a:t>
            </a:r>
            <a:r>
              <a:rPr lang="fr-FR" b="1" dirty="0">
                <a:solidFill>
                  <a:schemeClr val="tx1"/>
                </a:solidFill>
              </a:rPr>
              <a:t> </a:t>
            </a:r>
            <a:r>
              <a:rPr lang="fr-FR" b="1" dirty="0" err="1">
                <a:solidFill>
                  <a:schemeClr val="tx1"/>
                </a:solidFill>
              </a:rPr>
              <a:t>additional</a:t>
            </a:r>
            <a:r>
              <a:rPr lang="fr-FR" b="1" dirty="0">
                <a:solidFill>
                  <a:schemeClr val="tx1"/>
                </a:solidFill>
              </a:rPr>
              <a:t> States </a:t>
            </a:r>
            <a:r>
              <a:rPr lang="fr-FR" dirty="0">
                <a:solidFill>
                  <a:schemeClr val="tx1"/>
                </a:solidFill>
              </a:rPr>
              <a:t>(China, France, Germany, </a:t>
            </a:r>
            <a:r>
              <a:rPr lang="fr-FR" dirty="0" err="1">
                <a:solidFill>
                  <a:schemeClr val="tx1"/>
                </a:solidFill>
              </a:rPr>
              <a:t>India</a:t>
            </a:r>
            <a:r>
              <a:rPr lang="fr-FR" dirty="0">
                <a:solidFill>
                  <a:schemeClr val="tx1"/>
                </a:solidFill>
              </a:rPr>
              <a:t>, </a:t>
            </a:r>
            <a:r>
              <a:rPr lang="fr-FR" dirty="0" err="1">
                <a:solidFill>
                  <a:schemeClr val="tx1"/>
                </a:solidFill>
              </a:rPr>
              <a:t>Italy</a:t>
            </a:r>
            <a:r>
              <a:rPr lang="fr-FR" dirty="0">
                <a:solidFill>
                  <a:schemeClr val="tx1"/>
                </a:solidFill>
              </a:rPr>
              <a:t>, </a:t>
            </a:r>
            <a:r>
              <a:rPr lang="fr-FR" dirty="0" err="1">
                <a:solidFill>
                  <a:schemeClr val="tx1"/>
                </a:solidFill>
              </a:rPr>
              <a:t>Japan</a:t>
            </a:r>
            <a:r>
              <a:rPr lang="fr-FR" dirty="0">
                <a:solidFill>
                  <a:schemeClr val="tx1"/>
                </a:solidFill>
              </a:rPr>
              <a:t>, </a:t>
            </a:r>
            <a:r>
              <a:rPr lang="fr-FR" dirty="0" err="1">
                <a:solidFill>
                  <a:schemeClr val="tx1"/>
                </a:solidFill>
              </a:rPr>
              <a:t>Republic</a:t>
            </a:r>
            <a:r>
              <a:rPr lang="fr-FR" dirty="0">
                <a:solidFill>
                  <a:schemeClr val="tx1"/>
                </a:solidFill>
              </a:rPr>
              <a:t> of </a:t>
            </a:r>
            <a:r>
              <a:rPr lang="fr-FR" dirty="0" err="1">
                <a:solidFill>
                  <a:schemeClr val="tx1"/>
                </a:solidFill>
              </a:rPr>
              <a:t>Korea</a:t>
            </a:r>
            <a:r>
              <a:rPr lang="fr-FR" dirty="0">
                <a:solidFill>
                  <a:schemeClr val="tx1"/>
                </a:solidFill>
              </a:rPr>
              <a:t>, </a:t>
            </a:r>
            <a:r>
              <a:rPr lang="fr-FR" dirty="0" err="1">
                <a:solidFill>
                  <a:schemeClr val="tx1"/>
                </a:solidFill>
              </a:rPr>
              <a:t>Netherlands</a:t>
            </a:r>
            <a:r>
              <a:rPr lang="fr-FR" dirty="0">
                <a:solidFill>
                  <a:schemeClr val="tx1"/>
                </a:solidFill>
              </a:rPr>
              <a:t>, New </a:t>
            </a:r>
            <a:r>
              <a:rPr lang="fr-FR" dirty="0" err="1">
                <a:solidFill>
                  <a:schemeClr val="tx1"/>
                </a:solidFill>
              </a:rPr>
              <a:t>Zealand</a:t>
            </a:r>
            <a:r>
              <a:rPr lang="fr-FR" dirty="0">
                <a:solidFill>
                  <a:schemeClr val="tx1"/>
                </a:solidFill>
              </a:rPr>
              <a:t>, </a:t>
            </a:r>
            <a:r>
              <a:rPr lang="fr-FR" dirty="0" err="1">
                <a:solidFill>
                  <a:schemeClr val="tx1"/>
                </a:solidFill>
              </a:rPr>
              <a:t>Poland</a:t>
            </a:r>
            <a:r>
              <a:rPr lang="fr-FR" dirty="0">
                <a:solidFill>
                  <a:schemeClr val="tx1"/>
                </a:solidFill>
              </a:rPr>
              <a:t>, Singapore, Spain, </a:t>
            </a:r>
            <a:r>
              <a:rPr lang="fr-FR" dirty="0" err="1">
                <a:solidFill>
                  <a:schemeClr val="tx1"/>
                </a:solidFill>
              </a:rPr>
              <a:t>Switzerland</a:t>
            </a:r>
            <a:r>
              <a:rPr lang="fr-FR" dirty="0">
                <a:solidFill>
                  <a:schemeClr val="tx1"/>
                </a:solidFill>
              </a:rPr>
              <a:t> and the United </a:t>
            </a:r>
            <a:r>
              <a:rPr lang="fr-FR" dirty="0" err="1">
                <a:solidFill>
                  <a:schemeClr val="tx1"/>
                </a:solidFill>
              </a:rPr>
              <a:t>Kingdom</a:t>
            </a:r>
            <a:r>
              <a:rPr lang="fr-FR" dirty="0">
                <a:solidFill>
                  <a:schemeClr val="tx1"/>
                </a:solidFill>
              </a:rPr>
              <a:t>), </a:t>
            </a:r>
            <a:r>
              <a:rPr lang="fr-FR" b="1" dirty="0">
                <a:solidFill>
                  <a:schemeClr val="tx1"/>
                </a:solidFill>
              </a:rPr>
              <a:t>and the </a:t>
            </a:r>
            <a:r>
              <a:rPr lang="fr-FR" b="1" dirty="0" err="1">
                <a:solidFill>
                  <a:schemeClr val="tx1"/>
                </a:solidFill>
              </a:rPr>
              <a:t>European</a:t>
            </a:r>
            <a:r>
              <a:rPr lang="fr-FR" b="1" dirty="0">
                <a:solidFill>
                  <a:schemeClr val="tx1"/>
                </a:solidFill>
              </a:rPr>
              <a:t> Union</a:t>
            </a:r>
            <a:r>
              <a:rPr lang="fr-FR" dirty="0">
                <a:solidFill>
                  <a:schemeClr val="tx1"/>
                </a:solidFill>
              </a:rPr>
              <a:t>, in </a:t>
            </a:r>
            <a:r>
              <a:rPr lang="fr-FR" dirty="0" err="1">
                <a:solidFill>
                  <a:schemeClr val="tx1"/>
                </a:solidFill>
              </a:rPr>
              <a:t>partnership</a:t>
            </a:r>
            <a:r>
              <a:rPr lang="fr-FR" dirty="0">
                <a:solidFill>
                  <a:schemeClr val="tx1"/>
                </a:solidFill>
              </a:rPr>
              <a:t> </a:t>
            </a:r>
            <a:r>
              <a:rPr lang="fr-FR" dirty="0" err="1">
                <a:solidFill>
                  <a:schemeClr val="tx1"/>
                </a:solidFill>
              </a:rPr>
              <a:t>with</a:t>
            </a:r>
            <a:r>
              <a:rPr lang="fr-FR" dirty="0">
                <a:solidFill>
                  <a:schemeClr val="tx1"/>
                </a:solidFill>
              </a:rPr>
              <a:t> </a:t>
            </a:r>
            <a:r>
              <a:rPr lang="fr-FR" dirty="0" err="1">
                <a:solidFill>
                  <a:schemeClr val="tx1"/>
                </a:solidFill>
              </a:rPr>
              <a:t>Arctic</a:t>
            </a:r>
            <a:r>
              <a:rPr lang="fr-FR" dirty="0">
                <a:solidFill>
                  <a:schemeClr val="tx1"/>
                </a:solidFill>
              </a:rPr>
              <a:t> </a:t>
            </a:r>
            <a:r>
              <a:rPr lang="fr-FR" dirty="0" err="1">
                <a:solidFill>
                  <a:schemeClr val="tx1"/>
                </a:solidFill>
              </a:rPr>
              <a:t>Indigenous</a:t>
            </a:r>
            <a:r>
              <a:rPr lang="fr-FR" dirty="0">
                <a:solidFill>
                  <a:schemeClr val="tx1"/>
                </a:solidFill>
              </a:rPr>
              <a:t> </a:t>
            </a:r>
            <a:r>
              <a:rPr lang="fr-FR" dirty="0" err="1">
                <a:solidFill>
                  <a:schemeClr val="tx1"/>
                </a:solidFill>
              </a:rPr>
              <a:t>representatives</a:t>
            </a:r>
            <a:r>
              <a:rPr lang="fr-FR" dirty="0">
                <a:solidFill>
                  <a:schemeClr val="tx1"/>
                </a:solidFill>
              </a:rPr>
              <a:t>, have </a:t>
            </a:r>
            <a:r>
              <a:rPr lang="fr-FR" dirty="0" err="1">
                <a:solidFill>
                  <a:schemeClr val="tx1"/>
                </a:solidFill>
              </a:rPr>
              <a:t>gathered</a:t>
            </a:r>
            <a:r>
              <a:rPr lang="fr-FR" dirty="0">
                <a:solidFill>
                  <a:schemeClr val="tx1"/>
                </a:solidFill>
              </a:rPr>
              <a:t> to </a:t>
            </a:r>
            <a:r>
              <a:rPr lang="fr-FR" b="1" dirty="0" err="1">
                <a:solidFill>
                  <a:schemeClr val="tx1"/>
                </a:solidFill>
              </a:rPr>
              <a:t>assert</a:t>
            </a:r>
            <a:r>
              <a:rPr lang="fr-FR" b="1" dirty="0">
                <a:solidFill>
                  <a:schemeClr val="tx1"/>
                </a:solidFill>
              </a:rPr>
              <a:t> the importance of </a:t>
            </a:r>
            <a:r>
              <a:rPr lang="fr-FR" b="1" dirty="0" err="1">
                <a:solidFill>
                  <a:schemeClr val="tx1"/>
                </a:solidFill>
              </a:rPr>
              <a:t>improving</a:t>
            </a:r>
            <a:r>
              <a:rPr lang="fr-FR" b="1" dirty="0">
                <a:solidFill>
                  <a:schemeClr val="tx1"/>
                </a:solidFill>
              </a:rPr>
              <a:t> collaborative science efforts in the </a:t>
            </a:r>
            <a:r>
              <a:rPr lang="fr-FR" b="1" dirty="0" err="1">
                <a:solidFill>
                  <a:schemeClr val="tx1"/>
                </a:solidFill>
              </a:rPr>
              <a:t>Arctic</a:t>
            </a:r>
            <a:r>
              <a:rPr lang="fr-FR" dirty="0">
                <a:solidFill>
                  <a:schemeClr val="tx1"/>
                </a:solidFill>
              </a:rPr>
              <a:t>. »</a:t>
            </a:r>
          </a:p>
        </p:txBody>
      </p:sp>
      <p:sp>
        <p:nvSpPr>
          <p:cNvPr id="4" name="Espace réservé du numéro de diapositive 3">
            <a:extLst>
              <a:ext uri="{FF2B5EF4-FFF2-40B4-BE49-F238E27FC236}">
                <a16:creationId xmlns:a16="http://schemas.microsoft.com/office/drawing/2014/main" id="{3F21F9E2-1E78-134A-828F-85AC189C9A8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11</a:t>
            </a:fld>
            <a:endParaRPr lang="fr-FR"/>
          </a:p>
        </p:txBody>
      </p:sp>
    </p:spTree>
    <p:extLst>
      <p:ext uri="{BB962C8B-B14F-4D97-AF65-F5344CB8AC3E}">
        <p14:creationId xmlns:p14="http://schemas.microsoft.com/office/powerpoint/2010/main" val="3355973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16400F-93AB-324A-8F14-68D2E287C1E4}"/>
              </a:ext>
            </a:extLst>
          </p:cNvPr>
          <p:cNvSpPr>
            <a:spLocks noGrp="1"/>
          </p:cNvSpPr>
          <p:nvPr>
            <p:ph type="title"/>
          </p:nvPr>
        </p:nvSpPr>
        <p:spPr>
          <a:xfrm>
            <a:off x="168425" y="0"/>
            <a:ext cx="6802800" cy="572700"/>
          </a:xfrm>
        </p:spPr>
        <p:txBody>
          <a:bodyPr/>
          <a:lstStyle/>
          <a:p>
            <a:r>
              <a:rPr lang="fr-FR" dirty="0">
                <a:solidFill>
                  <a:schemeClr val="tx1"/>
                </a:solidFill>
              </a:rPr>
              <a:t>ASM1 </a:t>
            </a:r>
            <a:r>
              <a:rPr lang="fr-FR" dirty="0" err="1">
                <a:solidFill>
                  <a:schemeClr val="tx1"/>
                </a:solidFill>
              </a:rPr>
              <a:t>statement</a:t>
            </a:r>
            <a:r>
              <a:rPr lang="fr-FR" dirty="0">
                <a:solidFill>
                  <a:schemeClr val="tx1"/>
                </a:solidFill>
              </a:rPr>
              <a:t> </a:t>
            </a:r>
            <a:r>
              <a:rPr lang="fr-FR" dirty="0" err="1">
                <a:solidFill>
                  <a:schemeClr val="tx1"/>
                </a:solidFill>
              </a:rPr>
              <a:t>continued</a:t>
            </a:r>
            <a:endParaRPr lang="fr-FR" dirty="0">
              <a:solidFill>
                <a:schemeClr val="tx1"/>
              </a:solidFill>
            </a:endParaRPr>
          </a:p>
        </p:txBody>
      </p:sp>
      <p:sp>
        <p:nvSpPr>
          <p:cNvPr id="3" name="Espace réservé du texte 2">
            <a:extLst>
              <a:ext uri="{FF2B5EF4-FFF2-40B4-BE49-F238E27FC236}">
                <a16:creationId xmlns:a16="http://schemas.microsoft.com/office/drawing/2014/main" id="{286CA2ED-5685-2644-9ACE-0B764202CE15}"/>
              </a:ext>
            </a:extLst>
          </p:cNvPr>
          <p:cNvSpPr>
            <a:spLocks noGrp="1"/>
          </p:cNvSpPr>
          <p:nvPr>
            <p:ph type="body" idx="1"/>
          </p:nvPr>
        </p:nvSpPr>
        <p:spPr>
          <a:xfrm>
            <a:off x="168425" y="711954"/>
            <a:ext cx="8664008" cy="3719592"/>
          </a:xfrm>
        </p:spPr>
        <p:txBody>
          <a:bodyPr/>
          <a:lstStyle/>
          <a:p>
            <a:r>
              <a:rPr lang="en-GB" dirty="0">
                <a:solidFill>
                  <a:schemeClr val="tx1"/>
                </a:solidFill>
              </a:rPr>
              <a:t>“Recognizing the significance of environmental, social, and economic change in the Arctic region and its impacts on the rest of the planet, </a:t>
            </a:r>
            <a:r>
              <a:rPr lang="en-GB" b="1" dirty="0">
                <a:solidFill>
                  <a:schemeClr val="tx1"/>
                </a:solidFill>
              </a:rPr>
              <a:t>we owe this legacy of cooperation to future generations</a:t>
            </a:r>
            <a:r>
              <a:rPr lang="en-GB" dirty="0">
                <a:solidFill>
                  <a:schemeClr val="tx1"/>
                </a:solidFill>
              </a:rPr>
              <a:t>.” + “We also recognize the importance of growing public interest in Arctic matters and express our interest to increase scientific and public understanding of the region.”</a:t>
            </a:r>
          </a:p>
          <a:p>
            <a:r>
              <a:rPr lang="en-GB" dirty="0">
                <a:solidFill>
                  <a:schemeClr val="tx1"/>
                </a:solidFill>
              </a:rPr>
              <a:t>Themes: </a:t>
            </a:r>
            <a:r>
              <a:rPr lang="fr-FR" dirty="0" err="1">
                <a:solidFill>
                  <a:schemeClr val="tx1"/>
                </a:solidFill>
              </a:rPr>
              <a:t>Identifying</a:t>
            </a:r>
            <a:r>
              <a:rPr lang="fr-FR" dirty="0">
                <a:solidFill>
                  <a:schemeClr val="tx1"/>
                </a:solidFill>
              </a:rPr>
              <a:t> </a:t>
            </a:r>
            <a:r>
              <a:rPr lang="fr-FR" dirty="0" err="1">
                <a:solidFill>
                  <a:schemeClr val="tx1"/>
                </a:solidFill>
              </a:rPr>
              <a:t>Arctic</a:t>
            </a:r>
            <a:r>
              <a:rPr lang="fr-FR" dirty="0">
                <a:solidFill>
                  <a:schemeClr val="tx1"/>
                </a:solidFill>
              </a:rPr>
              <a:t> Science Challenges and </a:t>
            </a:r>
            <a:r>
              <a:rPr lang="fr-FR" dirty="0" err="1">
                <a:solidFill>
                  <a:schemeClr val="tx1"/>
                </a:solidFill>
              </a:rPr>
              <a:t>their</a:t>
            </a:r>
            <a:r>
              <a:rPr lang="fr-FR" dirty="0">
                <a:solidFill>
                  <a:schemeClr val="tx1"/>
                </a:solidFill>
              </a:rPr>
              <a:t> </a:t>
            </a:r>
            <a:r>
              <a:rPr lang="fr-FR" dirty="0" err="1">
                <a:solidFill>
                  <a:schemeClr val="tx1"/>
                </a:solidFill>
              </a:rPr>
              <a:t>Regional</a:t>
            </a:r>
            <a:r>
              <a:rPr lang="fr-FR" dirty="0">
                <a:solidFill>
                  <a:schemeClr val="tx1"/>
                </a:solidFill>
              </a:rPr>
              <a:t> and Global Implications, </a:t>
            </a:r>
            <a:r>
              <a:rPr lang="fr-FR" dirty="0" err="1">
                <a:solidFill>
                  <a:schemeClr val="tx1"/>
                </a:solidFill>
              </a:rPr>
              <a:t>Strengthening</a:t>
            </a:r>
            <a:r>
              <a:rPr lang="fr-FR" dirty="0">
                <a:solidFill>
                  <a:schemeClr val="tx1"/>
                </a:solidFill>
              </a:rPr>
              <a:t> and </a:t>
            </a:r>
            <a:r>
              <a:rPr lang="fr-FR" dirty="0" err="1">
                <a:solidFill>
                  <a:schemeClr val="tx1"/>
                </a:solidFill>
              </a:rPr>
              <a:t>Integrating</a:t>
            </a:r>
            <a:r>
              <a:rPr lang="fr-FR" dirty="0">
                <a:solidFill>
                  <a:schemeClr val="tx1"/>
                </a:solidFill>
              </a:rPr>
              <a:t> </a:t>
            </a:r>
            <a:r>
              <a:rPr lang="fr-FR" dirty="0" err="1">
                <a:solidFill>
                  <a:schemeClr val="tx1"/>
                </a:solidFill>
              </a:rPr>
              <a:t>Arctic</a:t>
            </a:r>
            <a:r>
              <a:rPr lang="fr-FR" dirty="0">
                <a:solidFill>
                  <a:schemeClr val="tx1"/>
                </a:solidFill>
              </a:rPr>
              <a:t> Observations and Data Sharing, </a:t>
            </a:r>
            <a:r>
              <a:rPr lang="fr-FR" dirty="0" err="1">
                <a:solidFill>
                  <a:schemeClr val="tx1"/>
                </a:solidFill>
              </a:rPr>
              <a:t>Applying</a:t>
            </a:r>
            <a:r>
              <a:rPr lang="fr-FR" dirty="0">
                <a:solidFill>
                  <a:schemeClr val="tx1"/>
                </a:solidFill>
              </a:rPr>
              <a:t> </a:t>
            </a:r>
            <a:r>
              <a:rPr lang="fr-FR" dirty="0" err="1">
                <a:solidFill>
                  <a:schemeClr val="tx1"/>
                </a:solidFill>
              </a:rPr>
              <a:t>Expanded</a:t>
            </a:r>
            <a:r>
              <a:rPr lang="fr-FR" dirty="0">
                <a:solidFill>
                  <a:schemeClr val="tx1"/>
                </a:solidFill>
              </a:rPr>
              <a:t> Scientific </a:t>
            </a:r>
            <a:r>
              <a:rPr lang="fr-FR" dirty="0" err="1">
                <a:solidFill>
                  <a:schemeClr val="tx1"/>
                </a:solidFill>
              </a:rPr>
              <a:t>Understanding</a:t>
            </a:r>
            <a:r>
              <a:rPr lang="fr-FR" dirty="0">
                <a:solidFill>
                  <a:schemeClr val="tx1"/>
                </a:solidFill>
              </a:rPr>
              <a:t> of the </a:t>
            </a:r>
            <a:r>
              <a:rPr lang="fr-FR" dirty="0" err="1">
                <a:solidFill>
                  <a:schemeClr val="tx1"/>
                </a:solidFill>
              </a:rPr>
              <a:t>Arctic</a:t>
            </a:r>
            <a:r>
              <a:rPr lang="fr-FR" dirty="0">
                <a:solidFill>
                  <a:schemeClr val="tx1"/>
                </a:solidFill>
              </a:rPr>
              <a:t> to </a:t>
            </a:r>
            <a:r>
              <a:rPr lang="fr-FR" dirty="0" err="1">
                <a:solidFill>
                  <a:schemeClr val="tx1"/>
                </a:solidFill>
              </a:rPr>
              <a:t>Build</a:t>
            </a:r>
            <a:r>
              <a:rPr lang="fr-FR" dirty="0">
                <a:solidFill>
                  <a:schemeClr val="tx1"/>
                </a:solidFill>
              </a:rPr>
              <a:t> </a:t>
            </a:r>
            <a:r>
              <a:rPr lang="fr-FR" dirty="0" err="1">
                <a:solidFill>
                  <a:schemeClr val="tx1"/>
                </a:solidFill>
              </a:rPr>
              <a:t>Regional</a:t>
            </a:r>
            <a:r>
              <a:rPr lang="fr-FR" dirty="0">
                <a:solidFill>
                  <a:schemeClr val="tx1"/>
                </a:solidFill>
              </a:rPr>
              <a:t> </a:t>
            </a:r>
            <a:r>
              <a:rPr lang="fr-FR" dirty="0" err="1">
                <a:solidFill>
                  <a:schemeClr val="tx1"/>
                </a:solidFill>
              </a:rPr>
              <a:t>Resilience</a:t>
            </a:r>
            <a:r>
              <a:rPr lang="fr-FR" dirty="0">
                <a:solidFill>
                  <a:schemeClr val="tx1"/>
                </a:solidFill>
              </a:rPr>
              <a:t> and Shape Global </a:t>
            </a:r>
            <a:r>
              <a:rPr lang="fr-FR" dirty="0" err="1">
                <a:solidFill>
                  <a:schemeClr val="tx1"/>
                </a:solidFill>
              </a:rPr>
              <a:t>Responses</a:t>
            </a:r>
            <a:r>
              <a:rPr lang="fr-FR" dirty="0">
                <a:solidFill>
                  <a:schemeClr val="tx1"/>
                </a:solidFill>
              </a:rPr>
              <a:t>, </a:t>
            </a:r>
            <a:r>
              <a:rPr lang="fr-FR" dirty="0" err="1">
                <a:solidFill>
                  <a:schemeClr val="tx1"/>
                </a:solidFill>
              </a:rPr>
              <a:t>Empowering</a:t>
            </a:r>
            <a:r>
              <a:rPr lang="fr-FR" dirty="0">
                <a:solidFill>
                  <a:schemeClr val="tx1"/>
                </a:solidFill>
              </a:rPr>
              <a:t> </a:t>
            </a:r>
            <a:r>
              <a:rPr lang="fr-FR" dirty="0" err="1">
                <a:solidFill>
                  <a:schemeClr val="tx1"/>
                </a:solidFill>
              </a:rPr>
              <a:t>Citizens</a:t>
            </a:r>
            <a:r>
              <a:rPr lang="fr-FR" dirty="0">
                <a:solidFill>
                  <a:schemeClr val="tx1"/>
                </a:solidFill>
              </a:rPr>
              <a:t> </a:t>
            </a:r>
            <a:r>
              <a:rPr lang="fr-FR" dirty="0" err="1">
                <a:solidFill>
                  <a:schemeClr val="tx1"/>
                </a:solidFill>
              </a:rPr>
              <a:t>through</a:t>
            </a:r>
            <a:r>
              <a:rPr lang="fr-FR" dirty="0">
                <a:solidFill>
                  <a:schemeClr val="tx1"/>
                </a:solidFill>
              </a:rPr>
              <a:t> Science </a:t>
            </a:r>
            <a:r>
              <a:rPr lang="fr-FR" dirty="0" err="1">
                <a:solidFill>
                  <a:schemeClr val="tx1"/>
                </a:solidFill>
              </a:rPr>
              <a:t>Technology</a:t>
            </a:r>
            <a:r>
              <a:rPr lang="fr-FR" dirty="0">
                <a:solidFill>
                  <a:schemeClr val="tx1"/>
                </a:solidFill>
              </a:rPr>
              <a:t>, Engineering, and </a:t>
            </a:r>
            <a:r>
              <a:rPr lang="fr-FR" dirty="0" err="1">
                <a:solidFill>
                  <a:schemeClr val="tx1"/>
                </a:solidFill>
              </a:rPr>
              <a:t>Mathematics</a:t>
            </a:r>
            <a:r>
              <a:rPr lang="fr-FR" dirty="0">
                <a:solidFill>
                  <a:schemeClr val="tx1"/>
                </a:solidFill>
              </a:rPr>
              <a:t> (STEM) Education </a:t>
            </a:r>
            <a:r>
              <a:rPr lang="fr-FR" dirty="0" err="1">
                <a:solidFill>
                  <a:schemeClr val="tx1"/>
                </a:solidFill>
              </a:rPr>
              <a:t>Leveraging</a:t>
            </a:r>
            <a:r>
              <a:rPr lang="fr-FR" dirty="0">
                <a:solidFill>
                  <a:schemeClr val="tx1"/>
                </a:solidFill>
              </a:rPr>
              <a:t> </a:t>
            </a:r>
            <a:r>
              <a:rPr lang="fr-FR" dirty="0" err="1">
                <a:solidFill>
                  <a:schemeClr val="tx1"/>
                </a:solidFill>
              </a:rPr>
              <a:t>Arctic</a:t>
            </a:r>
            <a:r>
              <a:rPr lang="fr-FR" dirty="0">
                <a:solidFill>
                  <a:schemeClr val="tx1"/>
                </a:solidFill>
              </a:rPr>
              <a:t> Science</a:t>
            </a:r>
            <a:endParaRPr lang="en-GB" dirty="0">
              <a:solidFill>
                <a:schemeClr val="tx1"/>
              </a:solidFill>
            </a:endParaRPr>
          </a:p>
        </p:txBody>
      </p:sp>
      <p:sp>
        <p:nvSpPr>
          <p:cNvPr id="4" name="Espace réservé du numéro de diapositive 3">
            <a:extLst>
              <a:ext uri="{FF2B5EF4-FFF2-40B4-BE49-F238E27FC236}">
                <a16:creationId xmlns:a16="http://schemas.microsoft.com/office/drawing/2014/main" id="{D8B5DA8A-1387-AF47-849C-1492E0FD16C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12</a:t>
            </a:fld>
            <a:endParaRPr lang="fr-FR"/>
          </a:p>
        </p:txBody>
      </p:sp>
    </p:spTree>
    <p:extLst>
      <p:ext uri="{BB962C8B-B14F-4D97-AF65-F5344CB8AC3E}">
        <p14:creationId xmlns:p14="http://schemas.microsoft.com/office/powerpoint/2010/main" val="40774870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A476DD-F066-EC4D-B4E8-916F3CA5F502}"/>
              </a:ext>
            </a:extLst>
          </p:cNvPr>
          <p:cNvSpPr>
            <a:spLocks noGrp="1"/>
          </p:cNvSpPr>
          <p:nvPr>
            <p:ph type="title"/>
          </p:nvPr>
        </p:nvSpPr>
        <p:spPr>
          <a:xfrm>
            <a:off x="168425" y="132000"/>
            <a:ext cx="6802800" cy="572700"/>
          </a:xfrm>
        </p:spPr>
        <p:txBody>
          <a:bodyPr/>
          <a:lstStyle/>
          <a:p>
            <a:r>
              <a:rPr lang="fr-FR" dirty="0">
                <a:solidFill>
                  <a:schemeClr val="tx1"/>
                </a:solidFill>
              </a:rPr>
              <a:t>ASM2</a:t>
            </a:r>
          </a:p>
        </p:txBody>
      </p:sp>
      <p:sp>
        <p:nvSpPr>
          <p:cNvPr id="3" name="Espace réservé du texte 2">
            <a:extLst>
              <a:ext uri="{FF2B5EF4-FFF2-40B4-BE49-F238E27FC236}">
                <a16:creationId xmlns:a16="http://schemas.microsoft.com/office/drawing/2014/main" id="{EB423C7B-F5B1-6E42-A3D3-404E7CB51017}"/>
              </a:ext>
            </a:extLst>
          </p:cNvPr>
          <p:cNvSpPr>
            <a:spLocks noGrp="1"/>
          </p:cNvSpPr>
          <p:nvPr>
            <p:ph type="body" idx="1"/>
          </p:nvPr>
        </p:nvSpPr>
        <p:spPr>
          <a:xfrm>
            <a:off x="168425" y="729609"/>
            <a:ext cx="8664008" cy="3687407"/>
          </a:xfrm>
        </p:spPr>
        <p:txBody>
          <a:bodyPr/>
          <a:lstStyle/>
          <a:p>
            <a:r>
              <a:rPr lang="en-GB" dirty="0">
                <a:solidFill>
                  <a:schemeClr val="tx1"/>
                </a:solidFill>
              </a:rPr>
              <a:t>ASM2, Berlin, 2018, </a:t>
            </a:r>
            <a:r>
              <a:rPr lang="en-GB" dirty="0" err="1">
                <a:solidFill>
                  <a:schemeClr val="tx1"/>
                </a:solidFill>
              </a:rPr>
              <a:t>jointstatement</a:t>
            </a:r>
            <a:r>
              <a:rPr lang="en-GB" dirty="0">
                <a:solidFill>
                  <a:schemeClr val="tx1"/>
                </a:solidFill>
                <a:sym typeface="Wingdings" pitchFamily="2" charset="2"/>
              </a:rPr>
              <a:t> (https://</a:t>
            </a:r>
            <a:r>
              <a:rPr lang="en-GB" dirty="0" err="1">
                <a:solidFill>
                  <a:schemeClr val="tx1"/>
                </a:solidFill>
                <a:sym typeface="Wingdings" pitchFamily="2" charset="2"/>
              </a:rPr>
              <a:t>www.arcticscienceministerial.org</a:t>
            </a:r>
            <a:r>
              <a:rPr lang="en-GB" dirty="0">
                <a:solidFill>
                  <a:schemeClr val="tx1"/>
                </a:solidFill>
                <a:sym typeface="Wingdings" pitchFamily="2" charset="2"/>
              </a:rPr>
              <a:t>/arctic/</a:t>
            </a:r>
            <a:r>
              <a:rPr lang="en-GB" dirty="0" err="1">
                <a:solidFill>
                  <a:schemeClr val="tx1"/>
                </a:solidFill>
                <a:sym typeface="Wingdings" pitchFamily="2" charset="2"/>
              </a:rPr>
              <a:t>en</a:t>
            </a:r>
            <a:r>
              <a:rPr lang="en-GB" dirty="0">
                <a:solidFill>
                  <a:schemeClr val="tx1"/>
                </a:solidFill>
                <a:sym typeface="Wingdings" pitchFamily="2" charset="2"/>
              </a:rPr>
              <a:t>/conference/conference-background/</a:t>
            </a:r>
            <a:r>
              <a:rPr lang="en-GB" dirty="0" err="1">
                <a:solidFill>
                  <a:schemeClr val="tx1"/>
                </a:solidFill>
                <a:sym typeface="Wingdings" pitchFamily="2" charset="2"/>
              </a:rPr>
              <a:t>conference-background_node.html;jsessionid</a:t>
            </a:r>
            <a:r>
              <a:rPr lang="en-GB" dirty="0">
                <a:solidFill>
                  <a:schemeClr val="tx1"/>
                </a:solidFill>
                <a:sym typeface="Wingdings" pitchFamily="2" charset="2"/>
              </a:rPr>
              <a:t>=6BF990582236A3D4A32C575BA4D79D76.live092):</a:t>
            </a:r>
            <a:endParaRPr lang="fr-FR" dirty="0">
              <a:solidFill>
                <a:schemeClr val="tx1"/>
              </a:solidFill>
              <a:sym typeface="Wingdings" pitchFamily="2" charset="2"/>
            </a:endParaRPr>
          </a:p>
          <a:p>
            <a:r>
              <a:rPr lang="en-GB" dirty="0">
                <a:solidFill>
                  <a:schemeClr val="tx1"/>
                </a:solidFill>
                <a:sym typeface="Wingdings" pitchFamily="2" charset="2"/>
              </a:rPr>
              <a:t>“Science, research, and the knowledge generated by Indigenous Peoples and local communities play an important role…”</a:t>
            </a:r>
          </a:p>
          <a:p>
            <a:r>
              <a:rPr lang="en-GB" dirty="0">
                <a:solidFill>
                  <a:schemeClr val="tx1"/>
                </a:solidFill>
                <a:sym typeface="Wingdings" pitchFamily="2" charset="2"/>
              </a:rPr>
              <a:t>Three themes: 1) Strengthening, Integrating and Sustaining Arctic Observations, 2) Understanding Reginal and Global Dynamics of Arctic Changes,</a:t>
            </a:r>
          </a:p>
          <a:p>
            <a:r>
              <a:rPr lang="en-GB" dirty="0">
                <a:solidFill>
                  <a:schemeClr val="tx1"/>
                </a:solidFill>
                <a:sym typeface="Wingdings" pitchFamily="2" charset="2"/>
              </a:rPr>
              <a:t> 3) Assessing Vulnerability and Building Resilience of Arctic Environments and Societies</a:t>
            </a:r>
          </a:p>
        </p:txBody>
      </p:sp>
      <p:sp>
        <p:nvSpPr>
          <p:cNvPr id="4" name="Espace réservé du numéro de diapositive 3">
            <a:extLst>
              <a:ext uri="{FF2B5EF4-FFF2-40B4-BE49-F238E27FC236}">
                <a16:creationId xmlns:a16="http://schemas.microsoft.com/office/drawing/2014/main" id="{EA431F05-FF02-8440-B0E6-55DDD61BCF0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13</a:t>
            </a:fld>
            <a:endParaRPr lang="fr-FR"/>
          </a:p>
        </p:txBody>
      </p:sp>
    </p:spTree>
    <p:extLst>
      <p:ext uri="{BB962C8B-B14F-4D97-AF65-F5344CB8AC3E}">
        <p14:creationId xmlns:p14="http://schemas.microsoft.com/office/powerpoint/2010/main" val="2125635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16D7AC-EF55-B048-87C2-82A380037505}"/>
              </a:ext>
            </a:extLst>
          </p:cNvPr>
          <p:cNvSpPr>
            <a:spLocks noGrp="1"/>
          </p:cNvSpPr>
          <p:nvPr>
            <p:ph type="title"/>
          </p:nvPr>
        </p:nvSpPr>
        <p:spPr>
          <a:xfrm>
            <a:off x="168425" y="0"/>
            <a:ext cx="6802800" cy="572700"/>
          </a:xfrm>
        </p:spPr>
        <p:txBody>
          <a:bodyPr/>
          <a:lstStyle/>
          <a:p>
            <a:r>
              <a:rPr lang="fr-FR" dirty="0">
                <a:solidFill>
                  <a:schemeClr val="tx1"/>
                </a:solidFill>
              </a:rPr>
              <a:t>ASM3</a:t>
            </a:r>
          </a:p>
        </p:txBody>
      </p:sp>
      <p:sp>
        <p:nvSpPr>
          <p:cNvPr id="3" name="Espace réservé du texte 2">
            <a:extLst>
              <a:ext uri="{FF2B5EF4-FFF2-40B4-BE49-F238E27FC236}">
                <a16:creationId xmlns:a16="http://schemas.microsoft.com/office/drawing/2014/main" id="{3B86B21D-2D4C-1447-A55F-F919F4EC9924}"/>
              </a:ext>
            </a:extLst>
          </p:cNvPr>
          <p:cNvSpPr>
            <a:spLocks noGrp="1"/>
          </p:cNvSpPr>
          <p:nvPr>
            <p:ph type="body" idx="1"/>
          </p:nvPr>
        </p:nvSpPr>
        <p:spPr>
          <a:xfrm>
            <a:off x="168432" y="868500"/>
            <a:ext cx="8774089" cy="3595012"/>
          </a:xfrm>
        </p:spPr>
        <p:txBody>
          <a:bodyPr/>
          <a:lstStyle/>
          <a:p>
            <a:r>
              <a:rPr lang="fr-FR" dirty="0">
                <a:solidFill>
                  <a:schemeClr val="tx1"/>
                </a:solidFill>
              </a:rPr>
              <a:t>ASM3, Tokyo (</a:t>
            </a:r>
            <a:r>
              <a:rPr lang="fr-FR" dirty="0" err="1">
                <a:solidFill>
                  <a:schemeClr val="tx1"/>
                </a:solidFill>
              </a:rPr>
              <a:t>co-organised</a:t>
            </a:r>
            <a:r>
              <a:rPr lang="fr-FR" dirty="0">
                <a:solidFill>
                  <a:schemeClr val="tx1"/>
                </a:solidFill>
              </a:rPr>
              <a:t> by </a:t>
            </a:r>
            <a:r>
              <a:rPr lang="fr-FR" dirty="0" err="1">
                <a:solidFill>
                  <a:schemeClr val="tx1"/>
                </a:solidFill>
              </a:rPr>
              <a:t>Iceland</a:t>
            </a:r>
            <a:r>
              <a:rPr lang="fr-FR" dirty="0">
                <a:solidFill>
                  <a:schemeClr val="tx1"/>
                </a:solidFill>
              </a:rPr>
              <a:t> and </a:t>
            </a:r>
            <a:r>
              <a:rPr lang="fr-FR" dirty="0" err="1">
                <a:solidFill>
                  <a:schemeClr val="tx1"/>
                </a:solidFill>
              </a:rPr>
              <a:t>Japan</a:t>
            </a:r>
            <a:r>
              <a:rPr lang="fr-FR" dirty="0">
                <a:solidFill>
                  <a:schemeClr val="tx1"/>
                </a:solidFill>
              </a:rPr>
              <a:t>), </a:t>
            </a:r>
            <a:r>
              <a:rPr lang="fr-FR" dirty="0" err="1">
                <a:solidFill>
                  <a:schemeClr val="tx1"/>
                </a:solidFill>
              </a:rPr>
              <a:t>statement</a:t>
            </a:r>
            <a:r>
              <a:rPr lang="fr-FR" dirty="0">
                <a:solidFill>
                  <a:schemeClr val="tx1"/>
                </a:solidFill>
              </a:rPr>
              <a:t> (</a:t>
            </a:r>
            <a:r>
              <a:rPr lang="fr-FR" dirty="0">
                <a:solidFill>
                  <a:schemeClr val="tx1"/>
                </a:solidFill>
                <a:hlinkClick r:id="rId2">
                  <a:extLst>
                    <a:ext uri="{A12FA001-AC4F-418D-AE19-62706E023703}">
                      <ahyp:hlinkClr xmlns:ahyp="http://schemas.microsoft.com/office/drawing/2018/hyperlinkcolor" val="tx"/>
                    </a:ext>
                  </a:extLst>
                </a:hlinkClick>
              </a:rPr>
              <a:t>https://www.asm3.org/library/Files/ASM3_Joint_Statement.pdf</a:t>
            </a:r>
            <a:r>
              <a:rPr lang="fr-FR" dirty="0">
                <a:solidFill>
                  <a:schemeClr val="tx1"/>
                </a:solidFill>
              </a:rPr>
              <a:t>):</a:t>
            </a:r>
          </a:p>
          <a:p>
            <a:r>
              <a:rPr lang="en-GB" dirty="0">
                <a:solidFill>
                  <a:schemeClr val="tx1"/>
                </a:solidFill>
              </a:rPr>
              <a:t>Main theme: “Knowledge for a Sustainable Arctic”</a:t>
            </a:r>
          </a:p>
          <a:p>
            <a:r>
              <a:rPr lang="en-GB" dirty="0">
                <a:solidFill>
                  <a:schemeClr val="tx1"/>
                </a:solidFill>
              </a:rPr>
              <a:t>Four sub-themes: 1) Observe: implementing observing networks; data-sharing</a:t>
            </a:r>
          </a:p>
          <a:p>
            <a:r>
              <a:rPr lang="en-GB" dirty="0">
                <a:solidFill>
                  <a:schemeClr val="tx1"/>
                </a:solidFill>
              </a:rPr>
              <a:t>2) Understand: enhancing understanding and prediction capability for Artic environmental and social systems, for the global impact of these changes</a:t>
            </a:r>
          </a:p>
          <a:p>
            <a:r>
              <a:rPr lang="en-GB" dirty="0">
                <a:solidFill>
                  <a:schemeClr val="tx1"/>
                </a:solidFill>
              </a:rPr>
              <a:t>3) Respond: operationalizing sustainable development, evaluating vulnerability and resilience and applying Knowledge</a:t>
            </a:r>
          </a:p>
          <a:p>
            <a:r>
              <a:rPr lang="en-GB" dirty="0">
                <a:solidFill>
                  <a:schemeClr val="tx1"/>
                </a:solidFill>
              </a:rPr>
              <a:t>4) Strengthen; preparing the next generation through capacity building, education, networking; and resilience</a:t>
            </a:r>
          </a:p>
        </p:txBody>
      </p:sp>
      <p:sp>
        <p:nvSpPr>
          <p:cNvPr id="4" name="Espace réservé du numéro de diapositive 3">
            <a:extLst>
              <a:ext uri="{FF2B5EF4-FFF2-40B4-BE49-F238E27FC236}">
                <a16:creationId xmlns:a16="http://schemas.microsoft.com/office/drawing/2014/main" id="{182866F8-EAEC-9849-988D-3155533A48E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14</a:t>
            </a:fld>
            <a:endParaRPr lang="fr-FR"/>
          </a:p>
        </p:txBody>
      </p:sp>
    </p:spTree>
    <p:extLst>
      <p:ext uri="{BB962C8B-B14F-4D97-AF65-F5344CB8AC3E}">
        <p14:creationId xmlns:p14="http://schemas.microsoft.com/office/powerpoint/2010/main" val="3642002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348BD7-4B90-2C48-A97F-F5976B1C49A7}"/>
              </a:ext>
            </a:extLst>
          </p:cNvPr>
          <p:cNvSpPr>
            <a:spLocks noGrp="1"/>
          </p:cNvSpPr>
          <p:nvPr>
            <p:ph type="title"/>
          </p:nvPr>
        </p:nvSpPr>
        <p:spPr>
          <a:xfrm>
            <a:off x="234208" y="0"/>
            <a:ext cx="6802800" cy="572700"/>
          </a:xfrm>
        </p:spPr>
        <p:txBody>
          <a:bodyPr/>
          <a:lstStyle/>
          <a:p>
            <a:r>
              <a:rPr lang="fr-FR" dirty="0" err="1">
                <a:solidFill>
                  <a:schemeClr val="tx1"/>
                </a:solidFill>
              </a:rPr>
              <a:t>Lesson</a:t>
            </a:r>
            <a:r>
              <a:rPr lang="fr-FR" dirty="0">
                <a:solidFill>
                  <a:schemeClr val="tx1"/>
                </a:solidFill>
              </a:rPr>
              <a:t> 4: </a:t>
            </a:r>
            <a:r>
              <a:rPr lang="en-US" dirty="0">
                <a:solidFill>
                  <a:schemeClr val="tx1"/>
                </a:solidFill>
              </a:rPr>
              <a:t>Discussion in groups</a:t>
            </a:r>
            <a:endParaRPr lang="fr-FR" dirty="0">
              <a:solidFill>
                <a:schemeClr val="tx1"/>
              </a:solidFill>
            </a:endParaRPr>
          </a:p>
        </p:txBody>
      </p:sp>
      <p:sp>
        <p:nvSpPr>
          <p:cNvPr id="3" name="Espace réservé du texte 2">
            <a:extLst>
              <a:ext uri="{FF2B5EF4-FFF2-40B4-BE49-F238E27FC236}">
                <a16:creationId xmlns:a16="http://schemas.microsoft.com/office/drawing/2014/main" id="{172CAEAB-6A64-F243-A39F-5DC06742B460}"/>
              </a:ext>
            </a:extLst>
          </p:cNvPr>
          <p:cNvSpPr>
            <a:spLocks noGrp="1"/>
          </p:cNvSpPr>
          <p:nvPr>
            <p:ph type="body" idx="1"/>
          </p:nvPr>
        </p:nvSpPr>
        <p:spPr>
          <a:xfrm>
            <a:off x="374978" y="583248"/>
            <a:ext cx="8257578" cy="3895762"/>
          </a:xfrm>
        </p:spPr>
        <p:txBody>
          <a:bodyPr/>
          <a:lstStyle/>
          <a:p>
            <a:r>
              <a:rPr lang="en-US" dirty="0">
                <a:solidFill>
                  <a:schemeClr val="tx1"/>
                </a:solidFill>
              </a:rPr>
              <a:t>Discussion in groups of three articles read by all students in </a:t>
            </a:r>
            <a:r>
              <a:rPr lang="fr-FR" dirty="0">
                <a:solidFill>
                  <a:schemeClr val="tx1"/>
                </a:solidFill>
              </a:rPr>
              <a:t>:</a:t>
            </a:r>
          </a:p>
          <a:p>
            <a:r>
              <a:rPr lang="fr-FR" dirty="0">
                <a:solidFill>
                  <a:schemeClr val="tx1"/>
                </a:solidFill>
              </a:rPr>
              <a:t>1)</a:t>
            </a:r>
            <a:r>
              <a:rPr lang="en-US" dirty="0">
                <a:solidFill>
                  <a:schemeClr val="tx1"/>
                </a:solidFill>
              </a:rPr>
              <a:t> “The role of conferences within Arctic governance”, Polar Geography, 2021: pdf available at </a:t>
            </a:r>
            <a:r>
              <a:rPr lang="fr-FR" dirty="0">
                <a:solidFill>
                  <a:schemeClr val="tx1"/>
                </a:solidFill>
              </a:rPr>
              <a:t> </a:t>
            </a:r>
            <a:r>
              <a:rPr lang="fr-FR" dirty="0">
                <a:solidFill>
                  <a:schemeClr val="tx1"/>
                </a:solidFill>
                <a:hlinkClick r:id="rId2">
                  <a:extLst>
                    <a:ext uri="{A12FA001-AC4F-418D-AE19-62706E023703}">
                      <ahyp:hlinkClr xmlns:ahyp="http://schemas.microsoft.com/office/drawing/2018/hyperlinkcolor" val="tx"/>
                    </a:ext>
                  </a:extLst>
                </a:hlinkClick>
              </a:rPr>
              <a:t>https://www.tandfonline.com/doi/epub/10.1080/1088937X.2020.1798540?needAccess=true</a:t>
            </a:r>
            <a:endParaRPr lang="fr-FR" dirty="0">
              <a:solidFill>
                <a:schemeClr val="tx1"/>
              </a:solidFill>
            </a:endParaRPr>
          </a:p>
          <a:p>
            <a:r>
              <a:rPr lang="en-GB" dirty="0">
                <a:solidFill>
                  <a:schemeClr val="tx1"/>
                </a:solidFill>
              </a:rPr>
              <a:t>2) “Emerging Issues on Arctic Environmental and Climate Change Governance: Introduction”, available at</a:t>
            </a:r>
            <a:r>
              <a:rPr lang="fr-FR" dirty="0">
                <a:solidFill>
                  <a:schemeClr val="tx1"/>
                </a:solidFill>
              </a:rPr>
              <a:t> </a:t>
            </a:r>
            <a:r>
              <a:rPr lang="en-US" u="sng" dirty="0">
                <a:solidFill>
                  <a:schemeClr val="tx1"/>
                </a:solidFill>
                <a:hlinkClick r:id="rId3">
                  <a:extLst>
                    <a:ext uri="{A12FA001-AC4F-418D-AE19-62706E023703}">
                      <ahyp:hlinkClr xmlns:ahyp="http://schemas.microsoft.com/office/drawing/2018/hyperlinkcolor" val="tx"/>
                    </a:ext>
                  </a:extLst>
                </a:hlinkClick>
              </a:rPr>
              <a:t>https://brill.com/view/journals/estu/35/3/article-p429_1.xml?language=en&amp;ebody=full%20html-copy1</a:t>
            </a:r>
            <a:endParaRPr lang="fr-FR" dirty="0">
              <a:solidFill>
                <a:schemeClr val="tx1"/>
              </a:solidFill>
            </a:endParaRPr>
          </a:p>
          <a:p>
            <a:r>
              <a:rPr lang="en-GB" dirty="0">
                <a:solidFill>
                  <a:schemeClr val="tx1"/>
                </a:solidFill>
              </a:rPr>
              <a:t>3) “Actors and justifications in media debates on Arctic climate change in Finland and Canada: A network approach”, available at</a:t>
            </a:r>
            <a:r>
              <a:rPr lang="fr-FR" dirty="0">
                <a:solidFill>
                  <a:schemeClr val="tx1"/>
                </a:solidFill>
              </a:rPr>
              <a:t> </a:t>
            </a:r>
            <a:r>
              <a:rPr lang="en-GB" u="sng" dirty="0">
                <a:solidFill>
                  <a:schemeClr val="tx1"/>
                </a:solidFill>
                <a:hlinkClick r:id="rId4">
                  <a:extLst>
                    <a:ext uri="{A12FA001-AC4F-418D-AE19-62706E023703}">
                      <ahyp:hlinkClr xmlns:ahyp="http://schemas.microsoft.com/office/drawing/2018/hyperlinkcolor" val="tx"/>
                    </a:ext>
                  </a:extLst>
                </a:hlinkClick>
              </a:rPr>
              <a:t>https://journals.sagepub.com/doi/10.1177/0001699319890902</a:t>
            </a:r>
            <a:endParaRPr lang="fr-FR" dirty="0">
              <a:solidFill>
                <a:schemeClr val="tx1"/>
              </a:solidFill>
            </a:endParaRPr>
          </a:p>
          <a:p>
            <a:endParaRPr lang="fr-FR" dirty="0"/>
          </a:p>
        </p:txBody>
      </p:sp>
      <p:sp>
        <p:nvSpPr>
          <p:cNvPr id="4" name="Espace réservé du numéro de diapositive 3">
            <a:extLst>
              <a:ext uri="{FF2B5EF4-FFF2-40B4-BE49-F238E27FC236}">
                <a16:creationId xmlns:a16="http://schemas.microsoft.com/office/drawing/2014/main" id="{9B1967D6-E1AE-F84A-A128-60AE64E7C1A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15</a:t>
            </a:fld>
            <a:endParaRPr lang="fr-FR"/>
          </a:p>
        </p:txBody>
      </p:sp>
    </p:spTree>
    <p:extLst>
      <p:ext uri="{BB962C8B-B14F-4D97-AF65-F5344CB8AC3E}">
        <p14:creationId xmlns:p14="http://schemas.microsoft.com/office/powerpoint/2010/main" val="625934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186B49-7307-8046-AD0B-264447EBC50B}"/>
              </a:ext>
            </a:extLst>
          </p:cNvPr>
          <p:cNvSpPr>
            <a:spLocks noGrp="1"/>
          </p:cNvSpPr>
          <p:nvPr>
            <p:ph type="title"/>
          </p:nvPr>
        </p:nvSpPr>
        <p:spPr>
          <a:xfrm>
            <a:off x="280704" y="132000"/>
            <a:ext cx="6802800" cy="572700"/>
          </a:xfrm>
        </p:spPr>
        <p:txBody>
          <a:bodyPr/>
          <a:lstStyle/>
          <a:p>
            <a:r>
              <a:rPr lang="fr-FR" dirty="0"/>
              <a:t>Lesson 4: </a:t>
            </a:r>
            <a:r>
              <a:rPr lang="fr-FR" dirty="0" err="1"/>
              <a:t>Geopolitical</a:t>
            </a:r>
            <a:r>
              <a:rPr lang="fr-FR" dirty="0"/>
              <a:t> impact of </a:t>
            </a:r>
            <a:r>
              <a:rPr lang="fr-FR" dirty="0" err="1"/>
              <a:t>climate</a:t>
            </a:r>
            <a:r>
              <a:rPr lang="fr-FR" dirty="0"/>
              <a:t> change in the </a:t>
            </a:r>
            <a:r>
              <a:rPr lang="fr-FR" dirty="0" err="1"/>
              <a:t>Arctic</a:t>
            </a:r>
            <a:r>
              <a:rPr lang="fr-FR" dirty="0"/>
              <a:t> </a:t>
            </a:r>
          </a:p>
        </p:txBody>
      </p:sp>
      <p:sp>
        <p:nvSpPr>
          <p:cNvPr id="3" name="Espace réservé du texte 2">
            <a:extLst>
              <a:ext uri="{FF2B5EF4-FFF2-40B4-BE49-F238E27FC236}">
                <a16:creationId xmlns:a16="http://schemas.microsoft.com/office/drawing/2014/main" id="{95C33703-C26B-7747-B19A-F99CE5FCAC4C}"/>
              </a:ext>
            </a:extLst>
          </p:cNvPr>
          <p:cNvSpPr>
            <a:spLocks noGrp="1"/>
          </p:cNvSpPr>
          <p:nvPr>
            <p:ph type="body" idx="1"/>
          </p:nvPr>
        </p:nvSpPr>
        <p:spPr>
          <a:xfrm>
            <a:off x="743927" y="1162372"/>
            <a:ext cx="8088506" cy="3285641"/>
          </a:xfrm>
        </p:spPr>
        <p:txBody>
          <a:bodyPr/>
          <a:lstStyle/>
          <a:p>
            <a:r>
              <a:rPr lang="fr-FR" sz="2000" dirty="0">
                <a:solidFill>
                  <a:schemeClr val="tx1"/>
                </a:solidFill>
              </a:rPr>
              <a:t>Michael </a:t>
            </a:r>
            <a:r>
              <a:rPr lang="fr-FR" sz="2000" dirty="0" err="1">
                <a:solidFill>
                  <a:schemeClr val="tx1"/>
                </a:solidFill>
              </a:rPr>
              <a:t>Byers</a:t>
            </a:r>
            <a:r>
              <a:rPr lang="fr-FR" sz="2000" dirty="0">
                <a:solidFill>
                  <a:schemeClr val="tx1"/>
                </a:solidFill>
              </a:rPr>
              <a:t>, </a:t>
            </a:r>
            <a:r>
              <a:rPr lang="fr-FR" sz="2000" i="1" dirty="0" err="1">
                <a:solidFill>
                  <a:schemeClr val="tx1"/>
                </a:solidFill>
              </a:rPr>
              <a:t>Who</a:t>
            </a:r>
            <a:r>
              <a:rPr lang="fr-FR" sz="2000" i="1" dirty="0">
                <a:solidFill>
                  <a:schemeClr val="tx1"/>
                </a:solidFill>
              </a:rPr>
              <a:t> </a:t>
            </a:r>
            <a:r>
              <a:rPr lang="fr-FR" sz="2000" i="1" dirty="0" err="1">
                <a:solidFill>
                  <a:schemeClr val="tx1"/>
                </a:solidFill>
              </a:rPr>
              <a:t>Owns</a:t>
            </a:r>
            <a:r>
              <a:rPr lang="fr-FR" sz="2000" i="1" dirty="0">
                <a:solidFill>
                  <a:schemeClr val="tx1"/>
                </a:solidFill>
              </a:rPr>
              <a:t> the </a:t>
            </a:r>
            <a:r>
              <a:rPr lang="fr-FR" sz="2000" i="1" dirty="0" err="1">
                <a:solidFill>
                  <a:schemeClr val="tx1"/>
                </a:solidFill>
              </a:rPr>
              <a:t>Arctic</a:t>
            </a:r>
            <a:r>
              <a:rPr lang="fr-FR" sz="2000" i="1" dirty="0">
                <a:solidFill>
                  <a:schemeClr val="tx1"/>
                </a:solidFill>
              </a:rPr>
              <a:t>? </a:t>
            </a:r>
            <a:r>
              <a:rPr lang="fr-FR" sz="2000" dirty="0">
                <a:solidFill>
                  <a:schemeClr val="tx1"/>
                </a:solidFill>
              </a:rPr>
              <a:t>(2010): </a:t>
            </a:r>
            <a:r>
              <a:rPr lang="en-GB" sz="2000" dirty="0">
                <a:solidFill>
                  <a:schemeClr val="tx1"/>
                </a:solidFill>
              </a:rPr>
              <a:t>“In </a:t>
            </a:r>
            <a:r>
              <a:rPr lang="en-GB" sz="2000" dirty="0" err="1">
                <a:solidFill>
                  <a:schemeClr val="tx1"/>
                </a:solidFill>
              </a:rPr>
              <a:t>roday’s</a:t>
            </a:r>
            <a:r>
              <a:rPr lang="en-GB" sz="2000" dirty="0">
                <a:solidFill>
                  <a:schemeClr val="tx1"/>
                </a:solidFill>
              </a:rPr>
              <a:t> Arctic, sovereignty matters because of climate change, which is more apparent there than anywhere else on earth.” (8)</a:t>
            </a:r>
          </a:p>
          <a:p>
            <a:r>
              <a:rPr lang="en-GB" sz="2000" dirty="0">
                <a:solidFill>
                  <a:schemeClr val="tx1"/>
                </a:solidFill>
              </a:rPr>
              <a:t>“In the increasingly accessible Arctic, much depends on Canada having clearly defined boundaries and the undisputed authority to apply its laws within them.” (9) </a:t>
            </a:r>
          </a:p>
          <a:p>
            <a:r>
              <a:rPr lang="en-GB" sz="2000" dirty="0">
                <a:solidFill>
                  <a:schemeClr val="tx1"/>
                </a:solidFill>
              </a:rPr>
              <a:t>“The alternative is a Wild West situation, where might makes right and the vulnerable – including the environment and northern residents – suffer.”</a:t>
            </a:r>
            <a:endParaRPr lang="fr-FR" sz="2000" dirty="0">
              <a:solidFill>
                <a:schemeClr val="tx1"/>
              </a:solidFill>
            </a:endParaRPr>
          </a:p>
        </p:txBody>
      </p:sp>
      <p:sp>
        <p:nvSpPr>
          <p:cNvPr id="4" name="Espace réservé du numéro de diapositive 3">
            <a:extLst>
              <a:ext uri="{FF2B5EF4-FFF2-40B4-BE49-F238E27FC236}">
                <a16:creationId xmlns:a16="http://schemas.microsoft.com/office/drawing/2014/main" id="{002C5192-582F-6349-994D-8EBBD27EE70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2</a:t>
            </a:fld>
            <a:endParaRPr lang="fr-FR"/>
          </a:p>
        </p:txBody>
      </p:sp>
    </p:spTree>
    <p:extLst>
      <p:ext uri="{BB962C8B-B14F-4D97-AF65-F5344CB8AC3E}">
        <p14:creationId xmlns:p14="http://schemas.microsoft.com/office/powerpoint/2010/main" val="4245765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C06FCB-0476-574E-8294-CDC57A6177E6}"/>
              </a:ext>
            </a:extLst>
          </p:cNvPr>
          <p:cNvSpPr>
            <a:spLocks noGrp="1"/>
          </p:cNvSpPr>
          <p:nvPr>
            <p:ph type="title"/>
          </p:nvPr>
        </p:nvSpPr>
        <p:spPr>
          <a:xfrm>
            <a:off x="296201" y="129280"/>
            <a:ext cx="6802800" cy="572700"/>
          </a:xfrm>
        </p:spPr>
        <p:txBody>
          <a:bodyPr/>
          <a:lstStyle/>
          <a:p>
            <a:r>
              <a:rPr lang="fr-FR" dirty="0" err="1">
                <a:solidFill>
                  <a:schemeClr val="tx1"/>
                </a:solidFill>
              </a:rPr>
              <a:t>Geopolitical</a:t>
            </a:r>
            <a:r>
              <a:rPr lang="fr-FR" dirty="0">
                <a:solidFill>
                  <a:schemeClr val="tx1"/>
                </a:solidFill>
              </a:rPr>
              <a:t> impact of </a:t>
            </a:r>
            <a:r>
              <a:rPr lang="fr-FR" dirty="0" err="1">
                <a:solidFill>
                  <a:schemeClr val="tx1"/>
                </a:solidFill>
              </a:rPr>
              <a:t>climate</a:t>
            </a:r>
            <a:r>
              <a:rPr lang="fr-FR" dirty="0">
                <a:solidFill>
                  <a:schemeClr val="tx1"/>
                </a:solidFill>
              </a:rPr>
              <a:t> change in the </a:t>
            </a:r>
            <a:r>
              <a:rPr lang="fr-FR" dirty="0" err="1">
                <a:solidFill>
                  <a:schemeClr val="tx1"/>
                </a:solidFill>
              </a:rPr>
              <a:t>Arctic</a:t>
            </a:r>
            <a:endParaRPr lang="fr-FR" dirty="0"/>
          </a:p>
        </p:txBody>
      </p:sp>
      <p:sp>
        <p:nvSpPr>
          <p:cNvPr id="3" name="Espace réservé du texte 2">
            <a:extLst>
              <a:ext uri="{FF2B5EF4-FFF2-40B4-BE49-F238E27FC236}">
                <a16:creationId xmlns:a16="http://schemas.microsoft.com/office/drawing/2014/main" id="{A8995211-BCB6-E645-815C-2FB769EC320F}"/>
              </a:ext>
            </a:extLst>
          </p:cNvPr>
          <p:cNvSpPr>
            <a:spLocks noGrp="1"/>
          </p:cNvSpPr>
          <p:nvPr>
            <p:ph type="body" idx="1"/>
          </p:nvPr>
        </p:nvSpPr>
        <p:spPr>
          <a:xfrm>
            <a:off x="296202" y="1131376"/>
            <a:ext cx="8692816" cy="3316638"/>
          </a:xfrm>
        </p:spPr>
        <p:txBody>
          <a:bodyPr/>
          <a:lstStyle/>
          <a:p>
            <a:r>
              <a:rPr lang="en-GB" dirty="0">
                <a:solidFill>
                  <a:schemeClr val="tx1"/>
                </a:solidFill>
              </a:rPr>
              <a:t>Factors impacting the geopolitical situation (Byers </a:t>
            </a:r>
            <a:r>
              <a:rPr lang="en-GB" dirty="0" err="1">
                <a:solidFill>
                  <a:schemeClr val="tx1"/>
                </a:solidFill>
              </a:rPr>
              <a:t>contin</a:t>
            </a:r>
            <a:r>
              <a:rPr lang="en-GB" dirty="0">
                <a:solidFill>
                  <a:schemeClr val="tx1"/>
                </a:solidFill>
              </a:rPr>
              <a:t>.):</a:t>
            </a:r>
          </a:p>
          <a:p>
            <a:r>
              <a:rPr lang="en-GB" dirty="0">
                <a:solidFill>
                  <a:schemeClr val="tx1"/>
                </a:solidFill>
              </a:rPr>
              <a:t>Natural resources : “Sovereignty matters because of natural resources as well.” (9)</a:t>
            </a:r>
          </a:p>
          <a:p>
            <a:r>
              <a:rPr lang="en-GB" dirty="0">
                <a:solidFill>
                  <a:schemeClr val="tx1"/>
                </a:solidFill>
              </a:rPr>
              <a:t>Shipping: “Increased amounts of shipping in the Arctic, related to both industry and tourism, are also making sovereignty more important than before.” (11)</a:t>
            </a:r>
          </a:p>
          <a:p>
            <a:r>
              <a:rPr lang="en-GB" dirty="0">
                <a:solidFill>
                  <a:schemeClr val="tx1"/>
                </a:solidFill>
              </a:rPr>
              <a:t>“The Northwest Passage offers a 7,000-kilometre shortcut between East Asia and the Atlantic Seaboard, as compared with the usual route through the Panama Canal. Sailing straight across the Arctic Ocean would cut the distance from East Asia to Europe in half, while avoiding the crowded and pirate-infested Strait of Malacca.”</a:t>
            </a:r>
          </a:p>
        </p:txBody>
      </p:sp>
      <p:sp>
        <p:nvSpPr>
          <p:cNvPr id="4" name="Espace réservé du numéro de diapositive 3">
            <a:extLst>
              <a:ext uri="{FF2B5EF4-FFF2-40B4-BE49-F238E27FC236}">
                <a16:creationId xmlns:a16="http://schemas.microsoft.com/office/drawing/2014/main" id="{A360009C-3D2A-F445-B514-9833A503D1A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3</a:t>
            </a:fld>
            <a:endParaRPr lang="fr-FR"/>
          </a:p>
        </p:txBody>
      </p:sp>
    </p:spTree>
    <p:extLst>
      <p:ext uri="{BB962C8B-B14F-4D97-AF65-F5344CB8AC3E}">
        <p14:creationId xmlns:p14="http://schemas.microsoft.com/office/powerpoint/2010/main" val="300302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8B61CD-31AE-FD45-8D2C-652EF51983F2}"/>
              </a:ext>
            </a:extLst>
          </p:cNvPr>
          <p:cNvSpPr>
            <a:spLocks noGrp="1"/>
          </p:cNvSpPr>
          <p:nvPr>
            <p:ph type="title"/>
          </p:nvPr>
        </p:nvSpPr>
        <p:spPr>
          <a:xfrm>
            <a:off x="168425" y="0"/>
            <a:ext cx="6802800" cy="572700"/>
          </a:xfrm>
        </p:spPr>
        <p:txBody>
          <a:bodyPr/>
          <a:lstStyle/>
          <a:p>
            <a:r>
              <a:rPr lang="fr-FR" dirty="0" err="1">
                <a:solidFill>
                  <a:schemeClr val="tx1"/>
                </a:solidFill>
              </a:rPr>
              <a:t>Geopolitical</a:t>
            </a:r>
            <a:r>
              <a:rPr lang="fr-FR" dirty="0">
                <a:solidFill>
                  <a:schemeClr val="tx1"/>
                </a:solidFill>
              </a:rPr>
              <a:t> impact of </a:t>
            </a:r>
            <a:r>
              <a:rPr lang="fr-FR" dirty="0" err="1">
                <a:solidFill>
                  <a:schemeClr val="tx1"/>
                </a:solidFill>
              </a:rPr>
              <a:t>climate</a:t>
            </a:r>
            <a:r>
              <a:rPr lang="fr-FR" dirty="0">
                <a:solidFill>
                  <a:schemeClr val="tx1"/>
                </a:solidFill>
              </a:rPr>
              <a:t> change in the </a:t>
            </a:r>
            <a:r>
              <a:rPr lang="fr-FR" dirty="0" err="1">
                <a:solidFill>
                  <a:schemeClr val="tx1"/>
                </a:solidFill>
              </a:rPr>
              <a:t>Arctic</a:t>
            </a:r>
            <a:endParaRPr lang="fr-FR" dirty="0"/>
          </a:p>
        </p:txBody>
      </p:sp>
      <p:sp>
        <p:nvSpPr>
          <p:cNvPr id="3" name="Espace réservé du texte 2">
            <a:extLst>
              <a:ext uri="{FF2B5EF4-FFF2-40B4-BE49-F238E27FC236}">
                <a16:creationId xmlns:a16="http://schemas.microsoft.com/office/drawing/2014/main" id="{F6260514-BF14-4749-87BC-72A16D254222}"/>
              </a:ext>
            </a:extLst>
          </p:cNvPr>
          <p:cNvSpPr>
            <a:spLocks noGrp="1"/>
          </p:cNvSpPr>
          <p:nvPr>
            <p:ph type="body" idx="1"/>
          </p:nvPr>
        </p:nvSpPr>
        <p:spPr/>
        <p:txBody>
          <a:bodyPr/>
          <a:lstStyle/>
          <a:p>
            <a:r>
              <a:rPr lang="fr-FR" b="1" dirty="0" err="1">
                <a:solidFill>
                  <a:schemeClr val="tx1"/>
                </a:solidFill>
              </a:rPr>
              <a:t>Environmental</a:t>
            </a:r>
            <a:r>
              <a:rPr lang="fr-FR" b="1" dirty="0">
                <a:solidFill>
                  <a:schemeClr val="tx1"/>
                </a:solidFill>
              </a:rPr>
              <a:t> protection:</a:t>
            </a:r>
          </a:p>
          <a:p>
            <a:r>
              <a:rPr lang="en-GB" dirty="0">
                <a:solidFill>
                  <a:schemeClr val="tx1"/>
                </a:solidFill>
              </a:rPr>
              <a:t>“Many Arctic species have evolved specifically for life under or on the now-disappearing sea-ice.” (12)</a:t>
            </a:r>
          </a:p>
          <a:p>
            <a:r>
              <a:rPr lang="en-GB" dirty="0">
                <a:solidFill>
                  <a:schemeClr val="tx1"/>
                </a:solidFill>
              </a:rPr>
              <a:t>“The risks posed to these species are reflected in the U.S. government’s decision to list the polar bear as threatened, a move that blocks American big game hunters from taking trophies home from northern Canada.” (13)</a:t>
            </a:r>
          </a:p>
          <a:p>
            <a:r>
              <a:rPr lang="en-GB" b="1" dirty="0">
                <a:solidFill>
                  <a:schemeClr val="tx1"/>
                </a:solidFill>
              </a:rPr>
              <a:t>Arctic societies:</a:t>
            </a:r>
            <a:r>
              <a:rPr lang="en-GB" dirty="0">
                <a:solidFill>
                  <a:schemeClr val="tx1"/>
                </a:solidFill>
              </a:rPr>
              <a:t> “The Intuit are themselves at threat from climate change. (…) Within three generations, the Inuit have undergone a sharp transition from igloos to houses, dog teams to airplanes, and storytelling to TV and the Internet – at enormous social cost.” (13)</a:t>
            </a:r>
          </a:p>
        </p:txBody>
      </p:sp>
      <p:sp>
        <p:nvSpPr>
          <p:cNvPr id="4" name="Espace réservé du numéro de diapositive 3">
            <a:extLst>
              <a:ext uri="{FF2B5EF4-FFF2-40B4-BE49-F238E27FC236}">
                <a16:creationId xmlns:a16="http://schemas.microsoft.com/office/drawing/2014/main" id="{16D80270-329A-0840-9FBA-74CEDE0042E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4</a:t>
            </a:fld>
            <a:endParaRPr lang="fr-FR"/>
          </a:p>
        </p:txBody>
      </p:sp>
    </p:spTree>
    <p:extLst>
      <p:ext uri="{BB962C8B-B14F-4D97-AF65-F5344CB8AC3E}">
        <p14:creationId xmlns:p14="http://schemas.microsoft.com/office/powerpoint/2010/main" val="2368528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D9432-344E-D041-AF21-E2CB9F331018}"/>
              </a:ext>
            </a:extLst>
          </p:cNvPr>
          <p:cNvSpPr>
            <a:spLocks noGrp="1"/>
          </p:cNvSpPr>
          <p:nvPr>
            <p:ph type="title"/>
          </p:nvPr>
        </p:nvSpPr>
        <p:spPr>
          <a:xfrm>
            <a:off x="168425" y="0"/>
            <a:ext cx="6802800" cy="572700"/>
          </a:xfrm>
        </p:spPr>
        <p:txBody>
          <a:bodyPr/>
          <a:lstStyle/>
          <a:p>
            <a:r>
              <a:rPr lang="fr-FR" dirty="0" err="1">
                <a:solidFill>
                  <a:schemeClr val="tx1"/>
                </a:solidFill>
              </a:rPr>
              <a:t>Geopolitical</a:t>
            </a:r>
            <a:r>
              <a:rPr lang="fr-FR" dirty="0">
                <a:solidFill>
                  <a:schemeClr val="tx1"/>
                </a:solidFill>
              </a:rPr>
              <a:t> impact of </a:t>
            </a:r>
            <a:r>
              <a:rPr lang="fr-FR" dirty="0" err="1">
                <a:solidFill>
                  <a:schemeClr val="tx1"/>
                </a:solidFill>
              </a:rPr>
              <a:t>climate</a:t>
            </a:r>
            <a:r>
              <a:rPr lang="fr-FR" dirty="0">
                <a:solidFill>
                  <a:schemeClr val="tx1"/>
                </a:solidFill>
              </a:rPr>
              <a:t> change in the </a:t>
            </a:r>
            <a:r>
              <a:rPr lang="fr-FR" dirty="0" err="1">
                <a:solidFill>
                  <a:schemeClr val="tx1"/>
                </a:solidFill>
              </a:rPr>
              <a:t>Arctic</a:t>
            </a:r>
            <a:endParaRPr lang="fr-FR" dirty="0"/>
          </a:p>
        </p:txBody>
      </p:sp>
      <p:sp>
        <p:nvSpPr>
          <p:cNvPr id="3" name="Espace réservé du texte 2">
            <a:extLst>
              <a:ext uri="{FF2B5EF4-FFF2-40B4-BE49-F238E27FC236}">
                <a16:creationId xmlns:a16="http://schemas.microsoft.com/office/drawing/2014/main" id="{2ACA8983-D13D-0443-A4E7-BE8F762916AD}"/>
              </a:ext>
            </a:extLst>
          </p:cNvPr>
          <p:cNvSpPr>
            <a:spLocks noGrp="1"/>
          </p:cNvSpPr>
          <p:nvPr>
            <p:ph type="body" idx="1"/>
          </p:nvPr>
        </p:nvSpPr>
        <p:spPr/>
        <p:txBody>
          <a:bodyPr/>
          <a:lstStyle/>
          <a:p>
            <a:r>
              <a:rPr lang="fr-FR" b="1" dirty="0" err="1">
                <a:solidFill>
                  <a:schemeClr val="tx1"/>
                </a:solidFill>
              </a:rPr>
              <a:t>Conflicting</a:t>
            </a:r>
            <a:r>
              <a:rPr lang="fr-FR" b="1" dirty="0">
                <a:solidFill>
                  <a:schemeClr val="tx1"/>
                </a:solidFill>
              </a:rPr>
              <a:t> </a:t>
            </a:r>
            <a:r>
              <a:rPr lang="fr-FR" b="1" dirty="0" err="1">
                <a:solidFill>
                  <a:schemeClr val="tx1"/>
                </a:solidFill>
              </a:rPr>
              <a:t>interest</a:t>
            </a:r>
            <a:r>
              <a:rPr lang="fr-FR" dirty="0">
                <a:solidFill>
                  <a:schemeClr val="tx1"/>
                </a:solidFill>
              </a:rPr>
              <a:t>: </a:t>
            </a:r>
            <a:r>
              <a:rPr lang="en-GB" dirty="0">
                <a:solidFill>
                  <a:schemeClr val="tx1"/>
                </a:solidFill>
              </a:rPr>
              <a:t>“The range of interests engaged by our changing Arctic makes it difficult for governments to agree on safeguards.” (14)</a:t>
            </a:r>
          </a:p>
          <a:p>
            <a:r>
              <a:rPr lang="en-GB" b="1" dirty="0">
                <a:solidFill>
                  <a:schemeClr val="tx1"/>
                </a:solidFill>
              </a:rPr>
              <a:t>Interest/pressure from outside the Arctic</a:t>
            </a:r>
            <a:r>
              <a:rPr lang="en-GB" dirty="0">
                <a:solidFill>
                  <a:schemeClr val="tx1"/>
                </a:solidFill>
              </a:rPr>
              <a:t>: “those who do not own part of the Arctic have little incentive to accept restrictions on access. Mandatory controls are more likely to come through national legislation…” (15) – I</a:t>
            </a:r>
          </a:p>
          <a:p>
            <a:r>
              <a:rPr lang="en-GB" dirty="0">
                <a:solidFill>
                  <a:schemeClr val="tx1"/>
                </a:solidFill>
              </a:rPr>
              <a:t>Indeed, see </a:t>
            </a:r>
            <a:r>
              <a:rPr lang="en-GB" b="1" dirty="0">
                <a:solidFill>
                  <a:schemeClr val="tx1"/>
                </a:solidFill>
              </a:rPr>
              <a:t>Russia’s laws concerning the Northern Sea Route</a:t>
            </a:r>
            <a:r>
              <a:rPr lang="en-GB" dirty="0">
                <a:solidFill>
                  <a:schemeClr val="tx1"/>
                </a:solidFill>
              </a:rPr>
              <a:t>: </a:t>
            </a:r>
          </a:p>
          <a:p>
            <a:r>
              <a:rPr lang="en-GB" dirty="0">
                <a:solidFill>
                  <a:schemeClr val="tx1"/>
                </a:solidFill>
              </a:rPr>
              <a:t>“</a:t>
            </a:r>
            <a:r>
              <a:rPr lang="fr-FR" dirty="0" err="1">
                <a:solidFill>
                  <a:schemeClr val="tx1"/>
                </a:solidFill>
              </a:rPr>
              <a:t>protectionist</a:t>
            </a:r>
            <a:r>
              <a:rPr lang="fr-FR" dirty="0">
                <a:solidFill>
                  <a:schemeClr val="tx1"/>
                </a:solidFill>
              </a:rPr>
              <a:t> </a:t>
            </a:r>
            <a:r>
              <a:rPr lang="fr-FR" dirty="0" err="1">
                <a:solidFill>
                  <a:schemeClr val="tx1"/>
                </a:solidFill>
              </a:rPr>
              <a:t>legislation</a:t>
            </a:r>
            <a:r>
              <a:rPr lang="fr-FR" dirty="0">
                <a:solidFill>
                  <a:schemeClr val="tx1"/>
                </a:solidFill>
              </a:rPr>
              <a:t> has been </a:t>
            </a:r>
            <a:r>
              <a:rPr lang="fr-FR" dirty="0" err="1">
                <a:solidFill>
                  <a:schemeClr val="tx1"/>
                </a:solidFill>
              </a:rPr>
              <a:t>introduced</a:t>
            </a:r>
            <a:r>
              <a:rPr lang="fr-FR" dirty="0">
                <a:solidFill>
                  <a:schemeClr val="tx1"/>
                </a:solidFill>
              </a:rPr>
              <a:t>, </a:t>
            </a:r>
            <a:r>
              <a:rPr lang="fr-FR" dirty="0" err="1">
                <a:solidFill>
                  <a:schemeClr val="tx1"/>
                </a:solidFill>
              </a:rPr>
              <a:t>making</a:t>
            </a:r>
            <a:r>
              <a:rPr lang="fr-FR" dirty="0">
                <a:solidFill>
                  <a:schemeClr val="tx1"/>
                </a:solidFill>
              </a:rPr>
              <a:t> </a:t>
            </a:r>
            <a:r>
              <a:rPr lang="fr-FR" dirty="0" err="1">
                <a:solidFill>
                  <a:schemeClr val="tx1"/>
                </a:solidFill>
              </a:rPr>
              <a:t>Russian</a:t>
            </a:r>
            <a:r>
              <a:rPr lang="fr-FR" dirty="0">
                <a:solidFill>
                  <a:schemeClr val="tx1"/>
                </a:solidFill>
              </a:rPr>
              <a:t> flag </a:t>
            </a:r>
            <a:r>
              <a:rPr lang="fr-FR" dirty="0" err="1">
                <a:solidFill>
                  <a:schemeClr val="tx1"/>
                </a:solidFill>
              </a:rPr>
              <a:t>compulsory</a:t>
            </a:r>
            <a:r>
              <a:rPr lang="fr-FR" dirty="0">
                <a:solidFill>
                  <a:schemeClr val="tx1"/>
                </a:solidFill>
              </a:rPr>
              <a:t> for </a:t>
            </a:r>
            <a:r>
              <a:rPr lang="fr-FR" dirty="0" err="1">
                <a:solidFill>
                  <a:schemeClr val="tx1"/>
                </a:solidFill>
              </a:rPr>
              <a:t>vessels</a:t>
            </a:r>
            <a:r>
              <a:rPr lang="fr-FR" dirty="0">
                <a:solidFill>
                  <a:schemeClr val="tx1"/>
                </a:solidFill>
              </a:rPr>
              <a:t> </a:t>
            </a:r>
            <a:r>
              <a:rPr lang="fr-FR" dirty="0" err="1">
                <a:solidFill>
                  <a:schemeClr val="tx1"/>
                </a:solidFill>
              </a:rPr>
              <a:t>transporting</a:t>
            </a:r>
            <a:r>
              <a:rPr lang="fr-FR" dirty="0">
                <a:solidFill>
                  <a:schemeClr val="tx1"/>
                </a:solidFill>
              </a:rPr>
              <a:t> </a:t>
            </a:r>
            <a:r>
              <a:rPr lang="fr-FR" dirty="0" err="1">
                <a:solidFill>
                  <a:schemeClr val="tx1"/>
                </a:solidFill>
              </a:rPr>
              <a:t>hydrocarbons</a:t>
            </a:r>
            <a:r>
              <a:rPr lang="fr-FR" dirty="0">
                <a:solidFill>
                  <a:schemeClr val="tx1"/>
                </a:solidFill>
              </a:rPr>
              <a:t>, as </a:t>
            </a:r>
            <a:r>
              <a:rPr lang="fr-FR" dirty="0" err="1">
                <a:solidFill>
                  <a:schemeClr val="tx1"/>
                </a:solidFill>
              </a:rPr>
              <a:t>well</a:t>
            </a:r>
            <a:r>
              <a:rPr lang="fr-FR" dirty="0">
                <a:solidFill>
                  <a:schemeClr val="tx1"/>
                </a:solidFill>
              </a:rPr>
              <a:t> as </a:t>
            </a:r>
            <a:r>
              <a:rPr lang="fr-FR" dirty="0" err="1">
                <a:solidFill>
                  <a:schemeClr val="tx1"/>
                </a:solidFill>
              </a:rPr>
              <a:t>requiring</a:t>
            </a:r>
            <a:r>
              <a:rPr lang="fr-FR" dirty="0">
                <a:solidFill>
                  <a:schemeClr val="tx1"/>
                </a:solidFill>
              </a:rPr>
              <a:t> </a:t>
            </a:r>
            <a:r>
              <a:rPr lang="fr-FR" dirty="0" err="1">
                <a:solidFill>
                  <a:schemeClr val="tx1"/>
                </a:solidFill>
              </a:rPr>
              <a:t>that</a:t>
            </a:r>
            <a:r>
              <a:rPr lang="fr-FR" dirty="0">
                <a:solidFill>
                  <a:schemeClr val="tx1"/>
                </a:solidFill>
              </a:rPr>
              <a:t> new tankers and carriers must </a:t>
            </a:r>
            <a:r>
              <a:rPr lang="fr-FR" dirty="0" err="1">
                <a:solidFill>
                  <a:schemeClr val="tx1"/>
                </a:solidFill>
              </a:rPr>
              <a:t>be</a:t>
            </a:r>
            <a:r>
              <a:rPr lang="fr-FR" dirty="0">
                <a:solidFill>
                  <a:schemeClr val="tx1"/>
                </a:solidFill>
              </a:rPr>
              <a:t> </a:t>
            </a:r>
            <a:r>
              <a:rPr lang="fr-FR" dirty="0" err="1">
                <a:solidFill>
                  <a:schemeClr val="tx1"/>
                </a:solidFill>
              </a:rPr>
              <a:t>built</a:t>
            </a:r>
            <a:r>
              <a:rPr lang="fr-FR" dirty="0">
                <a:solidFill>
                  <a:schemeClr val="tx1"/>
                </a:solidFill>
              </a:rPr>
              <a:t> at </a:t>
            </a:r>
            <a:r>
              <a:rPr lang="fr-FR" dirty="0" err="1">
                <a:solidFill>
                  <a:schemeClr val="tx1"/>
                </a:solidFill>
              </a:rPr>
              <a:t>Russian</a:t>
            </a:r>
            <a:r>
              <a:rPr lang="fr-FR" dirty="0">
                <a:solidFill>
                  <a:schemeClr val="tx1"/>
                </a:solidFill>
              </a:rPr>
              <a:t> yards. » (</a:t>
            </a:r>
            <a:r>
              <a:rPr lang="fr-FR" dirty="0" err="1">
                <a:solidFill>
                  <a:schemeClr val="tx1"/>
                </a:solidFill>
              </a:rPr>
              <a:t>see</a:t>
            </a:r>
            <a:r>
              <a:rPr lang="fr-FR" dirty="0">
                <a:solidFill>
                  <a:schemeClr val="tx1"/>
                </a:solidFill>
              </a:rPr>
              <a:t>: https://</a:t>
            </a:r>
            <a:r>
              <a:rPr lang="fr-FR" dirty="0" err="1">
                <a:solidFill>
                  <a:schemeClr val="tx1"/>
                </a:solidFill>
              </a:rPr>
              <a:t>www.fni.no</a:t>
            </a:r>
            <a:r>
              <a:rPr lang="fr-FR" dirty="0">
                <a:solidFill>
                  <a:schemeClr val="tx1"/>
                </a:solidFill>
              </a:rPr>
              <a:t>/news/a-</a:t>
            </a:r>
            <a:r>
              <a:rPr lang="fr-FR" dirty="0" err="1">
                <a:solidFill>
                  <a:schemeClr val="tx1"/>
                </a:solidFill>
              </a:rPr>
              <a:t>changed</a:t>
            </a:r>
            <a:r>
              <a:rPr lang="fr-FR" dirty="0">
                <a:solidFill>
                  <a:schemeClr val="tx1"/>
                </a:solidFill>
              </a:rPr>
              <a:t>-</a:t>
            </a:r>
            <a:r>
              <a:rPr lang="fr-FR" dirty="0" err="1">
                <a:solidFill>
                  <a:schemeClr val="tx1"/>
                </a:solidFill>
              </a:rPr>
              <a:t>policy</a:t>
            </a:r>
            <a:r>
              <a:rPr lang="fr-FR" dirty="0">
                <a:solidFill>
                  <a:schemeClr val="tx1"/>
                </a:solidFill>
              </a:rPr>
              <a:t>-for-the-</a:t>
            </a:r>
            <a:r>
              <a:rPr lang="fr-FR" dirty="0" err="1">
                <a:solidFill>
                  <a:schemeClr val="tx1"/>
                </a:solidFill>
              </a:rPr>
              <a:t>nsr</a:t>
            </a:r>
            <a:r>
              <a:rPr lang="fr-FR" dirty="0">
                <a:solidFill>
                  <a:schemeClr val="tx1"/>
                </a:solidFill>
              </a:rPr>
              <a:t>-</a:t>
            </a:r>
            <a:r>
              <a:rPr lang="fr-FR" dirty="0" err="1">
                <a:solidFill>
                  <a:schemeClr val="tx1"/>
                </a:solidFill>
              </a:rPr>
              <a:t>explanations</a:t>
            </a:r>
            <a:r>
              <a:rPr lang="fr-FR" dirty="0">
                <a:solidFill>
                  <a:schemeClr val="tx1"/>
                </a:solidFill>
              </a:rPr>
              <a:t>-and-implications)</a:t>
            </a:r>
          </a:p>
        </p:txBody>
      </p:sp>
      <p:sp>
        <p:nvSpPr>
          <p:cNvPr id="4" name="Espace réservé du numéro de diapositive 3">
            <a:extLst>
              <a:ext uri="{FF2B5EF4-FFF2-40B4-BE49-F238E27FC236}">
                <a16:creationId xmlns:a16="http://schemas.microsoft.com/office/drawing/2014/main" id="{DF8DB4E5-9E19-7447-B993-499BE56343B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5</a:t>
            </a:fld>
            <a:endParaRPr lang="fr-FR"/>
          </a:p>
        </p:txBody>
      </p:sp>
    </p:spTree>
    <p:extLst>
      <p:ext uri="{BB962C8B-B14F-4D97-AF65-F5344CB8AC3E}">
        <p14:creationId xmlns:p14="http://schemas.microsoft.com/office/powerpoint/2010/main" val="1448027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A0D438-C0E3-2444-B96D-73A25F3DDCAF}"/>
              </a:ext>
            </a:extLst>
          </p:cNvPr>
          <p:cNvSpPr>
            <a:spLocks noGrp="1"/>
          </p:cNvSpPr>
          <p:nvPr>
            <p:ph type="title"/>
          </p:nvPr>
        </p:nvSpPr>
        <p:spPr>
          <a:xfrm>
            <a:off x="296201" y="76292"/>
            <a:ext cx="6802800" cy="572700"/>
          </a:xfrm>
        </p:spPr>
        <p:txBody>
          <a:bodyPr/>
          <a:lstStyle/>
          <a:p>
            <a:r>
              <a:rPr lang="fr-FR" dirty="0" err="1">
                <a:solidFill>
                  <a:schemeClr val="tx1"/>
                </a:solidFill>
              </a:rPr>
              <a:t>Geopolitical</a:t>
            </a:r>
            <a:r>
              <a:rPr lang="fr-FR" dirty="0">
                <a:solidFill>
                  <a:schemeClr val="tx1"/>
                </a:solidFill>
              </a:rPr>
              <a:t> impact of </a:t>
            </a:r>
            <a:r>
              <a:rPr lang="fr-FR" dirty="0" err="1">
                <a:solidFill>
                  <a:schemeClr val="tx1"/>
                </a:solidFill>
              </a:rPr>
              <a:t>climate</a:t>
            </a:r>
            <a:r>
              <a:rPr lang="fr-FR" dirty="0">
                <a:solidFill>
                  <a:schemeClr val="tx1"/>
                </a:solidFill>
              </a:rPr>
              <a:t> change in the </a:t>
            </a:r>
            <a:r>
              <a:rPr lang="fr-FR" dirty="0" err="1">
                <a:solidFill>
                  <a:schemeClr val="tx1"/>
                </a:solidFill>
              </a:rPr>
              <a:t>Arctic</a:t>
            </a:r>
            <a:endParaRPr lang="fr-FR" dirty="0"/>
          </a:p>
        </p:txBody>
      </p:sp>
      <p:sp>
        <p:nvSpPr>
          <p:cNvPr id="3" name="Espace réservé du texte 2">
            <a:extLst>
              <a:ext uri="{FF2B5EF4-FFF2-40B4-BE49-F238E27FC236}">
                <a16:creationId xmlns:a16="http://schemas.microsoft.com/office/drawing/2014/main" id="{DD820F42-EA58-B44D-A5B9-67F3AC04E1CE}"/>
              </a:ext>
            </a:extLst>
          </p:cNvPr>
          <p:cNvSpPr>
            <a:spLocks noGrp="1"/>
          </p:cNvSpPr>
          <p:nvPr>
            <p:ph type="body" idx="1"/>
          </p:nvPr>
        </p:nvSpPr>
        <p:spPr>
          <a:xfrm>
            <a:off x="557939" y="1115877"/>
            <a:ext cx="8043620" cy="3316637"/>
          </a:xfrm>
        </p:spPr>
        <p:txBody>
          <a:bodyPr/>
          <a:lstStyle/>
          <a:p>
            <a:r>
              <a:rPr lang="en-GB" sz="2000" dirty="0">
                <a:solidFill>
                  <a:schemeClr val="tx1"/>
                </a:solidFill>
              </a:rPr>
              <a:t>Arctic Governance: </a:t>
            </a:r>
            <a:r>
              <a:rPr lang="en-GB" sz="2000" i="1" dirty="0">
                <a:solidFill>
                  <a:schemeClr val="tx1"/>
                </a:solidFill>
              </a:rPr>
              <a:t>The Arctic Council – “</a:t>
            </a:r>
            <a:r>
              <a:rPr lang="en-GB" sz="2000" dirty="0">
                <a:solidFill>
                  <a:schemeClr val="tx1"/>
                </a:solidFill>
              </a:rPr>
              <a:t>The leading intergovernmental forum promoting cooperation in the Arctic” (https://arctic-</a:t>
            </a:r>
            <a:r>
              <a:rPr lang="en-GB" sz="2000" dirty="0" err="1">
                <a:solidFill>
                  <a:schemeClr val="tx1"/>
                </a:solidFill>
              </a:rPr>
              <a:t>council.org</a:t>
            </a:r>
            <a:r>
              <a:rPr lang="en-GB" sz="2000" dirty="0">
                <a:solidFill>
                  <a:schemeClr val="tx1"/>
                </a:solidFill>
              </a:rPr>
              <a:t>)</a:t>
            </a:r>
            <a:endParaRPr lang="en-GB" sz="2000" i="1" dirty="0">
              <a:solidFill>
                <a:schemeClr val="tx1"/>
              </a:solidFill>
            </a:endParaRPr>
          </a:p>
          <a:p>
            <a:r>
              <a:rPr lang="en-GB" sz="2000" dirty="0">
                <a:solidFill>
                  <a:schemeClr val="tx1"/>
                </a:solidFill>
              </a:rPr>
              <a:t>Members: “The members of the Arctic Council are the </a:t>
            </a:r>
            <a:r>
              <a:rPr lang="en-GB" sz="2000" dirty="0">
                <a:solidFill>
                  <a:schemeClr val="tx1"/>
                </a:solidFill>
                <a:hlinkClick r:id="rId2">
                  <a:extLst>
                    <a:ext uri="{A12FA001-AC4F-418D-AE19-62706E023703}">
                      <ahyp:hlinkClr xmlns:ahyp="http://schemas.microsoft.com/office/drawing/2018/hyperlinkcolor" val="tx"/>
                    </a:ext>
                  </a:extLst>
                </a:hlinkClick>
              </a:rPr>
              <a:t>eight Arctic States</a:t>
            </a:r>
            <a:r>
              <a:rPr lang="en-GB" sz="2000" dirty="0">
                <a:solidFill>
                  <a:schemeClr val="tx1"/>
                </a:solidFill>
              </a:rPr>
              <a:t> and the </a:t>
            </a:r>
            <a:r>
              <a:rPr lang="en-GB" sz="2000" dirty="0">
                <a:solidFill>
                  <a:schemeClr val="tx1"/>
                </a:solidFill>
                <a:hlinkClick r:id="rId3">
                  <a:extLst>
                    <a:ext uri="{A12FA001-AC4F-418D-AE19-62706E023703}">
                      <ahyp:hlinkClr xmlns:ahyp="http://schemas.microsoft.com/office/drawing/2018/hyperlinkcolor" val="tx"/>
                    </a:ext>
                  </a:extLst>
                </a:hlinkClick>
              </a:rPr>
              <a:t>six Indigenous Permanent Participant organizations</a:t>
            </a:r>
            <a:r>
              <a:rPr lang="en-GB" sz="2000" dirty="0">
                <a:solidFill>
                  <a:schemeClr val="tx1"/>
                </a:solidFill>
              </a:rPr>
              <a:t>. There are </a:t>
            </a:r>
            <a:r>
              <a:rPr lang="en-GB" sz="2000" dirty="0">
                <a:solidFill>
                  <a:schemeClr val="tx1"/>
                </a:solidFill>
                <a:hlinkClick r:id="rId4">
                  <a:extLst>
                    <a:ext uri="{A12FA001-AC4F-418D-AE19-62706E023703}">
                      <ahyp:hlinkClr xmlns:ahyp="http://schemas.microsoft.com/office/drawing/2018/hyperlinkcolor" val="tx"/>
                    </a:ext>
                  </a:extLst>
                </a:hlinkClick>
              </a:rPr>
              <a:t>six Working Groups</a:t>
            </a:r>
            <a:r>
              <a:rPr lang="en-GB" sz="2000" dirty="0">
                <a:solidFill>
                  <a:schemeClr val="tx1"/>
                </a:solidFill>
              </a:rPr>
              <a:t> within the Arctic Council, each of which focuses on a particular set of issues for the Arctic Council. In addition, the Arctic Council has more than </a:t>
            </a:r>
            <a:r>
              <a:rPr lang="en-GB" sz="2000" dirty="0">
                <a:solidFill>
                  <a:schemeClr val="tx1"/>
                </a:solidFill>
                <a:hlinkClick r:id="rId5">
                  <a:extLst>
                    <a:ext uri="{A12FA001-AC4F-418D-AE19-62706E023703}">
                      <ahyp:hlinkClr xmlns:ahyp="http://schemas.microsoft.com/office/drawing/2018/hyperlinkcolor" val="tx"/>
                    </a:ext>
                  </a:extLst>
                </a:hlinkClick>
              </a:rPr>
              <a:t>35 Observer states and organizations.</a:t>
            </a:r>
            <a:endParaRPr lang="en-GB" sz="2000" dirty="0">
              <a:solidFill>
                <a:schemeClr val="tx1"/>
              </a:solidFill>
            </a:endParaRPr>
          </a:p>
          <a:p>
            <a:pPr marL="114300" indent="0">
              <a:buNone/>
            </a:pPr>
            <a:br>
              <a:rPr lang="fr-FR" dirty="0"/>
            </a:br>
            <a:endParaRPr lang="en-GB" dirty="0"/>
          </a:p>
        </p:txBody>
      </p:sp>
      <p:sp>
        <p:nvSpPr>
          <p:cNvPr id="4" name="Espace réservé du numéro de diapositive 3">
            <a:extLst>
              <a:ext uri="{FF2B5EF4-FFF2-40B4-BE49-F238E27FC236}">
                <a16:creationId xmlns:a16="http://schemas.microsoft.com/office/drawing/2014/main" id="{034D80CC-ADB1-7149-A8E5-E2D09FD43DE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6</a:t>
            </a:fld>
            <a:endParaRPr lang="fr-FR"/>
          </a:p>
        </p:txBody>
      </p:sp>
    </p:spTree>
    <p:extLst>
      <p:ext uri="{BB962C8B-B14F-4D97-AF65-F5344CB8AC3E}">
        <p14:creationId xmlns:p14="http://schemas.microsoft.com/office/powerpoint/2010/main" val="2019968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E18397-4368-9248-A528-077ACC1E2C10}"/>
              </a:ext>
            </a:extLst>
          </p:cNvPr>
          <p:cNvSpPr>
            <a:spLocks noGrp="1"/>
          </p:cNvSpPr>
          <p:nvPr>
            <p:ph type="title"/>
          </p:nvPr>
        </p:nvSpPr>
        <p:spPr/>
        <p:txBody>
          <a:bodyPr/>
          <a:lstStyle/>
          <a:p>
            <a:r>
              <a:rPr lang="fr-FR" dirty="0" err="1">
                <a:solidFill>
                  <a:schemeClr val="tx1"/>
                </a:solidFill>
              </a:rPr>
              <a:t>Arctic</a:t>
            </a:r>
            <a:r>
              <a:rPr lang="fr-FR" dirty="0">
                <a:solidFill>
                  <a:schemeClr val="tx1"/>
                </a:solidFill>
              </a:rPr>
              <a:t> Council - </a:t>
            </a:r>
            <a:r>
              <a:rPr lang="fr-FR" dirty="0" err="1">
                <a:solidFill>
                  <a:schemeClr val="tx1"/>
                </a:solidFill>
              </a:rPr>
              <a:t>membership</a:t>
            </a:r>
            <a:endParaRPr lang="fr-FR" dirty="0">
              <a:solidFill>
                <a:schemeClr val="tx1"/>
              </a:solidFill>
            </a:endParaRPr>
          </a:p>
        </p:txBody>
      </p:sp>
      <p:sp>
        <p:nvSpPr>
          <p:cNvPr id="3" name="Espace réservé du texte 2">
            <a:extLst>
              <a:ext uri="{FF2B5EF4-FFF2-40B4-BE49-F238E27FC236}">
                <a16:creationId xmlns:a16="http://schemas.microsoft.com/office/drawing/2014/main" id="{86161EE2-CFEC-0A4F-9683-F39DBD27A24B}"/>
              </a:ext>
            </a:extLst>
          </p:cNvPr>
          <p:cNvSpPr>
            <a:spLocks noGrp="1"/>
          </p:cNvSpPr>
          <p:nvPr>
            <p:ph type="body" idx="1"/>
          </p:nvPr>
        </p:nvSpPr>
        <p:spPr/>
        <p:txBody>
          <a:bodyPr/>
          <a:lstStyle/>
          <a:p>
            <a:r>
              <a:rPr lang="fr-FR" dirty="0">
                <a:solidFill>
                  <a:schemeClr val="tx1"/>
                </a:solidFill>
              </a:rPr>
              <a:t>8 </a:t>
            </a:r>
            <a:r>
              <a:rPr lang="fr-FR" dirty="0" err="1">
                <a:solidFill>
                  <a:schemeClr val="tx1"/>
                </a:solidFill>
              </a:rPr>
              <a:t>Arctic</a:t>
            </a:r>
            <a:r>
              <a:rPr lang="fr-FR" dirty="0">
                <a:solidFill>
                  <a:schemeClr val="tx1"/>
                </a:solidFill>
              </a:rPr>
              <a:t> States: </a:t>
            </a:r>
            <a:r>
              <a:rPr lang="en-US" dirty="0">
                <a:solidFill>
                  <a:schemeClr val="tx1"/>
                </a:solidFill>
              </a:rPr>
              <a:t>Canada, USA, Iceland, Kingdom of Denmark (Greenland and the Faroe Islands), Sweden, Norway, Finland and Russia) </a:t>
            </a:r>
          </a:p>
          <a:p>
            <a:r>
              <a:rPr lang="en-US" dirty="0">
                <a:solidFill>
                  <a:schemeClr val="tx1"/>
                </a:solidFill>
              </a:rPr>
              <a:t>Six Indigenous Peoples’ </a:t>
            </a:r>
            <a:r>
              <a:rPr lang="en-US" dirty="0" err="1">
                <a:solidFill>
                  <a:schemeClr val="tx1"/>
                </a:solidFill>
              </a:rPr>
              <a:t>organisations</a:t>
            </a:r>
            <a:r>
              <a:rPr lang="en-US" dirty="0">
                <a:solidFill>
                  <a:schemeClr val="tx1"/>
                </a:solidFill>
              </a:rPr>
              <a:t> permanent participants: Aleut International Association (AIA), Arctic Athabaskan Council, </a:t>
            </a:r>
            <a:r>
              <a:rPr lang="en-US" dirty="0" err="1">
                <a:solidFill>
                  <a:schemeClr val="tx1"/>
                </a:solidFill>
              </a:rPr>
              <a:t>Gwich’in</a:t>
            </a:r>
            <a:r>
              <a:rPr lang="en-US" dirty="0">
                <a:solidFill>
                  <a:schemeClr val="tx1"/>
                </a:solidFill>
              </a:rPr>
              <a:t> Council International (GCI), Inuit Circumpolar Council (ICC), Russian Association of Indigenous Peoples of the North (RAIPON), Saami Council</a:t>
            </a:r>
          </a:p>
          <a:p>
            <a:r>
              <a:rPr lang="en-US" dirty="0">
                <a:solidFill>
                  <a:schemeClr val="tx1"/>
                </a:solidFill>
              </a:rPr>
              <a:t>35 Observer States and </a:t>
            </a:r>
            <a:r>
              <a:rPr lang="en-US" dirty="0" err="1">
                <a:solidFill>
                  <a:schemeClr val="tx1"/>
                </a:solidFill>
              </a:rPr>
              <a:t>Organisations</a:t>
            </a:r>
            <a:r>
              <a:rPr lang="en-US" dirty="0">
                <a:solidFill>
                  <a:schemeClr val="tx1"/>
                </a:solidFill>
              </a:rPr>
              <a:t> – states and date of their adherence): </a:t>
            </a:r>
            <a:br>
              <a:rPr lang="fr-FR" dirty="0">
                <a:solidFill>
                  <a:schemeClr val="tx1"/>
                </a:solidFill>
              </a:rPr>
            </a:br>
            <a:r>
              <a:rPr lang="fr-FR" dirty="0">
                <a:solidFill>
                  <a:schemeClr val="tx1"/>
                </a:solidFill>
              </a:rPr>
              <a:t>France (2000), Germany (1998), </a:t>
            </a:r>
            <a:r>
              <a:rPr lang="fr-FR" dirty="0" err="1">
                <a:solidFill>
                  <a:schemeClr val="tx1"/>
                </a:solidFill>
              </a:rPr>
              <a:t>Italy</a:t>
            </a:r>
            <a:r>
              <a:rPr lang="fr-FR" dirty="0">
                <a:solidFill>
                  <a:schemeClr val="tx1"/>
                </a:solidFill>
              </a:rPr>
              <a:t> (2013), </a:t>
            </a:r>
            <a:r>
              <a:rPr lang="fr-FR" dirty="0" err="1">
                <a:solidFill>
                  <a:schemeClr val="tx1"/>
                </a:solidFill>
              </a:rPr>
              <a:t>Japan</a:t>
            </a:r>
            <a:r>
              <a:rPr lang="fr-FR" dirty="0">
                <a:solidFill>
                  <a:schemeClr val="tx1"/>
                </a:solidFill>
              </a:rPr>
              <a:t> (2013), The </a:t>
            </a:r>
            <a:r>
              <a:rPr lang="fr-FR" dirty="0" err="1">
                <a:solidFill>
                  <a:schemeClr val="tx1"/>
                </a:solidFill>
              </a:rPr>
              <a:t>Netherlands</a:t>
            </a:r>
            <a:r>
              <a:rPr lang="fr-FR" dirty="0">
                <a:solidFill>
                  <a:schemeClr val="tx1"/>
                </a:solidFill>
              </a:rPr>
              <a:t> (1998), </a:t>
            </a:r>
            <a:r>
              <a:rPr lang="fr-FR" dirty="0" err="1">
                <a:solidFill>
                  <a:schemeClr val="tx1"/>
                </a:solidFill>
              </a:rPr>
              <a:t>People’s</a:t>
            </a:r>
            <a:r>
              <a:rPr lang="fr-FR" dirty="0">
                <a:solidFill>
                  <a:schemeClr val="tx1"/>
                </a:solidFill>
              </a:rPr>
              <a:t> </a:t>
            </a:r>
            <a:r>
              <a:rPr lang="fr-FR" dirty="0" err="1">
                <a:solidFill>
                  <a:schemeClr val="tx1"/>
                </a:solidFill>
              </a:rPr>
              <a:t>Republic</a:t>
            </a:r>
            <a:r>
              <a:rPr lang="fr-FR" dirty="0">
                <a:solidFill>
                  <a:schemeClr val="tx1"/>
                </a:solidFill>
              </a:rPr>
              <a:t> of China (2013), </a:t>
            </a:r>
            <a:r>
              <a:rPr lang="fr-FR" dirty="0" err="1">
                <a:solidFill>
                  <a:schemeClr val="tx1"/>
                </a:solidFill>
              </a:rPr>
              <a:t>Poland</a:t>
            </a:r>
            <a:r>
              <a:rPr lang="fr-FR" dirty="0">
                <a:solidFill>
                  <a:schemeClr val="tx1"/>
                </a:solidFill>
              </a:rPr>
              <a:t> (1998), </a:t>
            </a:r>
            <a:r>
              <a:rPr lang="fr-FR" dirty="0" err="1">
                <a:solidFill>
                  <a:schemeClr val="tx1"/>
                </a:solidFill>
              </a:rPr>
              <a:t>India</a:t>
            </a:r>
            <a:r>
              <a:rPr lang="fr-FR" dirty="0">
                <a:solidFill>
                  <a:schemeClr val="tx1"/>
                </a:solidFill>
              </a:rPr>
              <a:t> (2013), </a:t>
            </a:r>
            <a:r>
              <a:rPr lang="fr-FR" dirty="0" err="1">
                <a:solidFill>
                  <a:schemeClr val="tx1"/>
                </a:solidFill>
              </a:rPr>
              <a:t>Republic</a:t>
            </a:r>
            <a:r>
              <a:rPr lang="fr-FR" dirty="0">
                <a:solidFill>
                  <a:schemeClr val="tx1"/>
                </a:solidFill>
              </a:rPr>
              <a:t> of </a:t>
            </a:r>
            <a:r>
              <a:rPr lang="fr-FR" dirty="0" err="1">
                <a:solidFill>
                  <a:schemeClr val="tx1"/>
                </a:solidFill>
              </a:rPr>
              <a:t>Korea</a:t>
            </a:r>
            <a:r>
              <a:rPr lang="fr-FR" dirty="0">
                <a:solidFill>
                  <a:schemeClr val="tx1"/>
                </a:solidFill>
              </a:rPr>
              <a:t> (2013), Singapore (2013), Spain (2006), </a:t>
            </a:r>
            <a:r>
              <a:rPr lang="fr-FR" dirty="0" err="1">
                <a:solidFill>
                  <a:schemeClr val="tx1"/>
                </a:solidFill>
              </a:rPr>
              <a:t>Switzerland</a:t>
            </a:r>
            <a:r>
              <a:rPr lang="fr-FR" dirty="0">
                <a:solidFill>
                  <a:schemeClr val="tx1"/>
                </a:solidFill>
              </a:rPr>
              <a:t> (2017), UK (1998)</a:t>
            </a:r>
            <a:endParaRPr lang="en-US" dirty="0">
              <a:solidFill>
                <a:schemeClr val="tx1"/>
              </a:solidFill>
            </a:endParaRPr>
          </a:p>
          <a:p>
            <a:endParaRPr lang="en-US" dirty="0">
              <a:solidFill>
                <a:schemeClr val="tx1"/>
              </a:solidFill>
            </a:endParaRPr>
          </a:p>
          <a:p>
            <a:endParaRPr lang="fr-FR" dirty="0"/>
          </a:p>
        </p:txBody>
      </p:sp>
      <p:sp>
        <p:nvSpPr>
          <p:cNvPr id="4" name="Espace réservé du numéro de diapositive 3">
            <a:extLst>
              <a:ext uri="{FF2B5EF4-FFF2-40B4-BE49-F238E27FC236}">
                <a16:creationId xmlns:a16="http://schemas.microsoft.com/office/drawing/2014/main" id="{2962B887-7859-1F40-9914-2EC0B12C396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7</a:t>
            </a:fld>
            <a:endParaRPr lang="fr-FR"/>
          </a:p>
        </p:txBody>
      </p:sp>
    </p:spTree>
    <p:extLst>
      <p:ext uri="{BB962C8B-B14F-4D97-AF65-F5344CB8AC3E}">
        <p14:creationId xmlns:p14="http://schemas.microsoft.com/office/powerpoint/2010/main" val="819504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5F276F-CF9E-4246-9086-34EB679BE78D}"/>
              </a:ext>
            </a:extLst>
          </p:cNvPr>
          <p:cNvSpPr>
            <a:spLocks noGrp="1"/>
          </p:cNvSpPr>
          <p:nvPr>
            <p:ph type="title"/>
          </p:nvPr>
        </p:nvSpPr>
        <p:spPr/>
        <p:txBody>
          <a:bodyPr/>
          <a:lstStyle/>
          <a:p>
            <a:r>
              <a:rPr lang="fr-FR" dirty="0" err="1">
                <a:solidFill>
                  <a:schemeClr val="tx1"/>
                </a:solidFill>
              </a:rPr>
              <a:t>Arctic</a:t>
            </a:r>
            <a:r>
              <a:rPr lang="fr-FR" dirty="0">
                <a:solidFill>
                  <a:schemeClr val="tx1"/>
                </a:solidFill>
              </a:rPr>
              <a:t> Council - </a:t>
            </a:r>
            <a:r>
              <a:rPr lang="fr-FR" dirty="0" err="1">
                <a:solidFill>
                  <a:schemeClr val="tx1"/>
                </a:solidFill>
              </a:rPr>
              <a:t>membership</a:t>
            </a:r>
            <a:endParaRPr lang="fr-FR" dirty="0"/>
          </a:p>
        </p:txBody>
      </p:sp>
      <p:sp>
        <p:nvSpPr>
          <p:cNvPr id="3" name="Espace réservé du texte 2">
            <a:extLst>
              <a:ext uri="{FF2B5EF4-FFF2-40B4-BE49-F238E27FC236}">
                <a16:creationId xmlns:a16="http://schemas.microsoft.com/office/drawing/2014/main" id="{CE91C6E9-DBA0-9A42-89AC-A0835F505023}"/>
              </a:ext>
            </a:extLst>
          </p:cNvPr>
          <p:cNvSpPr>
            <a:spLocks noGrp="1"/>
          </p:cNvSpPr>
          <p:nvPr>
            <p:ph type="body" idx="1"/>
          </p:nvPr>
        </p:nvSpPr>
        <p:spPr/>
        <p:txBody>
          <a:bodyPr/>
          <a:lstStyle/>
          <a:p>
            <a:r>
              <a:rPr lang="fr-FR" sz="2000" b="1" dirty="0" err="1">
                <a:solidFill>
                  <a:schemeClr val="tx1"/>
                </a:solidFill>
              </a:rPr>
              <a:t>Observers</a:t>
            </a:r>
            <a:r>
              <a:rPr lang="fr-FR" sz="2000" b="1" dirty="0">
                <a:solidFill>
                  <a:schemeClr val="tx1"/>
                </a:solidFill>
              </a:rPr>
              <a:t> (</a:t>
            </a:r>
            <a:r>
              <a:rPr lang="fr-FR" sz="2000" b="1" dirty="0" err="1">
                <a:solidFill>
                  <a:schemeClr val="tx1"/>
                </a:solidFill>
              </a:rPr>
              <a:t>contin</a:t>
            </a:r>
            <a:r>
              <a:rPr lang="fr-FR" sz="2000" b="1" dirty="0">
                <a:solidFill>
                  <a:schemeClr val="tx1"/>
                </a:solidFill>
              </a:rPr>
              <a:t>.) – organisations</a:t>
            </a:r>
            <a:r>
              <a:rPr lang="fr-FR" sz="2000" dirty="0">
                <a:solidFill>
                  <a:schemeClr val="tx1"/>
                </a:solidFill>
              </a:rPr>
              <a:t> (</a:t>
            </a:r>
            <a:r>
              <a:rPr lang="fr-FR" sz="2000" dirty="0" err="1">
                <a:solidFill>
                  <a:schemeClr val="tx1"/>
                </a:solidFill>
              </a:rPr>
              <a:t>selection</a:t>
            </a:r>
            <a:r>
              <a:rPr lang="fr-FR" sz="2000" dirty="0">
                <a:solidFill>
                  <a:schemeClr val="tx1"/>
                </a:solidFill>
              </a:rPr>
              <a:t>):</a:t>
            </a:r>
          </a:p>
          <a:p>
            <a:r>
              <a:rPr lang="fr-FR" sz="2000" b="1" dirty="0" err="1">
                <a:solidFill>
                  <a:schemeClr val="tx1"/>
                </a:solidFill>
              </a:rPr>
              <a:t>Intergovernmental</a:t>
            </a:r>
            <a:r>
              <a:rPr lang="fr-FR" sz="2000" b="1" dirty="0">
                <a:solidFill>
                  <a:schemeClr val="tx1"/>
                </a:solidFill>
              </a:rPr>
              <a:t> and </a:t>
            </a:r>
            <a:r>
              <a:rPr lang="fr-FR" sz="2000" b="1" dirty="0" err="1">
                <a:solidFill>
                  <a:schemeClr val="tx1"/>
                </a:solidFill>
              </a:rPr>
              <a:t>Interparliamentary</a:t>
            </a:r>
            <a:r>
              <a:rPr lang="fr-FR" sz="2000" b="1" dirty="0">
                <a:solidFill>
                  <a:schemeClr val="tx1"/>
                </a:solidFill>
              </a:rPr>
              <a:t> </a:t>
            </a:r>
            <a:r>
              <a:rPr lang="fr-FR" sz="2000" b="1" dirty="0" err="1">
                <a:solidFill>
                  <a:schemeClr val="tx1"/>
                </a:solidFill>
              </a:rPr>
              <a:t>Organizations</a:t>
            </a:r>
            <a:r>
              <a:rPr lang="fr-FR" sz="2000" dirty="0">
                <a:solidFill>
                  <a:schemeClr val="tx1"/>
                </a:solidFill>
              </a:rPr>
              <a:t>:</a:t>
            </a:r>
          </a:p>
          <a:p>
            <a:r>
              <a:rPr lang="fr-FR" sz="2000" dirty="0">
                <a:solidFill>
                  <a:schemeClr val="tx1"/>
                </a:solidFill>
              </a:rPr>
              <a:t>United Nationals </a:t>
            </a:r>
            <a:r>
              <a:rPr lang="fr-FR" sz="2000" dirty="0" err="1">
                <a:solidFill>
                  <a:schemeClr val="tx1"/>
                </a:solidFill>
              </a:rPr>
              <a:t>Development</a:t>
            </a:r>
            <a:r>
              <a:rPr lang="fr-FR" sz="2000" dirty="0">
                <a:solidFill>
                  <a:schemeClr val="tx1"/>
                </a:solidFill>
              </a:rPr>
              <a:t> Programme (UNDP), United Nations </a:t>
            </a:r>
            <a:r>
              <a:rPr lang="fr-FR" sz="2000" dirty="0" err="1">
                <a:solidFill>
                  <a:schemeClr val="tx1"/>
                </a:solidFill>
              </a:rPr>
              <a:t>Environment</a:t>
            </a:r>
            <a:r>
              <a:rPr lang="fr-FR" sz="2000" dirty="0">
                <a:solidFill>
                  <a:schemeClr val="tx1"/>
                </a:solidFill>
              </a:rPr>
              <a:t> Programme (UNEP), World </a:t>
            </a:r>
            <a:r>
              <a:rPr lang="fr-FR" sz="2000" dirty="0" err="1">
                <a:solidFill>
                  <a:schemeClr val="tx1"/>
                </a:solidFill>
              </a:rPr>
              <a:t>Meteorological</a:t>
            </a:r>
            <a:r>
              <a:rPr lang="fr-FR" sz="2000" dirty="0">
                <a:solidFill>
                  <a:schemeClr val="tx1"/>
                </a:solidFill>
              </a:rPr>
              <a:t> </a:t>
            </a:r>
            <a:r>
              <a:rPr lang="fr-FR" sz="2000" dirty="0" err="1">
                <a:solidFill>
                  <a:schemeClr val="tx1"/>
                </a:solidFill>
              </a:rPr>
              <a:t>Organization</a:t>
            </a:r>
            <a:r>
              <a:rPr lang="fr-FR" sz="2000" dirty="0">
                <a:solidFill>
                  <a:schemeClr val="tx1"/>
                </a:solidFill>
              </a:rPr>
              <a:t> (WMO), International Maritime </a:t>
            </a:r>
            <a:r>
              <a:rPr lang="fr-FR" sz="2000" dirty="0" err="1">
                <a:solidFill>
                  <a:schemeClr val="tx1"/>
                </a:solidFill>
              </a:rPr>
              <a:t>Orgnaization</a:t>
            </a:r>
            <a:r>
              <a:rPr lang="fr-FR" sz="2000" dirty="0">
                <a:solidFill>
                  <a:schemeClr val="tx1"/>
                </a:solidFill>
              </a:rPr>
              <a:t> (IMO), </a:t>
            </a:r>
            <a:r>
              <a:rPr lang="fr-FR" sz="2000" dirty="0" err="1">
                <a:solidFill>
                  <a:schemeClr val="tx1"/>
                </a:solidFill>
              </a:rPr>
              <a:t>Nordic</a:t>
            </a:r>
            <a:r>
              <a:rPr lang="fr-FR" sz="2000" dirty="0">
                <a:solidFill>
                  <a:schemeClr val="tx1"/>
                </a:solidFill>
              </a:rPr>
              <a:t> Council of </a:t>
            </a:r>
            <a:r>
              <a:rPr lang="fr-FR" sz="2000" dirty="0" err="1">
                <a:solidFill>
                  <a:schemeClr val="tx1"/>
                </a:solidFill>
              </a:rPr>
              <a:t>Ministers</a:t>
            </a:r>
            <a:r>
              <a:rPr lang="fr-FR" sz="2000" dirty="0">
                <a:solidFill>
                  <a:schemeClr val="tx1"/>
                </a:solidFill>
              </a:rPr>
              <a:t>…</a:t>
            </a:r>
          </a:p>
          <a:p>
            <a:r>
              <a:rPr lang="fr-FR" sz="2000" b="1" dirty="0" err="1">
                <a:solidFill>
                  <a:schemeClr val="tx1"/>
                </a:solidFill>
              </a:rPr>
              <a:t>NGOs</a:t>
            </a:r>
            <a:r>
              <a:rPr lang="fr-FR" sz="2000" b="1" dirty="0">
                <a:solidFill>
                  <a:schemeClr val="tx1"/>
                </a:solidFill>
              </a:rPr>
              <a:t>:</a:t>
            </a:r>
            <a:r>
              <a:rPr lang="fr-FR" sz="2000" dirty="0">
                <a:solidFill>
                  <a:schemeClr val="tx1"/>
                </a:solidFill>
              </a:rPr>
              <a:t> </a:t>
            </a:r>
            <a:r>
              <a:rPr lang="fr-FR" sz="2000" dirty="0" err="1">
                <a:solidFill>
                  <a:schemeClr val="tx1"/>
                </a:solidFill>
              </a:rPr>
              <a:t>Arctic</a:t>
            </a:r>
            <a:r>
              <a:rPr lang="fr-FR" sz="2000" dirty="0">
                <a:solidFill>
                  <a:schemeClr val="tx1"/>
                </a:solidFill>
              </a:rPr>
              <a:t> Institute of </a:t>
            </a:r>
            <a:r>
              <a:rPr lang="fr-FR" sz="2000" dirty="0" err="1">
                <a:solidFill>
                  <a:schemeClr val="tx1"/>
                </a:solidFill>
              </a:rPr>
              <a:t>North</a:t>
            </a:r>
            <a:r>
              <a:rPr lang="fr-FR" sz="2000" dirty="0">
                <a:solidFill>
                  <a:schemeClr val="tx1"/>
                </a:solidFill>
              </a:rPr>
              <a:t> </a:t>
            </a:r>
            <a:r>
              <a:rPr lang="fr-FR" sz="2000" dirty="0" err="1">
                <a:solidFill>
                  <a:schemeClr val="tx1"/>
                </a:solidFill>
              </a:rPr>
              <a:t>America</a:t>
            </a:r>
            <a:r>
              <a:rPr lang="fr-FR" sz="2000" dirty="0">
                <a:solidFill>
                  <a:schemeClr val="tx1"/>
                </a:solidFill>
              </a:rPr>
              <a:t>, Association of World </a:t>
            </a:r>
            <a:r>
              <a:rPr lang="fr-FR" sz="2000" dirty="0" err="1">
                <a:solidFill>
                  <a:schemeClr val="tx1"/>
                </a:solidFill>
              </a:rPr>
              <a:t>Reindeer</a:t>
            </a:r>
            <a:r>
              <a:rPr lang="fr-FR" sz="2000" dirty="0">
                <a:solidFill>
                  <a:schemeClr val="tx1"/>
                </a:solidFill>
              </a:rPr>
              <a:t> </a:t>
            </a:r>
            <a:r>
              <a:rPr lang="fr-FR" sz="2000" dirty="0" err="1">
                <a:solidFill>
                  <a:schemeClr val="tx1"/>
                </a:solidFill>
              </a:rPr>
              <a:t>Herders</a:t>
            </a:r>
            <a:r>
              <a:rPr lang="fr-FR" sz="2000" dirty="0">
                <a:solidFill>
                  <a:schemeClr val="tx1"/>
                </a:solidFill>
              </a:rPr>
              <a:t>, International </a:t>
            </a:r>
            <a:r>
              <a:rPr lang="fr-FR" sz="2000" dirty="0" err="1">
                <a:solidFill>
                  <a:schemeClr val="tx1"/>
                </a:solidFill>
              </a:rPr>
              <a:t>Arctic</a:t>
            </a:r>
            <a:r>
              <a:rPr lang="fr-FR" sz="2000" dirty="0">
                <a:solidFill>
                  <a:schemeClr val="tx1"/>
                </a:solidFill>
              </a:rPr>
              <a:t> Science </a:t>
            </a:r>
            <a:r>
              <a:rPr lang="fr-FR" sz="2000" dirty="0" err="1">
                <a:solidFill>
                  <a:schemeClr val="tx1"/>
                </a:solidFill>
              </a:rPr>
              <a:t>Committee</a:t>
            </a:r>
            <a:r>
              <a:rPr lang="fr-FR" sz="2000" dirty="0">
                <a:solidFill>
                  <a:schemeClr val="tx1"/>
                </a:solidFill>
              </a:rPr>
              <a:t>, International </a:t>
            </a:r>
            <a:r>
              <a:rPr lang="fr-FR" sz="2000" dirty="0" err="1">
                <a:solidFill>
                  <a:schemeClr val="tx1"/>
                </a:solidFill>
              </a:rPr>
              <a:t>Arctic</a:t>
            </a:r>
            <a:r>
              <a:rPr lang="fr-FR" sz="2000" dirty="0">
                <a:solidFill>
                  <a:schemeClr val="tx1"/>
                </a:solidFill>
              </a:rPr>
              <a:t> Social Sciences Association, </a:t>
            </a:r>
            <a:r>
              <a:rPr lang="fr-FR" sz="2000" dirty="0" err="1">
                <a:solidFill>
                  <a:schemeClr val="tx1"/>
                </a:solidFill>
              </a:rPr>
              <a:t>Northern</a:t>
            </a:r>
            <a:r>
              <a:rPr lang="fr-FR" sz="2000" dirty="0">
                <a:solidFill>
                  <a:schemeClr val="tx1"/>
                </a:solidFill>
              </a:rPr>
              <a:t> Forum, </a:t>
            </a:r>
            <a:r>
              <a:rPr lang="fr-FR" sz="2000" dirty="0" err="1">
                <a:solidFill>
                  <a:schemeClr val="tx1"/>
                </a:solidFill>
              </a:rPr>
              <a:t>University</a:t>
            </a:r>
            <a:r>
              <a:rPr lang="fr-FR" sz="2000" dirty="0">
                <a:solidFill>
                  <a:schemeClr val="tx1"/>
                </a:solidFill>
              </a:rPr>
              <a:t> of the </a:t>
            </a:r>
            <a:r>
              <a:rPr lang="fr-FR" sz="2000" dirty="0" err="1">
                <a:solidFill>
                  <a:schemeClr val="tx1"/>
                </a:solidFill>
              </a:rPr>
              <a:t>Arctic</a:t>
            </a:r>
            <a:endParaRPr lang="fr-FR" sz="2000" dirty="0">
              <a:solidFill>
                <a:schemeClr val="tx1"/>
              </a:solidFill>
            </a:endParaRPr>
          </a:p>
          <a:p>
            <a:endParaRPr lang="fr-FR" dirty="0"/>
          </a:p>
        </p:txBody>
      </p:sp>
      <p:sp>
        <p:nvSpPr>
          <p:cNvPr id="4" name="Espace réservé du numéro de diapositive 3">
            <a:extLst>
              <a:ext uri="{FF2B5EF4-FFF2-40B4-BE49-F238E27FC236}">
                <a16:creationId xmlns:a16="http://schemas.microsoft.com/office/drawing/2014/main" id="{E9DD74AD-B562-1747-B280-0850117DB9B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8</a:t>
            </a:fld>
            <a:endParaRPr lang="fr-FR"/>
          </a:p>
        </p:txBody>
      </p:sp>
    </p:spTree>
    <p:extLst>
      <p:ext uri="{BB962C8B-B14F-4D97-AF65-F5344CB8AC3E}">
        <p14:creationId xmlns:p14="http://schemas.microsoft.com/office/powerpoint/2010/main" val="746676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83F2EC-6712-0843-B0F4-3CB9D71485D6}"/>
              </a:ext>
            </a:extLst>
          </p:cNvPr>
          <p:cNvSpPr>
            <a:spLocks noGrp="1"/>
          </p:cNvSpPr>
          <p:nvPr>
            <p:ph type="title"/>
          </p:nvPr>
        </p:nvSpPr>
        <p:spPr/>
        <p:txBody>
          <a:bodyPr/>
          <a:lstStyle/>
          <a:p>
            <a:r>
              <a:rPr lang="en-GB" dirty="0">
                <a:solidFill>
                  <a:schemeClr val="tx1"/>
                </a:solidFill>
              </a:rPr>
              <a:t>Science Diplomacy</a:t>
            </a:r>
          </a:p>
        </p:txBody>
      </p:sp>
      <p:sp>
        <p:nvSpPr>
          <p:cNvPr id="3" name="Espace réservé du texte 2">
            <a:extLst>
              <a:ext uri="{FF2B5EF4-FFF2-40B4-BE49-F238E27FC236}">
                <a16:creationId xmlns:a16="http://schemas.microsoft.com/office/drawing/2014/main" id="{3089C3A2-FDAC-8D48-9E0A-D6849F27F69C}"/>
              </a:ext>
            </a:extLst>
          </p:cNvPr>
          <p:cNvSpPr>
            <a:spLocks noGrp="1"/>
          </p:cNvSpPr>
          <p:nvPr>
            <p:ph type="body" idx="1"/>
          </p:nvPr>
        </p:nvSpPr>
        <p:spPr/>
        <p:txBody>
          <a:bodyPr/>
          <a:lstStyle/>
          <a:p>
            <a:r>
              <a:rPr lang="fr-FR" dirty="0" err="1">
                <a:solidFill>
                  <a:schemeClr val="tx1"/>
                </a:solidFill>
              </a:rPr>
              <a:t>What</a:t>
            </a:r>
            <a:r>
              <a:rPr lang="fr-FR" dirty="0">
                <a:solidFill>
                  <a:schemeClr val="tx1"/>
                </a:solidFill>
              </a:rPr>
              <a:t> </a:t>
            </a:r>
            <a:r>
              <a:rPr lang="fr-FR" dirty="0" err="1">
                <a:solidFill>
                  <a:schemeClr val="tx1"/>
                </a:solidFill>
              </a:rPr>
              <a:t>is</a:t>
            </a:r>
            <a:r>
              <a:rPr lang="fr-FR" dirty="0">
                <a:solidFill>
                  <a:schemeClr val="tx1"/>
                </a:solidFill>
              </a:rPr>
              <a:t> science </a:t>
            </a:r>
            <a:r>
              <a:rPr lang="fr-FR" dirty="0" err="1">
                <a:solidFill>
                  <a:schemeClr val="tx1"/>
                </a:solidFill>
              </a:rPr>
              <a:t>diplomacy</a:t>
            </a:r>
            <a:r>
              <a:rPr lang="fr-FR" dirty="0">
                <a:solidFill>
                  <a:schemeClr val="tx1"/>
                </a:solidFill>
              </a:rPr>
              <a:t>? (https://</a:t>
            </a:r>
            <a:r>
              <a:rPr lang="fr-FR" dirty="0" err="1">
                <a:solidFill>
                  <a:schemeClr val="tx1"/>
                </a:solidFill>
              </a:rPr>
              <a:t>www.science-diplomacy.eu</a:t>
            </a:r>
            <a:r>
              <a:rPr lang="fr-FR" dirty="0">
                <a:solidFill>
                  <a:schemeClr val="tx1"/>
                </a:solidFill>
              </a:rPr>
              <a:t>)</a:t>
            </a:r>
          </a:p>
          <a:p>
            <a:r>
              <a:rPr lang="fr-FR" dirty="0">
                <a:solidFill>
                  <a:schemeClr val="tx1"/>
                </a:solidFill>
              </a:rPr>
              <a:t>Science </a:t>
            </a:r>
            <a:r>
              <a:rPr lang="fr-FR" dirty="0" err="1">
                <a:solidFill>
                  <a:schemeClr val="tx1"/>
                </a:solidFill>
              </a:rPr>
              <a:t>diplomacy</a:t>
            </a:r>
            <a:r>
              <a:rPr lang="fr-FR" dirty="0">
                <a:solidFill>
                  <a:schemeClr val="tx1"/>
                </a:solidFill>
              </a:rPr>
              <a:t> </a:t>
            </a:r>
            <a:r>
              <a:rPr lang="fr-FR" dirty="0" err="1">
                <a:solidFill>
                  <a:schemeClr val="tx1"/>
                </a:solidFill>
              </a:rPr>
              <a:t>is</a:t>
            </a:r>
            <a:r>
              <a:rPr lang="fr-FR" dirty="0">
                <a:solidFill>
                  <a:schemeClr val="tx1"/>
                </a:solidFill>
              </a:rPr>
              <a:t> </a:t>
            </a:r>
            <a:r>
              <a:rPr lang="fr-FR" dirty="0" err="1">
                <a:solidFill>
                  <a:schemeClr val="tx1"/>
                </a:solidFill>
              </a:rPr>
              <a:t>broadly</a:t>
            </a:r>
            <a:r>
              <a:rPr lang="fr-FR" dirty="0">
                <a:solidFill>
                  <a:schemeClr val="tx1"/>
                </a:solidFill>
              </a:rPr>
              <a:t> </a:t>
            </a:r>
            <a:r>
              <a:rPr lang="fr-FR" dirty="0" err="1">
                <a:solidFill>
                  <a:schemeClr val="tx1"/>
                </a:solidFill>
              </a:rPr>
              <a:t>understood</a:t>
            </a:r>
            <a:r>
              <a:rPr lang="fr-FR" dirty="0">
                <a:solidFill>
                  <a:schemeClr val="tx1"/>
                </a:solidFill>
              </a:rPr>
              <a:t> as a </a:t>
            </a:r>
            <a:r>
              <a:rPr lang="fr-FR" dirty="0" err="1">
                <a:solidFill>
                  <a:schemeClr val="tx1"/>
                </a:solidFill>
              </a:rPr>
              <a:t>series</a:t>
            </a:r>
            <a:r>
              <a:rPr lang="fr-FR" dirty="0">
                <a:solidFill>
                  <a:schemeClr val="tx1"/>
                </a:solidFill>
              </a:rPr>
              <a:t> of practices </a:t>
            </a:r>
            <a:r>
              <a:rPr lang="fr-FR" dirty="0" err="1">
                <a:solidFill>
                  <a:schemeClr val="tx1"/>
                </a:solidFill>
              </a:rPr>
              <a:t>that</a:t>
            </a:r>
            <a:r>
              <a:rPr lang="fr-FR" dirty="0">
                <a:solidFill>
                  <a:schemeClr val="tx1"/>
                </a:solidFill>
              </a:rPr>
              <a:t> stand at the intersection of the </a:t>
            </a:r>
            <a:r>
              <a:rPr lang="fr-FR" dirty="0" err="1">
                <a:solidFill>
                  <a:schemeClr val="tx1"/>
                </a:solidFill>
              </a:rPr>
              <a:t>two</a:t>
            </a:r>
            <a:r>
              <a:rPr lang="fr-FR" dirty="0">
                <a:solidFill>
                  <a:schemeClr val="tx1"/>
                </a:solidFill>
              </a:rPr>
              <a:t> </a:t>
            </a:r>
            <a:r>
              <a:rPr lang="fr-FR" dirty="0" err="1">
                <a:solidFill>
                  <a:schemeClr val="tx1"/>
                </a:solidFill>
              </a:rPr>
              <a:t>fields</a:t>
            </a:r>
            <a:r>
              <a:rPr lang="fr-FR" dirty="0">
                <a:solidFill>
                  <a:schemeClr val="tx1"/>
                </a:solidFill>
              </a:rPr>
              <a:t>. </a:t>
            </a:r>
            <a:r>
              <a:rPr lang="fr-FR" dirty="0" err="1">
                <a:solidFill>
                  <a:schemeClr val="tx1"/>
                </a:solidFill>
              </a:rPr>
              <a:t>These</a:t>
            </a:r>
            <a:r>
              <a:rPr lang="fr-FR" dirty="0">
                <a:solidFill>
                  <a:schemeClr val="tx1"/>
                </a:solidFill>
              </a:rPr>
              <a:t> practices </a:t>
            </a:r>
            <a:r>
              <a:rPr lang="fr-FR" dirty="0" err="1">
                <a:solidFill>
                  <a:schemeClr val="tx1"/>
                </a:solidFill>
              </a:rPr>
              <a:t>can</a:t>
            </a:r>
            <a:r>
              <a:rPr lang="fr-FR" dirty="0">
                <a:solidFill>
                  <a:schemeClr val="tx1"/>
                </a:solidFill>
              </a:rPr>
              <a:t> help to </a:t>
            </a:r>
            <a:r>
              <a:rPr lang="fr-FR" dirty="0" err="1">
                <a:solidFill>
                  <a:schemeClr val="tx1"/>
                </a:solidFill>
              </a:rPr>
              <a:t>address</a:t>
            </a:r>
            <a:r>
              <a:rPr lang="fr-FR" dirty="0">
                <a:solidFill>
                  <a:schemeClr val="tx1"/>
                </a:solidFill>
              </a:rPr>
              <a:t> global challenges, </a:t>
            </a:r>
            <a:r>
              <a:rPr lang="fr-FR" dirty="0" err="1">
                <a:solidFill>
                  <a:schemeClr val="tx1"/>
                </a:solidFill>
              </a:rPr>
              <a:t>promote</a:t>
            </a:r>
            <a:r>
              <a:rPr lang="fr-FR" dirty="0">
                <a:solidFill>
                  <a:schemeClr val="tx1"/>
                </a:solidFill>
              </a:rPr>
              <a:t> </a:t>
            </a:r>
            <a:r>
              <a:rPr lang="fr-FR" dirty="0" err="1">
                <a:solidFill>
                  <a:schemeClr val="tx1"/>
                </a:solidFill>
              </a:rPr>
              <a:t>understanding</a:t>
            </a:r>
            <a:r>
              <a:rPr lang="fr-FR" dirty="0">
                <a:solidFill>
                  <a:schemeClr val="tx1"/>
                </a:solidFill>
              </a:rPr>
              <a:t>, and </a:t>
            </a:r>
            <a:r>
              <a:rPr lang="fr-FR" dirty="0" err="1">
                <a:solidFill>
                  <a:schemeClr val="tx1"/>
                </a:solidFill>
              </a:rPr>
              <a:t>increase</a:t>
            </a:r>
            <a:r>
              <a:rPr lang="fr-FR" dirty="0">
                <a:solidFill>
                  <a:schemeClr val="tx1"/>
                </a:solidFill>
              </a:rPr>
              <a:t> influence and </a:t>
            </a:r>
            <a:r>
              <a:rPr lang="fr-FR" dirty="0" err="1">
                <a:solidFill>
                  <a:schemeClr val="tx1"/>
                </a:solidFill>
              </a:rPr>
              <a:t>prosperity</a:t>
            </a:r>
            <a:r>
              <a:rPr lang="fr-FR" dirty="0">
                <a:solidFill>
                  <a:schemeClr val="tx1"/>
                </a:solidFill>
              </a:rPr>
              <a:t>.</a:t>
            </a:r>
          </a:p>
          <a:p>
            <a:r>
              <a:rPr lang="fr-FR" dirty="0">
                <a:solidFill>
                  <a:schemeClr val="tx1"/>
                </a:solidFill>
              </a:rPr>
              <a:t>Science </a:t>
            </a:r>
            <a:r>
              <a:rPr lang="fr-FR" dirty="0" err="1">
                <a:solidFill>
                  <a:schemeClr val="tx1"/>
                </a:solidFill>
              </a:rPr>
              <a:t>diplomacy</a:t>
            </a:r>
            <a:r>
              <a:rPr lang="fr-FR" dirty="0">
                <a:solidFill>
                  <a:schemeClr val="tx1"/>
                </a:solidFill>
              </a:rPr>
              <a:t> has been </a:t>
            </a:r>
            <a:r>
              <a:rPr lang="fr-FR" dirty="0" err="1">
                <a:solidFill>
                  <a:schemeClr val="tx1"/>
                </a:solidFill>
              </a:rPr>
              <a:t>divided</a:t>
            </a:r>
            <a:r>
              <a:rPr lang="fr-FR" dirty="0">
                <a:solidFill>
                  <a:schemeClr val="tx1"/>
                </a:solidFill>
              </a:rPr>
              <a:t> </a:t>
            </a:r>
            <a:r>
              <a:rPr lang="fr-FR" dirty="0" err="1">
                <a:solidFill>
                  <a:schemeClr val="tx1"/>
                </a:solidFill>
              </a:rPr>
              <a:t>into</a:t>
            </a:r>
            <a:r>
              <a:rPr lang="fr-FR" dirty="0">
                <a:solidFill>
                  <a:schemeClr val="tx1"/>
                </a:solidFill>
              </a:rPr>
              <a:t> </a:t>
            </a:r>
            <a:r>
              <a:rPr lang="fr-FR" dirty="0" err="1">
                <a:solidFill>
                  <a:schemeClr val="tx1"/>
                </a:solidFill>
              </a:rPr>
              <a:t>three</a:t>
            </a:r>
            <a:r>
              <a:rPr lang="fr-FR" dirty="0">
                <a:solidFill>
                  <a:schemeClr val="tx1"/>
                </a:solidFill>
              </a:rPr>
              <a:t> </a:t>
            </a:r>
            <a:r>
              <a:rPr lang="fr-FR" dirty="0" err="1">
                <a:solidFill>
                  <a:schemeClr val="tx1"/>
                </a:solidFill>
              </a:rPr>
              <a:t>phenomena</a:t>
            </a:r>
            <a:r>
              <a:rPr lang="fr-FR" dirty="0">
                <a:solidFill>
                  <a:schemeClr val="tx1"/>
                </a:solidFill>
              </a:rPr>
              <a:t>:</a:t>
            </a:r>
          </a:p>
          <a:p>
            <a:r>
              <a:rPr lang="fr-FR" dirty="0">
                <a:solidFill>
                  <a:schemeClr val="tx1"/>
                </a:solidFill>
              </a:rPr>
              <a:t> science for </a:t>
            </a:r>
            <a:r>
              <a:rPr lang="fr-FR" dirty="0" err="1">
                <a:solidFill>
                  <a:schemeClr val="tx1"/>
                </a:solidFill>
              </a:rPr>
              <a:t>diplomacy</a:t>
            </a:r>
            <a:r>
              <a:rPr lang="fr-FR" dirty="0">
                <a:solidFill>
                  <a:schemeClr val="tx1"/>
                </a:solidFill>
              </a:rPr>
              <a:t> – the use of science to </a:t>
            </a:r>
            <a:r>
              <a:rPr lang="fr-FR" dirty="0" err="1">
                <a:solidFill>
                  <a:schemeClr val="tx1"/>
                </a:solidFill>
              </a:rPr>
              <a:t>advance</a:t>
            </a:r>
            <a:r>
              <a:rPr lang="fr-FR" dirty="0">
                <a:solidFill>
                  <a:schemeClr val="tx1"/>
                </a:solidFill>
              </a:rPr>
              <a:t> </a:t>
            </a:r>
            <a:r>
              <a:rPr lang="fr-FR" dirty="0" err="1">
                <a:solidFill>
                  <a:schemeClr val="tx1"/>
                </a:solidFill>
              </a:rPr>
              <a:t>diplomatic</a:t>
            </a:r>
            <a:r>
              <a:rPr lang="fr-FR" dirty="0">
                <a:solidFill>
                  <a:schemeClr val="tx1"/>
                </a:solidFill>
              </a:rPr>
              <a:t> objectives; </a:t>
            </a:r>
          </a:p>
          <a:p>
            <a:r>
              <a:rPr lang="fr-FR" dirty="0" err="1">
                <a:solidFill>
                  <a:schemeClr val="tx1"/>
                </a:solidFill>
              </a:rPr>
              <a:t>diplomacy</a:t>
            </a:r>
            <a:r>
              <a:rPr lang="fr-FR" dirty="0">
                <a:solidFill>
                  <a:schemeClr val="tx1"/>
                </a:solidFill>
              </a:rPr>
              <a:t> for science – the use of </a:t>
            </a:r>
            <a:r>
              <a:rPr lang="fr-FR" dirty="0" err="1">
                <a:solidFill>
                  <a:schemeClr val="tx1"/>
                </a:solidFill>
              </a:rPr>
              <a:t>diplomatic</a:t>
            </a:r>
            <a:r>
              <a:rPr lang="fr-FR" dirty="0">
                <a:solidFill>
                  <a:schemeClr val="tx1"/>
                </a:solidFill>
              </a:rPr>
              <a:t> action to </a:t>
            </a:r>
            <a:r>
              <a:rPr lang="fr-FR" dirty="0" err="1">
                <a:solidFill>
                  <a:schemeClr val="tx1"/>
                </a:solidFill>
              </a:rPr>
              <a:t>further</a:t>
            </a:r>
            <a:r>
              <a:rPr lang="fr-FR" dirty="0">
                <a:solidFill>
                  <a:schemeClr val="tx1"/>
                </a:solidFill>
              </a:rPr>
              <a:t> </a:t>
            </a:r>
            <a:r>
              <a:rPr lang="fr-FR" dirty="0" err="1">
                <a:solidFill>
                  <a:schemeClr val="tx1"/>
                </a:solidFill>
              </a:rPr>
              <a:t>scientific</a:t>
            </a:r>
            <a:r>
              <a:rPr lang="fr-FR" dirty="0">
                <a:solidFill>
                  <a:schemeClr val="tx1"/>
                </a:solidFill>
              </a:rPr>
              <a:t> and </a:t>
            </a:r>
            <a:r>
              <a:rPr lang="fr-FR" dirty="0" err="1">
                <a:solidFill>
                  <a:schemeClr val="tx1"/>
                </a:solidFill>
              </a:rPr>
              <a:t>technological</a:t>
            </a:r>
            <a:r>
              <a:rPr lang="fr-FR" dirty="0">
                <a:solidFill>
                  <a:schemeClr val="tx1"/>
                </a:solidFill>
              </a:rPr>
              <a:t> </a:t>
            </a:r>
            <a:r>
              <a:rPr lang="fr-FR" dirty="0" err="1">
                <a:solidFill>
                  <a:schemeClr val="tx1"/>
                </a:solidFill>
              </a:rPr>
              <a:t>progress</a:t>
            </a:r>
            <a:r>
              <a:rPr lang="fr-FR" dirty="0">
                <a:solidFill>
                  <a:schemeClr val="tx1"/>
                </a:solidFill>
              </a:rPr>
              <a:t>; and </a:t>
            </a:r>
          </a:p>
          <a:p>
            <a:r>
              <a:rPr lang="fr-FR" dirty="0">
                <a:solidFill>
                  <a:schemeClr val="tx1"/>
                </a:solidFill>
              </a:rPr>
              <a:t>science in </a:t>
            </a:r>
            <a:r>
              <a:rPr lang="fr-FR" dirty="0" err="1">
                <a:solidFill>
                  <a:schemeClr val="tx1"/>
                </a:solidFill>
              </a:rPr>
              <a:t>diplomacy</a:t>
            </a:r>
            <a:r>
              <a:rPr lang="fr-FR" dirty="0">
                <a:solidFill>
                  <a:schemeClr val="tx1"/>
                </a:solidFill>
              </a:rPr>
              <a:t> – the direct </a:t>
            </a:r>
            <a:r>
              <a:rPr lang="fr-FR" dirty="0" err="1">
                <a:solidFill>
                  <a:schemeClr val="tx1"/>
                </a:solidFill>
              </a:rPr>
              <a:t>involvement</a:t>
            </a:r>
            <a:r>
              <a:rPr lang="fr-FR" dirty="0">
                <a:solidFill>
                  <a:schemeClr val="tx1"/>
                </a:solidFill>
              </a:rPr>
              <a:t> of science or </a:t>
            </a:r>
            <a:r>
              <a:rPr lang="fr-FR" dirty="0" err="1">
                <a:solidFill>
                  <a:schemeClr val="tx1"/>
                </a:solidFill>
              </a:rPr>
              <a:t>scientific</a:t>
            </a:r>
            <a:r>
              <a:rPr lang="fr-FR" dirty="0">
                <a:solidFill>
                  <a:schemeClr val="tx1"/>
                </a:solidFill>
              </a:rPr>
              <a:t> </a:t>
            </a:r>
            <a:r>
              <a:rPr lang="fr-FR" dirty="0" err="1">
                <a:solidFill>
                  <a:schemeClr val="tx1"/>
                </a:solidFill>
              </a:rPr>
              <a:t>actors</a:t>
            </a:r>
            <a:r>
              <a:rPr lang="fr-FR" dirty="0">
                <a:solidFill>
                  <a:schemeClr val="tx1"/>
                </a:solidFill>
              </a:rPr>
              <a:t> in </a:t>
            </a:r>
            <a:r>
              <a:rPr lang="fr-FR" dirty="0" err="1">
                <a:solidFill>
                  <a:schemeClr val="tx1"/>
                </a:solidFill>
              </a:rPr>
              <a:t>diplomatic</a:t>
            </a:r>
            <a:r>
              <a:rPr lang="fr-FR" dirty="0">
                <a:solidFill>
                  <a:schemeClr val="tx1"/>
                </a:solidFill>
              </a:rPr>
              <a:t> </a:t>
            </a:r>
            <a:r>
              <a:rPr lang="fr-FR" dirty="0" err="1">
                <a:solidFill>
                  <a:schemeClr val="tx1"/>
                </a:solidFill>
              </a:rPr>
              <a:t>processes</a:t>
            </a:r>
            <a:r>
              <a:rPr lang="fr-FR" dirty="0">
                <a:solidFill>
                  <a:schemeClr val="tx1"/>
                </a:solidFill>
              </a:rPr>
              <a:t>.</a:t>
            </a:r>
          </a:p>
        </p:txBody>
      </p:sp>
      <p:sp>
        <p:nvSpPr>
          <p:cNvPr id="4" name="Espace réservé du numéro de diapositive 3">
            <a:extLst>
              <a:ext uri="{FF2B5EF4-FFF2-40B4-BE49-F238E27FC236}">
                <a16:creationId xmlns:a16="http://schemas.microsoft.com/office/drawing/2014/main" id="{CADC3044-1CD8-F946-9D9E-619C10E764C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9</a:t>
            </a:fld>
            <a:endParaRPr lang="fr-FR"/>
          </a:p>
        </p:txBody>
      </p:sp>
    </p:spTree>
    <p:extLst>
      <p:ext uri="{BB962C8B-B14F-4D97-AF65-F5344CB8AC3E}">
        <p14:creationId xmlns:p14="http://schemas.microsoft.com/office/powerpoint/2010/main" val="3900562796"/>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1452</TotalTime>
  <Words>1669</Words>
  <Application>Microsoft Macintosh PowerPoint</Application>
  <PresentationFormat>On-screen Show (16:9)</PresentationFormat>
  <Paragraphs>83</Paragraphs>
  <Slides>15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Lato</vt:lpstr>
      <vt:lpstr>Arial</vt:lpstr>
      <vt:lpstr>Simple Light</vt:lpstr>
      <vt:lpstr>The impact of climate change in the Arctic </vt:lpstr>
      <vt:lpstr>Lesson 4: Geopolitical impact of climate change in the Arctic </vt:lpstr>
      <vt:lpstr>Geopolitical impact of climate change in the Arctic</vt:lpstr>
      <vt:lpstr>Geopolitical impact of climate change in the Arctic</vt:lpstr>
      <vt:lpstr>Geopolitical impact of climate change in the Arctic</vt:lpstr>
      <vt:lpstr>Geopolitical impact of climate change in the Arctic</vt:lpstr>
      <vt:lpstr>Arctic Council - membership</vt:lpstr>
      <vt:lpstr>Arctic Council - membership</vt:lpstr>
      <vt:lpstr>Science Diplomacy</vt:lpstr>
      <vt:lpstr>Science Diplomacy and the Arctic</vt:lpstr>
      <vt:lpstr>An example of Science Diplomacy: Arctic Science Ministerial </vt:lpstr>
      <vt:lpstr>ASM1 statement continued</vt:lpstr>
      <vt:lpstr>ASM2</vt:lpstr>
      <vt:lpstr>ASM3</vt:lpstr>
      <vt:lpstr>Lesson 4: Discussion in groups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Debora Lucque</cp:lastModifiedBy>
  <cp:revision>36</cp:revision>
  <dcterms:modified xsi:type="dcterms:W3CDTF">2022-05-21T20:17:30Z</dcterms:modified>
</cp:coreProperties>
</file>