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3"/>
  </p:notesMasterIdLst>
  <p:sldIdLst>
    <p:sldId id="307" r:id="rId2"/>
    <p:sldId id="273" r:id="rId3"/>
    <p:sldId id="269" r:id="rId4"/>
    <p:sldId id="274" r:id="rId5"/>
    <p:sldId id="275" r:id="rId6"/>
    <p:sldId id="276" r:id="rId7"/>
    <p:sldId id="277" r:id="rId8"/>
    <p:sldId id="278" r:id="rId9"/>
    <p:sldId id="279" r:id="rId10"/>
    <p:sldId id="280" r:id="rId11"/>
    <p:sldId id="281" r:id="rId12"/>
  </p:sldIdLst>
  <p:sldSz cx="9144000" cy="5143500" type="screen16x9"/>
  <p:notesSz cx="6858000" cy="9144000"/>
  <p:embeddedFontLst>
    <p:embeddedFont>
      <p:font typeface="Lato" panose="020F0502020204030203"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8"/>
    <p:restoredTop sz="93245"/>
  </p:normalViewPr>
  <p:slideViewPr>
    <p:cSldViewPr snapToGrid="0">
      <p:cViewPr varScale="1">
        <p:scale>
          <a:sx n="138" d="100"/>
          <a:sy n="138" d="100"/>
        </p:scale>
        <p:origin x="728"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68356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highnorthnews.com/en/arctic-cargo-ship-violates-safety-rules-prompting-month-long-rescue-operation" TargetMode="External"/><Relationship Id="rId2" Type="http://schemas.openxmlformats.org/officeDocument/2006/relationships/hyperlink" Target="https://www.dw.com/en/the-battle-over-greenlands-untapped-natural-resources/a-57138809"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oceanconservancy.org/blog/2020/01/07/new-wave-companies-pledge-not-ship-arctic-ocean/" TargetMode="External"/><Relationship Id="rId2" Type="http://schemas.openxmlformats.org/officeDocument/2006/relationships/hyperlink" Target="https://oceanconservancy.org/protecting-the-arctic/take-the-pledge/"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arcticyearbook.com/"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www.ulapland.fi/EN/Webpages/Partnership-for-Sustainability-Arctic-Tourism-in-Times-of-Change"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US" dirty="0"/>
              <a:t>The impact of climate change in the Arctic</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extLst>
      <p:ext uri="{BB962C8B-B14F-4D97-AF65-F5344CB8AC3E}">
        <p14:creationId xmlns:p14="http://schemas.microsoft.com/office/powerpoint/2010/main" val="2922260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3F16E4-DA94-E940-B2E0-A9F5E27A568F}"/>
              </a:ext>
            </a:extLst>
          </p:cNvPr>
          <p:cNvSpPr>
            <a:spLocks noGrp="1"/>
          </p:cNvSpPr>
          <p:nvPr>
            <p:ph type="title"/>
          </p:nvPr>
        </p:nvSpPr>
        <p:spPr/>
        <p:txBody>
          <a:bodyPr/>
          <a:lstStyle/>
          <a:p>
            <a:r>
              <a:rPr lang="fr-FR" dirty="0" err="1">
                <a:solidFill>
                  <a:schemeClr val="tx1"/>
                </a:solidFill>
              </a:rPr>
              <a:t>Sustainable</a:t>
            </a:r>
            <a:r>
              <a:rPr lang="fr-FR" dirty="0">
                <a:solidFill>
                  <a:schemeClr val="tx1"/>
                </a:solidFill>
              </a:rPr>
              <a:t> </a:t>
            </a:r>
            <a:r>
              <a:rPr lang="fr-FR" dirty="0" err="1">
                <a:solidFill>
                  <a:schemeClr val="tx1"/>
                </a:solidFill>
              </a:rPr>
              <a:t>tourism</a:t>
            </a:r>
            <a:r>
              <a:rPr lang="fr-FR" dirty="0">
                <a:solidFill>
                  <a:schemeClr val="tx1"/>
                </a:solidFill>
              </a:rPr>
              <a:t>: </a:t>
            </a:r>
            <a:r>
              <a:rPr lang="fr-FR" dirty="0" err="1">
                <a:solidFill>
                  <a:schemeClr val="tx1"/>
                </a:solidFill>
              </a:rPr>
              <a:t>three</a:t>
            </a:r>
            <a:r>
              <a:rPr lang="fr-FR" dirty="0">
                <a:solidFill>
                  <a:schemeClr val="tx1"/>
                </a:solidFill>
              </a:rPr>
              <a:t> </a:t>
            </a:r>
            <a:r>
              <a:rPr lang="fr-FR" dirty="0" err="1">
                <a:solidFill>
                  <a:schemeClr val="tx1"/>
                </a:solidFill>
              </a:rPr>
              <a:t>subprojects</a:t>
            </a:r>
            <a:endParaRPr lang="fr-FR" dirty="0"/>
          </a:p>
        </p:txBody>
      </p:sp>
      <p:sp>
        <p:nvSpPr>
          <p:cNvPr id="3" name="Espace réservé du texte 2">
            <a:extLst>
              <a:ext uri="{FF2B5EF4-FFF2-40B4-BE49-F238E27FC236}">
                <a16:creationId xmlns:a16="http://schemas.microsoft.com/office/drawing/2014/main" id="{A8F4C1CA-9F66-5745-A79E-3929393DF3DD}"/>
              </a:ext>
            </a:extLst>
          </p:cNvPr>
          <p:cNvSpPr>
            <a:spLocks noGrp="1"/>
          </p:cNvSpPr>
          <p:nvPr>
            <p:ph type="body" idx="1"/>
          </p:nvPr>
        </p:nvSpPr>
        <p:spPr/>
        <p:txBody>
          <a:bodyPr/>
          <a:lstStyle/>
          <a:p>
            <a:r>
              <a:rPr lang="en-GB" sz="2200" b="1" dirty="0" err="1">
                <a:solidFill>
                  <a:schemeClr val="tx1"/>
                </a:solidFill>
              </a:rPr>
              <a:t>Overtourism</a:t>
            </a:r>
            <a:r>
              <a:rPr lang="en-GB" sz="2200" b="1" dirty="0">
                <a:solidFill>
                  <a:schemeClr val="tx1"/>
                </a:solidFill>
              </a:rPr>
              <a:t> </a:t>
            </a:r>
          </a:p>
          <a:p>
            <a:r>
              <a:rPr lang="en-GB" sz="2200" dirty="0">
                <a:solidFill>
                  <a:schemeClr val="tx1"/>
                </a:solidFill>
              </a:rPr>
              <a:t>“The notion of </a:t>
            </a:r>
            <a:r>
              <a:rPr lang="en-GB" sz="2200" dirty="0" err="1">
                <a:solidFill>
                  <a:schemeClr val="tx1"/>
                </a:solidFill>
              </a:rPr>
              <a:t>overtourism</a:t>
            </a:r>
            <a:r>
              <a:rPr lang="en-GB" sz="2200" dirty="0">
                <a:solidFill>
                  <a:schemeClr val="tx1"/>
                </a:solidFill>
              </a:rPr>
              <a:t> captures the situation when tourism has grown out of proportion, </a:t>
            </a:r>
          </a:p>
          <a:p>
            <a:r>
              <a:rPr lang="en-GB" sz="2200" dirty="0">
                <a:solidFill>
                  <a:schemeClr val="tx1"/>
                </a:solidFill>
              </a:rPr>
              <a:t>either in terms of societal implications or natural impacts.</a:t>
            </a:r>
          </a:p>
          <a:p>
            <a:r>
              <a:rPr lang="en-GB" sz="2200" dirty="0">
                <a:solidFill>
                  <a:schemeClr val="tx1"/>
                </a:solidFill>
              </a:rPr>
              <a:t>It is the situation when tourism is not improving the quality of life for inhabitants but rather decreasing it </a:t>
            </a:r>
          </a:p>
          <a:p>
            <a:r>
              <a:rPr lang="en-GB" sz="2200" dirty="0">
                <a:solidFill>
                  <a:schemeClr val="tx1"/>
                </a:solidFill>
              </a:rPr>
              <a:t>and also when tourists are experiencing deteriorating service and a widening gap between what they pay for and what they get.”</a:t>
            </a:r>
          </a:p>
        </p:txBody>
      </p:sp>
      <p:sp>
        <p:nvSpPr>
          <p:cNvPr id="4" name="Espace réservé du numéro de diapositive 3">
            <a:extLst>
              <a:ext uri="{FF2B5EF4-FFF2-40B4-BE49-F238E27FC236}">
                <a16:creationId xmlns:a16="http://schemas.microsoft.com/office/drawing/2014/main" id="{836CFB6A-14AC-6142-BAF8-35A063B4D84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291206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2D9C8C-95F0-5D4D-A92D-765507C6B8DD}"/>
              </a:ext>
            </a:extLst>
          </p:cNvPr>
          <p:cNvSpPr>
            <a:spLocks noGrp="1"/>
          </p:cNvSpPr>
          <p:nvPr>
            <p:ph type="title"/>
          </p:nvPr>
        </p:nvSpPr>
        <p:spPr>
          <a:xfrm>
            <a:off x="265205" y="107288"/>
            <a:ext cx="6802800" cy="572700"/>
          </a:xfrm>
        </p:spPr>
        <p:txBody>
          <a:bodyPr/>
          <a:lstStyle/>
          <a:p>
            <a:r>
              <a:rPr lang="fr-FR" dirty="0">
                <a:solidFill>
                  <a:schemeClr val="tx1"/>
                </a:solidFill>
              </a:rPr>
              <a:t>Perspectives of </a:t>
            </a:r>
            <a:r>
              <a:rPr lang="fr-FR" dirty="0" err="1">
                <a:solidFill>
                  <a:schemeClr val="tx1"/>
                </a:solidFill>
              </a:rPr>
              <a:t>economic</a:t>
            </a:r>
            <a:r>
              <a:rPr lang="fr-FR" dirty="0">
                <a:solidFill>
                  <a:schemeClr val="tx1"/>
                </a:solidFill>
              </a:rPr>
              <a:t> </a:t>
            </a:r>
            <a:r>
              <a:rPr lang="fr-FR" dirty="0" err="1">
                <a:solidFill>
                  <a:schemeClr val="tx1"/>
                </a:solidFill>
              </a:rPr>
              <a:t>development</a:t>
            </a:r>
            <a:r>
              <a:rPr lang="fr-FR" dirty="0">
                <a:solidFill>
                  <a:schemeClr val="tx1"/>
                </a:solidFill>
              </a:rPr>
              <a:t> in the </a:t>
            </a:r>
            <a:r>
              <a:rPr lang="fr-FR" dirty="0" err="1">
                <a:solidFill>
                  <a:schemeClr val="tx1"/>
                </a:solidFill>
              </a:rPr>
              <a:t>Arctic</a:t>
            </a:r>
            <a:endParaRPr lang="fr-FR" dirty="0"/>
          </a:p>
        </p:txBody>
      </p:sp>
      <p:sp>
        <p:nvSpPr>
          <p:cNvPr id="3" name="Espace réservé du texte 2">
            <a:extLst>
              <a:ext uri="{FF2B5EF4-FFF2-40B4-BE49-F238E27FC236}">
                <a16:creationId xmlns:a16="http://schemas.microsoft.com/office/drawing/2014/main" id="{29772A94-67B6-1D40-A462-91046DE6861D}"/>
              </a:ext>
            </a:extLst>
          </p:cNvPr>
          <p:cNvSpPr>
            <a:spLocks noGrp="1"/>
          </p:cNvSpPr>
          <p:nvPr>
            <p:ph type="body" idx="1"/>
          </p:nvPr>
        </p:nvSpPr>
        <p:spPr>
          <a:xfrm>
            <a:off x="406779" y="1109791"/>
            <a:ext cx="8148285" cy="3291728"/>
          </a:xfrm>
        </p:spPr>
        <p:txBody>
          <a:bodyPr/>
          <a:lstStyle/>
          <a:p>
            <a:r>
              <a:rPr lang="en-GB" dirty="0">
                <a:solidFill>
                  <a:schemeClr val="tx1"/>
                </a:solidFill>
              </a:rPr>
              <a:t>Discussion of three articles chosen by the students in advance, e.g.:</a:t>
            </a:r>
          </a:p>
          <a:p>
            <a:r>
              <a:rPr lang="en-GB" b="1" dirty="0">
                <a:solidFill>
                  <a:schemeClr val="tx1"/>
                </a:solidFill>
              </a:rPr>
              <a:t>Natural resources</a:t>
            </a:r>
            <a:r>
              <a:rPr lang="en-GB" dirty="0">
                <a:solidFill>
                  <a:schemeClr val="tx1"/>
                </a:solidFill>
              </a:rPr>
              <a:t>: “The battle over Greenland's untapped natural resources” (</a:t>
            </a:r>
            <a:r>
              <a:rPr lang="en-GB" dirty="0">
                <a:solidFill>
                  <a:schemeClr val="tx1"/>
                </a:solidFill>
                <a:hlinkClick r:id="rId2">
                  <a:extLst>
                    <a:ext uri="{A12FA001-AC4F-418D-AE19-62706E023703}">
                      <ahyp:hlinkClr xmlns:ahyp="http://schemas.microsoft.com/office/drawing/2018/hyperlinkcolor" val="tx"/>
                    </a:ext>
                  </a:extLst>
                </a:hlinkClick>
              </a:rPr>
              <a:t>https://www.dw.com/en/the-battle-over-greenlands-untapped-natural-resources/a-57138809</a:t>
            </a:r>
            <a:r>
              <a:rPr lang="en-GB" dirty="0">
                <a:solidFill>
                  <a:schemeClr val="tx1"/>
                </a:solidFill>
              </a:rPr>
              <a:t>)</a:t>
            </a:r>
          </a:p>
          <a:p>
            <a:r>
              <a:rPr lang="en-GB" b="1" dirty="0">
                <a:solidFill>
                  <a:schemeClr val="tx1"/>
                </a:solidFill>
              </a:rPr>
              <a:t>Shipping</a:t>
            </a:r>
            <a:r>
              <a:rPr lang="en-GB" b="1" i="1" dirty="0">
                <a:solidFill>
                  <a:schemeClr val="tx1"/>
                </a:solidFill>
              </a:rPr>
              <a:t>: </a:t>
            </a:r>
            <a:r>
              <a:rPr lang="en-US" dirty="0">
                <a:solidFill>
                  <a:schemeClr val="tx1"/>
                </a:solidFill>
              </a:rPr>
              <a:t>Arctic Cargo Ship Violates Safety Rules Prompting Month-Long Rescue Operation (</a:t>
            </a:r>
            <a:r>
              <a:rPr lang="en-US" dirty="0">
                <a:solidFill>
                  <a:schemeClr val="tx1"/>
                </a:solidFill>
                <a:hlinkClick r:id="rId3">
                  <a:extLst>
                    <a:ext uri="{A12FA001-AC4F-418D-AE19-62706E023703}">
                      <ahyp:hlinkClr xmlns:ahyp="http://schemas.microsoft.com/office/drawing/2018/hyperlinkcolor" val="tx"/>
                    </a:ext>
                  </a:extLst>
                </a:hlinkClick>
              </a:rPr>
              <a:t>https://www.highnorthnews.com/en/arctic-cargo-ship-violates-safety-rules-prompting-month-long-rescue-operation</a:t>
            </a:r>
            <a:r>
              <a:rPr lang="en-US" dirty="0">
                <a:solidFill>
                  <a:schemeClr val="tx1"/>
                </a:solidFill>
              </a:rPr>
              <a:t>)</a:t>
            </a:r>
          </a:p>
          <a:p>
            <a:r>
              <a:rPr lang="en-US" b="1" dirty="0">
                <a:solidFill>
                  <a:schemeClr val="tx1"/>
                </a:solidFill>
              </a:rPr>
              <a:t>Tourism</a:t>
            </a:r>
            <a:r>
              <a:rPr lang="en-US" dirty="0">
                <a:solidFill>
                  <a:schemeClr val="tx1"/>
                </a:solidFill>
              </a:rPr>
              <a:t>: Arctic tourism is potential threat to environment as ice melts (https://</a:t>
            </a:r>
            <a:r>
              <a:rPr lang="en-US" dirty="0" err="1">
                <a:solidFill>
                  <a:schemeClr val="tx1"/>
                </a:solidFill>
              </a:rPr>
              <a:t>www.nbcnews.com</a:t>
            </a:r>
            <a:r>
              <a:rPr lang="en-US" dirty="0">
                <a:solidFill>
                  <a:schemeClr val="tx1"/>
                </a:solidFill>
              </a:rPr>
              <a:t>/news/world/arctic-tourism-potential-threat-environment-ice-melts-n833956)</a:t>
            </a:r>
            <a:r>
              <a:rPr lang="fr-FR" dirty="0">
                <a:solidFill>
                  <a:schemeClr val="tx1"/>
                </a:solidFill>
              </a:rPr>
              <a:t> </a:t>
            </a:r>
            <a:endParaRPr lang="fr-FR" b="1" i="1" dirty="0">
              <a:solidFill>
                <a:schemeClr val="tx1"/>
              </a:solidFill>
            </a:endParaRPr>
          </a:p>
          <a:p>
            <a:endParaRPr lang="en-GB"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5DA28203-FDD9-E74C-A037-9BE6A6F2BE7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4217568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FE63C2-222D-DF48-96B3-A688B46C567C}"/>
              </a:ext>
            </a:extLst>
          </p:cNvPr>
          <p:cNvSpPr>
            <a:spLocks noGrp="1"/>
          </p:cNvSpPr>
          <p:nvPr>
            <p:ph type="title"/>
          </p:nvPr>
        </p:nvSpPr>
        <p:spPr>
          <a:xfrm>
            <a:off x="168433" y="-70167"/>
            <a:ext cx="6802800" cy="572700"/>
          </a:xfrm>
        </p:spPr>
        <p:txBody>
          <a:bodyPr/>
          <a:lstStyle/>
          <a:p>
            <a:r>
              <a:rPr lang="fr-FR" dirty="0"/>
              <a:t>Lesson 3: perspectives of </a:t>
            </a:r>
            <a:r>
              <a:rPr lang="fr-FR" dirty="0" err="1"/>
              <a:t>economic</a:t>
            </a:r>
            <a:r>
              <a:rPr lang="fr-FR" dirty="0"/>
              <a:t> </a:t>
            </a:r>
            <a:r>
              <a:rPr lang="fr-FR" dirty="0" err="1"/>
              <a:t>development</a:t>
            </a:r>
            <a:r>
              <a:rPr lang="fr-FR" dirty="0"/>
              <a:t> and </a:t>
            </a:r>
            <a:r>
              <a:rPr lang="fr-FR" dirty="0" err="1"/>
              <a:t>its</a:t>
            </a:r>
            <a:r>
              <a:rPr lang="fr-FR" dirty="0"/>
              <a:t> </a:t>
            </a:r>
            <a:r>
              <a:rPr lang="fr-FR" dirty="0" err="1"/>
              <a:t>impactand</a:t>
            </a:r>
            <a:r>
              <a:rPr lang="fr-FR" dirty="0"/>
              <a:t> </a:t>
            </a:r>
            <a:r>
              <a:rPr lang="fr-FR" dirty="0" err="1"/>
              <a:t>its</a:t>
            </a:r>
            <a:r>
              <a:rPr lang="fr-FR" dirty="0"/>
              <a:t> impact</a:t>
            </a:r>
          </a:p>
        </p:txBody>
      </p:sp>
      <p:sp>
        <p:nvSpPr>
          <p:cNvPr id="3" name="Espace réservé du texte 2">
            <a:extLst>
              <a:ext uri="{FF2B5EF4-FFF2-40B4-BE49-F238E27FC236}">
                <a16:creationId xmlns:a16="http://schemas.microsoft.com/office/drawing/2014/main" id="{FD39788E-0530-A640-9155-013801BDC100}"/>
              </a:ext>
            </a:extLst>
          </p:cNvPr>
          <p:cNvSpPr>
            <a:spLocks noGrp="1"/>
          </p:cNvSpPr>
          <p:nvPr>
            <p:ph type="body" idx="1"/>
          </p:nvPr>
        </p:nvSpPr>
        <p:spPr>
          <a:xfrm>
            <a:off x="182330" y="868500"/>
            <a:ext cx="8650103" cy="3595012"/>
          </a:xfrm>
        </p:spPr>
        <p:txBody>
          <a:bodyPr/>
          <a:lstStyle/>
          <a:p>
            <a:r>
              <a:rPr lang="en-GB" b="1" dirty="0">
                <a:solidFill>
                  <a:schemeClr val="tx1"/>
                </a:solidFill>
              </a:rPr>
              <a:t>Oil versus climate change: The economics of drilling in the Arctic:</a:t>
            </a:r>
          </a:p>
          <a:p>
            <a:pPr marL="114300" indent="0">
              <a:buNone/>
            </a:pPr>
            <a:r>
              <a:rPr lang="en-GB" dirty="0">
                <a:solidFill>
                  <a:schemeClr val="tx1"/>
                </a:solidFill>
              </a:rPr>
              <a:t>CNBC, Nov 21, 2020: “The Trump administration is now starting the formal process of selling leases in the Arctic National Wildlife Refuge to oil companies, according to the New York Times. The move comes after the Trump administration opened the refuge for oil drilling in August 2020.”</a:t>
            </a:r>
          </a:p>
          <a:p>
            <a:r>
              <a:rPr lang="en-GB" b="1" i="1" dirty="0">
                <a:solidFill>
                  <a:schemeClr val="tx1"/>
                </a:solidFill>
              </a:rPr>
              <a:t>Biden suspends oil leases in Alaska’s Arctic refuge</a:t>
            </a:r>
            <a:endParaRPr lang="fr-FR" b="1" i="1" dirty="0">
              <a:solidFill>
                <a:schemeClr val="tx1"/>
              </a:solidFill>
            </a:endParaRPr>
          </a:p>
          <a:p>
            <a:r>
              <a:rPr lang="en-US" dirty="0">
                <a:solidFill>
                  <a:schemeClr val="tx1"/>
                </a:solidFill>
              </a:rPr>
              <a:t>AP, June 2, 2021: “The Biden administration on Tuesday suspended oil and gas leases in Alaska’s Arctic National Wildlife Refuge, reversing a drilling program approved by the Trump…Environmental groups and Democrats cheered the Interior Department order, while Alaska’s all-Republican congressional delegation slammed it as misguided and illegal.”</a:t>
            </a:r>
            <a:endParaRPr lang="fr-FR" dirty="0">
              <a:solidFill>
                <a:schemeClr val="tx1"/>
              </a:solidFill>
            </a:endParaRPr>
          </a:p>
          <a:p>
            <a:endParaRPr lang="en-GB" dirty="0"/>
          </a:p>
        </p:txBody>
      </p:sp>
      <p:sp>
        <p:nvSpPr>
          <p:cNvPr id="4" name="Espace réservé du numéro de diapositive 3">
            <a:extLst>
              <a:ext uri="{FF2B5EF4-FFF2-40B4-BE49-F238E27FC236}">
                <a16:creationId xmlns:a16="http://schemas.microsoft.com/office/drawing/2014/main" id="{695C012E-A40F-9443-966F-E24FEF8C5C9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extLst>
      <p:ext uri="{BB962C8B-B14F-4D97-AF65-F5344CB8AC3E}">
        <p14:creationId xmlns:p14="http://schemas.microsoft.com/office/powerpoint/2010/main" val="3350604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10FE5D-7B00-3848-9DF1-AC0ABF88C19D}"/>
              </a:ext>
            </a:extLst>
          </p:cNvPr>
          <p:cNvSpPr>
            <a:spLocks noGrp="1"/>
          </p:cNvSpPr>
          <p:nvPr>
            <p:ph type="title"/>
          </p:nvPr>
        </p:nvSpPr>
        <p:spPr>
          <a:xfrm>
            <a:off x="249707" y="169281"/>
            <a:ext cx="6802800" cy="572700"/>
          </a:xfrm>
        </p:spPr>
        <p:txBody>
          <a:bodyPr/>
          <a:lstStyle/>
          <a:p>
            <a:r>
              <a:rPr lang="fr-FR" dirty="0">
                <a:solidFill>
                  <a:schemeClr val="tx1"/>
                </a:solidFill>
              </a:rPr>
              <a:t>Perspectives of </a:t>
            </a:r>
            <a:r>
              <a:rPr lang="fr-FR" dirty="0" err="1">
                <a:solidFill>
                  <a:schemeClr val="tx1"/>
                </a:solidFill>
              </a:rPr>
              <a:t>economic</a:t>
            </a:r>
            <a:r>
              <a:rPr lang="fr-FR" dirty="0">
                <a:solidFill>
                  <a:schemeClr val="tx1"/>
                </a:solidFill>
              </a:rPr>
              <a:t> </a:t>
            </a:r>
            <a:r>
              <a:rPr lang="fr-FR" dirty="0" err="1">
                <a:solidFill>
                  <a:schemeClr val="tx1"/>
                </a:solidFill>
              </a:rPr>
              <a:t>development</a:t>
            </a:r>
            <a:r>
              <a:rPr lang="fr-FR" dirty="0">
                <a:solidFill>
                  <a:schemeClr val="tx1"/>
                </a:solidFill>
              </a:rPr>
              <a:t> in the </a:t>
            </a:r>
            <a:r>
              <a:rPr lang="fr-FR" dirty="0" err="1">
                <a:solidFill>
                  <a:schemeClr val="tx1"/>
                </a:solidFill>
              </a:rPr>
              <a:t>Arctic</a:t>
            </a:r>
            <a:r>
              <a:rPr lang="fr-FR" dirty="0">
                <a:solidFill>
                  <a:schemeClr val="tx1"/>
                </a:solidFill>
              </a:rPr>
              <a:t> and </a:t>
            </a:r>
            <a:r>
              <a:rPr lang="fr-FR" dirty="0" err="1">
                <a:solidFill>
                  <a:schemeClr val="tx1"/>
                </a:solidFill>
              </a:rPr>
              <a:t>its</a:t>
            </a:r>
            <a:r>
              <a:rPr lang="fr-FR" dirty="0">
                <a:solidFill>
                  <a:schemeClr val="tx1"/>
                </a:solidFill>
              </a:rPr>
              <a:t> impact</a:t>
            </a:r>
            <a:endParaRPr lang="fr-FR" dirty="0"/>
          </a:p>
        </p:txBody>
      </p:sp>
      <p:sp>
        <p:nvSpPr>
          <p:cNvPr id="3" name="Espace réservé du texte 2">
            <a:extLst>
              <a:ext uri="{FF2B5EF4-FFF2-40B4-BE49-F238E27FC236}">
                <a16:creationId xmlns:a16="http://schemas.microsoft.com/office/drawing/2014/main" id="{7888E3F4-995B-F44F-B40C-34080F325315}"/>
              </a:ext>
            </a:extLst>
          </p:cNvPr>
          <p:cNvSpPr>
            <a:spLocks noGrp="1"/>
          </p:cNvSpPr>
          <p:nvPr>
            <p:ph type="body" idx="1"/>
          </p:nvPr>
        </p:nvSpPr>
        <p:spPr>
          <a:xfrm>
            <a:off x="249707" y="1183274"/>
            <a:ext cx="8320856" cy="3249241"/>
          </a:xfrm>
        </p:spPr>
        <p:txBody>
          <a:bodyPr/>
          <a:lstStyle/>
          <a:p>
            <a:r>
              <a:rPr lang="en-GB" b="1" dirty="0">
                <a:solidFill>
                  <a:schemeClr val="tx1"/>
                </a:solidFill>
              </a:rPr>
              <a:t>Norway supreme court verdict opens Arctic to more oil drilling:</a:t>
            </a:r>
          </a:p>
          <a:p>
            <a:pPr marL="114300" indent="0">
              <a:buNone/>
            </a:pPr>
            <a:r>
              <a:rPr lang="en-GB" b="1" dirty="0">
                <a:solidFill>
                  <a:schemeClr val="tx1"/>
                </a:solidFill>
              </a:rPr>
              <a:t>“</a:t>
            </a:r>
            <a:r>
              <a:rPr lang="en-GB" dirty="0">
                <a:solidFill>
                  <a:schemeClr val="tx1"/>
                </a:solidFill>
              </a:rPr>
              <a:t>The plaintiffs said pumping more oil would lead to increased climate-warming carbon dioxide emissions and ultimately violate Norway’s constitution as well as its commitments under the Paris climate agreement and the European Convention on Human Rights.</a:t>
            </a:r>
          </a:p>
          <a:p>
            <a:r>
              <a:rPr lang="en-GB" b="1" dirty="0">
                <a:solidFill>
                  <a:schemeClr val="tx1"/>
                </a:solidFill>
              </a:rPr>
              <a:t>Greenland suspends oil exploration because of climate change:</a:t>
            </a:r>
            <a:endParaRPr lang="en-GB" dirty="0">
              <a:solidFill>
                <a:schemeClr val="tx1"/>
              </a:solidFill>
            </a:endParaRPr>
          </a:p>
          <a:p>
            <a:pPr marL="114300" indent="0">
              <a:buNone/>
            </a:pPr>
            <a:r>
              <a:rPr lang="en-GB" dirty="0">
                <a:solidFill>
                  <a:schemeClr val="tx1"/>
                </a:solidFill>
              </a:rPr>
              <a:t>“When the current government, led by the Inuit </a:t>
            </a:r>
            <a:r>
              <a:rPr lang="en-GB" dirty="0" err="1">
                <a:solidFill>
                  <a:schemeClr val="tx1"/>
                </a:solidFill>
              </a:rPr>
              <a:t>Ataqatigiit</a:t>
            </a:r>
            <a:r>
              <a:rPr lang="en-GB" dirty="0">
                <a:solidFill>
                  <a:schemeClr val="tx1"/>
                </a:solidFill>
              </a:rPr>
              <a:t> party since an April’s parliamentary election, it immediately began to deliver on election promises and stopped plans for uranium mining in southern Greenland.”</a:t>
            </a:r>
          </a:p>
          <a:p>
            <a:endParaRPr lang="en-GB" b="1" dirty="0"/>
          </a:p>
          <a:p>
            <a:endParaRPr lang="fr-FR" b="1" dirty="0"/>
          </a:p>
          <a:p>
            <a:endParaRPr lang="fr-FR" dirty="0"/>
          </a:p>
          <a:p>
            <a:endParaRPr lang="fr-FR" dirty="0"/>
          </a:p>
        </p:txBody>
      </p:sp>
      <p:sp>
        <p:nvSpPr>
          <p:cNvPr id="4" name="Espace réservé du numéro de diapositive 3">
            <a:extLst>
              <a:ext uri="{FF2B5EF4-FFF2-40B4-BE49-F238E27FC236}">
                <a16:creationId xmlns:a16="http://schemas.microsoft.com/office/drawing/2014/main" id="{4570B145-2F8B-8542-BFA1-3E82BE8CAE9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3225408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FBFEEC-F2E9-114B-AB8A-59F17DDB7969}"/>
              </a:ext>
            </a:extLst>
          </p:cNvPr>
          <p:cNvSpPr>
            <a:spLocks noGrp="1"/>
          </p:cNvSpPr>
          <p:nvPr>
            <p:ph type="title"/>
          </p:nvPr>
        </p:nvSpPr>
        <p:spPr>
          <a:xfrm>
            <a:off x="311700" y="0"/>
            <a:ext cx="6802800" cy="572700"/>
          </a:xfrm>
        </p:spPr>
        <p:txBody>
          <a:bodyPr/>
          <a:lstStyle/>
          <a:p>
            <a:r>
              <a:rPr lang="fr-FR" dirty="0">
                <a:solidFill>
                  <a:schemeClr val="tx1"/>
                </a:solidFill>
              </a:rPr>
              <a:t>Perspectives of </a:t>
            </a:r>
            <a:r>
              <a:rPr lang="fr-FR" dirty="0" err="1">
                <a:solidFill>
                  <a:schemeClr val="tx1"/>
                </a:solidFill>
              </a:rPr>
              <a:t>economic</a:t>
            </a:r>
            <a:r>
              <a:rPr lang="fr-FR" dirty="0">
                <a:solidFill>
                  <a:schemeClr val="tx1"/>
                </a:solidFill>
              </a:rPr>
              <a:t> </a:t>
            </a:r>
            <a:r>
              <a:rPr lang="fr-FR" dirty="0" err="1">
                <a:solidFill>
                  <a:schemeClr val="tx1"/>
                </a:solidFill>
              </a:rPr>
              <a:t>development</a:t>
            </a:r>
            <a:r>
              <a:rPr lang="fr-FR" dirty="0">
                <a:solidFill>
                  <a:schemeClr val="tx1"/>
                </a:solidFill>
              </a:rPr>
              <a:t> in the </a:t>
            </a:r>
            <a:r>
              <a:rPr lang="fr-FR" dirty="0" err="1">
                <a:solidFill>
                  <a:schemeClr val="tx1"/>
                </a:solidFill>
              </a:rPr>
              <a:t>Arctic</a:t>
            </a:r>
            <a:r>
              <a:rPr lang="fr-FR" dirty="0">
                <a:solidFill>
                  <a:schemeClr val="tx1"/>
                </a:solidFill>
              </a:rPr>
              <a:t>: shipping</a:t>
            </a:r>
            <a:endParaRPr lang="fr-FR" dirty="0"/>
          </a:p>
        </p:txBody>
      </p:sp>
      <p:sp>
        <p:nvSpPr>
          <p:cNvPr id="3" name="Espace réservé du texte 2">
            <a:extLst>
              <a:ext uri="{FF2B5EF4-FFF2-40B4-BE49-F238E27FC236}">
                <a16:creationId xmlns:a16="http://schemas.microsoft.com/office/drawing/2014/main" id="{4D6AD7E3-6D91-7044-A792-4775CFAD437C}"/>
              </a:ext>
            </a:extLst>
          </p:cNvPr>
          <p:cNvSpPr>
            <a:spLocks noGrp="1"/>
          </p:cNvSpPr>
          <p:nvPr>
            <p:ph type="body" idx="1"/>
          </p:nvPr>
        </p:nvSpPr>
        <p:spPr>
          <a:xfrm>
            <a:off x="311700" y="1086624"/>
            <a:ext cx="8520733" cy="3361390"/>
          </a:xfrm>
        </p:spPr>
        <p:txBody>
          <a:bodyPr/>
          <a:lstStyle/>
          <a:p>
            <a:pPr marL="114300" indent="0">
              <a:buNone/>
            </a:pPr>
            <a:r>
              <a:rPr lang="en-GB" dirty="0">
                <a:solidFill>
                  <a:schemeClr val="tx1"/>
                </a:solidFill>
              </a:rPr>
              <a:t>The Barents Observer, Jan. 14, 2020: “</a:t>
            </a:r>
            <a:r>
              <a:rPr lang="en-GB" b="1" dirty="0">
                <a:solidFill>
                  <a:schemeClr val="tx1"/>
                </a:solidFill>
              </a:rPr>
              <a:t>Arctic shipping boycott gains support among big businesses, but not all are happy”</a:t>
            </a:r>
          </a:p>
          <a:p>
            <a:pPr marL="114300" indent="0">
              <a:buNone/>
            </a:pPr>
            <a:r>
              <a:rPr lang="en-GB" b="1" dirty="0">
                <a:solidFill>
                  <a:schemeClr val="tx1"/>
                </a:solidFill>
              </a:rPr>
              <a:t>“</a:t>
            </a:r>
            <a:r>
              <a:rPr lang="en-US" dirty="0">
                <a:solidFill>
                  <a:schemeClr val="tx1"/>
                </a:solidFill>
              </a:rPr>
              <a:t>A new group of well-known consumer goods companies have signed up to the pledge not to sail their products through the Northern Sea Route, the Northwest Passage or a future Transpolar Sea Route.</a:t>
            </a:r>
            <a:r>
              <a:rPr lang="fr-FR" dirty="0">
                <a:solidFill>
                  <a:schemeClr val="tx1"/>
                </a:solidFill>
              </a:rPr>
              <a:t> </a:t>
            </a:r>
            <a:r>
              <a:rPr lang="en-US" dirty="0">
                <a:solidFill>
                  <a:schemeClr val="tx1"/>
                </a:solidFill>
              </a:rPr>
              <a:t>The </a:t>
            </a:r>
            <a:r>
              <a:rPr lang="en-US" dirty="0">
                <a:solidFill>
                  <a:schemeClr val="tx1"/>
                </a:solidFill>
                <a:hlinkClick r:id="rId2">
                  <a:extLst>
                    <a:ext uri="{A12FA001-AC4F-418D-AE19-62706E023703}">
                      <ahyp:hlinkClr xmlns:ahyp="http://schemas.microsoft.com/office/drawing/2018/hyperlinkcolor" val="tx"/>
                    </a:ext>
                  </a:extLst>
                </a:hlinkClick>
              </a:rPr>
              <a:t>pledge</a:t>
            </a:r>
            <a:r>
              <a:rPr lang="en-US" dirty="0">
                <a:solidFill>
                  <a:schemeClr val="tx1"/>
                </a:solidFill>
              </a:rPr>
              <a:t> was launched last autumn by the environmental NGO Ocean Conservancy and Nike.”</a:t>
            </a:r>
          </a:p>
          <a:p>
            <a:pPr marL="114300" indent="0">
              <a:buNone/>
            </a:pPr>
            <a:r>
              <a:rPr lang="en-US" dirty="0">
                <a:solidFill>
                  <a:schemeClr val="tx1"/>
                </a:solidFill>
              </a:rPr>
              <a:t>The environmental group, based in Washington D. C., United States, </a:t>
            </a:r>
            <a:r>
              <a:rPr lang="en-US" dirty="0">
                <a:solidFill>
                  <a:schemeClr val="tx1"/>
                </a:solidFill>
                <a:hlinkClick r:id="rId3">
                  <a:extLst>
                    <a:ext uri="{A12FA001-AC4F-418D-AE19-62706E023703}">
                      <ahyp:hlinkClr xmlns:ahyp="http://schemas.microsoft.com/office/drawing/2018/hyperlinkcolor" val="tx"/>
                    </a:ext>
                  </a:extLst>
                </a:hlinkClick>
              </a:rPr>
              <a:t>argues that increasing vessel traffic is a risky</a:t>
            </a:r>
            <a:r>
              <a:rPr lang="en-US" dirty="0">
                <a:solidFill>
                  <a:schemeClr val="tx1"/>
                </a:solidFill>
              </a:rPr>
              <a:t> prospect for the Arctic because of polar darkness, far distances to infrastructure and rescue assistance, unpredictable and extreme weather conditions as well as sensitive ecosystems.”</a:t>
            </a:r>
            <a:endParaRPr lang="fr-FR" dirty="0">
              <a:solidFill>
                <a:schemeClr val="tx1"/>
              </a:solidFill>
            </a:endParaRPr>
          </a:p>
          <a:p>
            <a:pPr marL="114300" indent="0">
              <a:buNone/>
            </a:pPr>
            <a:endParaRPr lang="fr-FR" dirty="0"/>
          </a:p>
          <a:p>
            <a:pPr marL="114300" indent="0">
              <a:buNone/>
            </a:pPr>
            <a:endParaRPr lang="en-GB" dirty="0"/>
          </a:p>
          <a:p>
            <a:endParaRPr lang="fr-FR" dirty="0"/>
          </a:p>
          <a:p>
            <a:endParaRPr lang="fr-FR" dirty="0"/>
          </a:p>
        </p:txBody>
      </p:sp>
      <p:sp>
        <p:nvSpPr>
          <p:cNvPr id="4" name="Espace réservé du numéro de diapositive 3">
            <a:extLst>
              <a:ext uri="{FF2B5EF4-FFF2-40B4-BE49-F238E27FC236}">
                <a16:creationId xmlns:a16="http://schemas.microsoft.com/office/drawing/2014/main" id="{F548D4F8-A8DF-6C48-97CB-E57A91C675C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1316870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EF257A-AE6A-064E-97D0-7B8682851DA5}"/>
              </a:ext>
            </a:extLst>
          </p:cNvPr>
          <p:cNvSpPr>
            <a:spLocks noGrp="1"/>
          </p:cNvSpPr>
          <p:nvPr>
            <p:ph type="title"/>
          </p:nvPr>
        </p:nvSpPr>
        <p:spPr>
          <a:xfrm>
            <a:off x="168425" y="132000"/>
            <a:ext cx="6802800" cy="572700"/>
          </a:xfrm>
        </p:spPr>
        <p:txBody>
          <a:bodyPr/>
          <a:lstStyle/>
          <a:p>
            <a:r>
              <a:rPr lang="fr-FR" dirty="0" err="1">
                <a:solidFill>
                  <a:schemeClr val="tx1"/>
                </a:solidFill>
              </a:rPr>
              <a:t>Same</a:t>
            </a:r>
            <a:r>
              <a:rPr lang="fr-FR" dirty="0">
                <a:solidFill>
                  <a:schemeClr val="tx1"/>
                </a:solidFill>
              </a:rPr>
              <a:t> article: </a:t>
            </a:r>
            <a:r>
              <a:rPr lang="fr-FR" dirty="0" err="1">
                <a:solidFill>
                  <a:schemeClr val="tx1"/>
                </a:solidFill>
              </a:rPr>
              <a:t>different</a:t>
            </a:r>
            <a:r>
              <a:rPr lang="fr-FR" dirty="0">
                <a:solidFill>
                  <a:schemeClr val="tx1"/>
                </a:solidFill>
              </a:rPr>
              <a:t> </a:t>
            </a:r>
            <a:r>
              <a:rPr lang="fr-FR" dirty="0" err="1">
                <a:solidFill>
                  <a:schemeClr val="tx1"/>
                </a:solidFill>
              </a:rPr>
              <a:t>view</a:t>
            </a:r>
            <a:endParaRPr lang="fr-FR" dirty="0">
              <a:solidFill>
                <a:schemeClr val="tx1"/>
              </a:solidFill>
            </a:endParaRPr>
          </a:p>
        </p:txBody>
      </p:sp>
      <p:sp>
        <p:nvSpPr>
          <p:cNvPr id="3" name="Espace réservé du texte 2">
            <a:extLst>
              <a:ext uri="{FF2B5EF4-FFF2-40B4-BE49-F238E27FC236}">
                <a16:creationId xmlns:a16="http://schemas.microsoft.com/office/drawing/2014/main" id="{CDE24767-E6FF-5D40-83C9-DABE9B0A1D17}"/>
              </a:ext>
            </a:extLst>
          </p:cNvPr>
          <p:cNvSpPr>
            <a:spLocks noGrp="1"/>
          </p:cNvSpPr>
          <p:nvPr>
            <p:ph type="body" idx="1"/>
          </p:nvPr>
        </p:nvSpPr>
        <p:spPr>
          <a:xfrm>
            <a:off x="168425" y="729610"/>
            <a:ext cx="8664008" cy="3640912"/>
          </a:xfrm>
        </p:spPr>
        <p:txBody>
          <a:bodyPr/>
          <a:lstStyle/>
          <a:p>
            <a:r>
              <a:rPr lang="en-US" dirty="0">
                <a:solidFill>
                  <a:schemeClr val="tx1"/>
                </a:solidFill>
              </a:rPr>
              <a:t>Although gaining more and more and more companies to sign up, the pledge to avoid Arctic shipping is also meet </a:t>
            </a:r>
            <a:r>
              <a:rPr lang="en-US" b="1" dirty="0">
                <a:solidFill>
                  <a:schemeClr val="tx1"/>
                </a:solidFill>
              </a:rPr>
              <a:t>by skepticism</a:t>
            </a:r>
            <a:r>
              <a:rPr lang="en-US" dirty="0">
                <a:solidFill>
                  <a:schemeClr val="tx1"/>
                </a:solidFill>
              </a:rPr>
              <a:t>.</a:t>
            </a:r>
            <a:endParaRPr lang="fr-FR" dirty="0">
              <a:solidFill>
                <a:schemeClr val="tx1"/>
              </a:solidFill>
            </a:endParaRPr>
          </a:p>
          <a:p>
            <a:pPr marL="114300" indent="0">
              <a:buNone/>
            </a:pPr>
            <a:r>
              <a:rPr lang="en-US" dirty="0">
                <a:solidFill>
                  <a:schemeClr val="tx1"/>
                </a:solidFill>
              </a:rPr>
              <a:t>“This is a trend that’s been growing for the past years,” says Heather Exner-</a:t>
            </a:r>
            <a:r>
              <a:rPr lang="en-US" dirty="0" err="1">
                <a:solidFill>
                  <a:schemeClr val="tx1"/>
                </a:solidFill>
              </a:rPr>
              <a:t>Pirot</a:t>
            </a:r>
            <a:r>
              <a:rPr lang="en-US" dirty="0">
                <a:solidFill>
                  <a:schemeClr val="tx1"/>
                </a:solidFill>
              </a:rPr>
              <a:t>, (…) the managing editor of the </a:t>
            </a:r>
            <a:r>
              <a:rPr lang="en-US" dirty="0">
                <a:solidFill>
                  <a:schemeClr val="tx1"/>
                </a:solidFill>
                <a:hlinkClick r:id="rId2">
                  <a:extLst>
                    <a:ext uri="{A12FA001-AC4F-418D-AE19-62706E023703}">
                      <ahyp:hlinkClr xmlns:ahyp="http://schemas.microsoft.com/office/drawing/2018/hyperlinkcolor" val="tx"/>
                    </a:ext>
                  </a:extLst>
                </a:hlinkClick>
              </a:rPr>
              <a:t>Arctic Yearbook</a:t>
            </a:r>
            <a:r>
              <a:rPr lang="en-US" dirty="0">
                <a:solidFill>
                  <a:schemeClr val="tx1"/>
                </a:solidFill>
              </a:rPr>
              <a:t>.</a:t>
            </a:r>
            <a:endParaRPr lang="fr-FR" dirty="0">
              <a:solidFill>
                <a:schemeClr val="tx1"/>
              </a:solidFill>
            </a:endParaRPr>
          </a:p>
          <a:p>
            <a:r>
              <a:rPr lang="en-US" dirty="0">
                <a:solidFill>
                  <a:schemeClr val="tx1"/>
                </a:solidFill>
              </a:rPr>
              <a:t>She believes it’s a danger if this avoiding Arctic projects becomes seen as trendy or righteous: “I don’t think there’s a lot there that protects the environment – these shipping companies weren’t using Arctic routes yet - but it casts an entire region as off limits to development,” Heather Exner-</a:t>
            </a:r>
            <a:r>
              <a:rPr lang="en-US" dirty="0" err="1">
                <a:solidFill>
                  <a:schemeClr val="tx1"/>
                </a:solidFill>
              </a:rPr>
              <a:t>Pirot</a:t>
            </a:r>
            <a:r>
              <a:rPr lang="en-US" dirty="0">
                <a:solidFill>
                  <a:schemeClr val="tx1"/>
                </a:solidFill>
              </a:rPr>
              <a:t> argues.</a:t>
            </a:r>
            <a:endParaRPr lang="fr-FR" dirty="0">
              <a:solidFill>
                <a:schemeClr val="tx1"/>
              </a:solidFill>
            </a:endParaRPr>
          </a:p>
          <a:p>
            <a:pPr marL="114300" indent="0">
              <a:buNone/>
            </a:pPr>
            <a:r>
              <a:rPr lang="en-US" dirty="0">
                <a:solidFill>
                  <a:schemeClr val="tx1"/>
                </a:solidFill>
              </a:rPr>
              <a:t>“That is going to have an effect on real people who need jobs and local governments that need revenues. I think they’re good intentions with terrible, unintended consequences.”</a:t>
            </a:r>
            <a:endParaRPr lang="fr-FR"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CA69B426-B5A3-E04C-A680-7EF8D805ED3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3753341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DD96B7-D6AB-734B-8B4A-D33B0088BB39}"/>
              </a:ext>
            </a:extLst>
          </p:cNvPr>
          <p:cNvSpPr>
            <a:spLocks noGrp="1"/>
          </p:cNvSpPr>
          <p:nvPr>
            <p:ph type="title"/>
          </p:nvPr>
        </p:nvSpPr>
        <p:spPr/>
        <p:txBody>
          <a:bodyPr/>
          <a:lstStyle/>
          <a:p>
            <a:r>
              <a:rPr lang="fr-FR" dirty="0" err="1">
                <a:solidFill>
                  <a:schemeClr val="tx1"/>
                </a:solidFill>
              </a:rPr>
              <a:t>Tourism</a:t>
            </a:r>
            <a:r>
              <a:rPr lang="fr-FR" dirty="0">
                <a:solidFill>
                  <a:schemeClr val="tx1"/>
                </a:solidFill>
              </a:rPr>
              <a:t> </a:t>
            </a:r>
            <a:r>
              <a:rPr lang="fr-FR" dirty="0" err="1">
                <a:solidFill>
                  <a:schemeClr val="tx1"/>
                </a:solidFill>
              </a:rPr>
              <a:t>development</a:t>
            </a:r>
            <a:endParaRPr lang="fr-FR" dirty="0">
              <a:solidFill>
                <a:schemeClr val="tx1"/>
              </a:solidFill>
            </a:endParaRPr>
          </a:p>
        </p:txBody>
      </p:sp>
      <p:sp>
        <p:nvSpPr>
          <p:cNvPr id="3" name="Espace réservé du texte 2">
            <a:extLst>
              <a:ext uri="{FF2B5EF4-FFF2-40B4-BE49-F238E27FC236}">
                <a16:creationId xmlns:a16="http://schemas.microsoft.com/office/drawing/2014/main" id="{06D4D827-1E87-FE46-8CF7-B3AFDA6E1599}"/>
              </a:ext>
            </a:extLst>
          </p:cNvPr>
          <p:cNvSpPr>
            <a:spLocks noGrp="1"/>
          </p:cNvSpPr>
          <p:nvPr>
            <p:ph type="body" idx="1"/>
          </p:nvPr>
        </p:nvSpPr>
        <p:spPr/>
        <p:txBody>
          <a:bodyPr/>
          <a:lstStyle/>
          <a:p>
            <a:r>
              <a:rPr lang="en-GB" sz="2400" dirty="0">
                <a:solidFill>
                  <a:schemeClr val="tx1"/>
                </a:solidFill>
              </a:rPr>
              <a:t>https://arctic-</a:t>
            </a:r>
            <a:r>
              <a:rPr lang="en-GB" sz="2400" dirty="0" err="1">
                <a:solidFill>
                  <a:schemeClr val="tx1"/>
                </a:solidFill>
              </a:rPr>
              <a:t>council.org</a:t>
            </a:r>
            <a:r>
              <a:rPr lang="en-GB" sz="2400" dirty="0">
                <a:solidFill>
                  <a:schemeClr val="tx1"/>
                </a:solidFill>
              </a:rPr>
              <a:t>/news/as-arctic-marine-tourism-increases-how-can-we-ensure-its-sustainable/</a:t>
            </a:r>
          </a:p>
          <a:p>
            <a:r>
              <a:rPr lang="en-GB" sz="2400" dirty="0">
                <a:solidFill>
                  <a:schemeClr val="tx1"/>
                </a:solidFill>
              </a:rPr>
              <a:t>“increase in marine tourism could bring major impacts to the region.” </a:t>
            </a:r>
          </a:p>
          <a:p>
            <a:r>
              <a:rPr lang="en-GB" sz="2400" dirty="0">
                <a:solidFill>
                  <a:schemeClr val="tx1"/>
                </a:solidFill>
              </a:rPr>
              <a:t>“On one hand, there’s potential for local economic boosts and greater cultural and environmental awareness.” </a:t>
            </a:r>
          </a:p>
          <a:p>
            <a:r>
              <a:rPr lang="en-GB" sz="2400" dirty="0">
                <a:solidFill>
                  <a:schemeClr val="tx1"/>
                </a:solidFill>
              </a:rPr>
              <a:t>“But it could also lead to increases in pollution, invasive species and other serious social and environmental risks.”</a:t>
            </a:r>
          </a:p>
        </p:txBody>
      </p:sp>
      <p:sp>
        <p:nvSpPr>
          <p:cNvPr id="4" name="Espace réservé du numéro de diapositive 3">
            <a:extLst>
              <a:ext uri="{FF2B5EF4-FFF2-40B4-BE49-F238E27FC236}">
                <a16:creationId xmlns:a16="http://schemas.microsoft.com/office/drawing/2014/main" id="{431B5613-6710-3D4F-ABA0-14C012F17FA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244240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487E89-5D4F-F547-9755-9B95A13EC5C8}"/>
              </a:ext>
            </a:extLst>
          </p:cNvPr>
          <p:cNvSpPr>
            <a:spLocks noGrp="1"/>
          </p:cNvSpPr>
          <p:nvPr>
            <p:ph type="title"/>
          </p:nvPr>
        </p:nvSpPr>
        <p:spPr/>
        <p:txBody>
          <a:bodyPr/>
          <a:lstStyle/>
          <a:p>
            <a:r>
              <a:rPr lang="fr-FR" dirty="0" err="1">
                <a:solidFill>
                  <a:schemeClr val="tx1"/>
                </a:solidFill>
              </a:rPr>
              <a:t>Sustainable</a:t>
            </a:r>
            <a:r>
              <a:rPr lang="fr-FR" dirty="0">
                <a:solidFill>
                  <a:schemeClr val="tx1"/>
                </a:solidFill>
              </a:rPr>
              <a:t> </a:t>
            </a:r>
            <a:r>
              <a:rPr lang="fr-FR" dirty="0" err="1">
                <a:solidFill>
                  <a:schemeClr val="tx1"/>
                </a:solidFill>
              </a:rPr>
              <a:t>tourism</a:t>
            </a:r>
            <a:r>
              <a:rPr lang="fr-FR" dirty="0">
                <a:solidFill>
                  <a:schemeClr val="tx1"/>
                </a:solidFill>
              </a:rPr>
              <a:t>? </a:t>
            </a:r>
          </a:p>
        </p:txBody>
      </p:sp>
      <p:sp>
        <p:nvSpPr>
          <p:cNvPr id="3" name="Espace réservé du texte 2">
            <a:extLst>
              <a:ext uri="{FF2B5EF4-FFF2-40B4-BE49-F238E27FC236}">
                <a16:creationId xmlns:a16="http://schemas.microsoft.com/office/drawing/2014/main" id="{1D3171A8-373E-584B-BE53-4B7C220CC402}"/>
              </a:ext>
            </a:extLst>
          </p:cNvPr>
          <p:cNvSpPr>
            <a:spLocks noGrp="1"/>
          </p:cNvSpPr>
          <p:nvPr>
            <p:ph type="body" idx="1"/>
          </p:nvPr>
        </p:nvSpPr>
        <p:spPr/>
        <p:txBody>
          <a:bodyPr/>
          <a:lstStyle/>
          <a:p>
            <a:pPr marL="114300" indent="0">
              <a:buNone/>
            </a:pPr>
            <a:r>
              <a:rPr lang="en-GB" sz="2000" b="1" u="sng" dirty="0">
                <a:solidFill>
                  <a:schemeClr val="tx1"/>
                </a:solidFill>
                <a:hlinkClick r:id="rId2">
                  <a:extLst>
                    <a:ext uri="{A12FA001-AC4F-418D-AE19-62706E023703}">
                      <ahyp:hlinkClr xmlns:ahyp="http://schemas.microsoft.com/office/drawing/2018/hyperlinkcolor" val="tx"/>
                    </a:ext>
                  </a:extLst>
                </a:hlinkClick>
              </a:rPr>
              <a:t>A project conducted by the University of Lapland</a:t>
            </a:r>
          </a:p>
          <a:p>
            <a:r>
              <a:rPr lang="en-GB" sz="2000" b="1" dirty="0">
                <a:solidFill>
                  <a:schemeClr val="tx1"/>
                </a:solidFill>
                <a:hlinkClick r:id="rId2">
                  <a:extLst>
                    <a:ext uri="{A12FA001-AC4F-418D-AE19-62706E023703}">
                      <ahyp:hlinkClr xmlns:ahyp="http://schemas.microsoft.com/office/drawing/2018/hyperlinkcolor" val="tx"/>
                    </a:ext>
                  </a:extLst>
                </a:hlinkClick>
              </a:rPr>
              <a:t>https://www.ulapland.fi/EN/Webpages/Partnership-for-Sustainability-Arctic-Tourism-in-Times-of-Change</a:t>
            </a:r>
          </a:p>
          <a:p>
            <a:pPr marL="114300" indent="0">
              <a:buNone/>
            </a:pPr>
            <a:r>
              <a:rPr lang="en-GB" sz="2000" dirty="0">
                <a:solidFill>
                  <a:schemeClr val="tx1"/>
                </a:solidFill>
              </a:rPr>
              <a:t>“The Arctic has become an increasingly popular tourism destination. The increased interest in tourism in the Arctic has resulted in the building of relevant infrastructure and influenced the region, and the people inhabiting it. It has also had an impact on the cultural identity and traditional livelihoods of the region.”</a:t>
            </a:r>
          </a:p>
          <a:p>
            <a:pPr marL="114300" indent="0">
              <a:buNone/>
            </a:pPr>
            <a:endParaRPr lang="en-GB" dirty="0">
              <a:solidFill>
                <a:schemeClr val="tx1"/>
              </a:solidFill>
            </a:endParaRPr>
          </a:p>
        </p:txBody>
      </p:sp>
      <p:sp>
        <p:nvSpPr>
          <p:cNvPr id="4" name="Espace réservé du numéro de diapositive 3">
            <a:extLst>
              <a:ext uri="{FF2B5EF4-FFF2-40B4-BE49-F238E27FC236}">
                <a16:creationId xmlns:a16="http://schemas.microsoft.com/office/drawing/2014/main" id="{1DEE9872-24A6-AA44-B65A-8582E135F89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1482407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FAA9C1-5FFB-A640-91E5-CC4722FBFE85}"/>
              </a:ext>
            </a:extLst>
          </p:cNvPr>
          <p:cNvSpPr>
            <a:spLocks noGrp="1"/>
          </p:cNvSpPr>
          <p:nvPr>
            <p:ph type="title"/>
          </p:nvPr>
        </p:nvSpPr>
        <p:spPr/>
        <p:txBody>
          <a:bodyPr/>
          <a:lstStyle/>
          <a:p>
            <a:r>
              <a:rPr lang="fr-FR" dirty="0" err="1">
                <a:solidFill>
                  <a:schemeClr val="tx1"/>
                </a:solidFill>
              </a:rPr>
              <a:t>Sustainable</a:t>
            </a:r>
            <a:r>
              <a:rPr lang="fr-FR" dirty="0">
                <a:solidFill>
                  <a:schemeClr val="tx1"/>
                </a:solidFill>
              </a:rPr>
              <a:t> </a:t>
            </a:r>
            <a:r>
              <a:rPr lang="fr-FR" dirty="0" err="1">
                <a:solidFill>
                  <a:schemeClr val="tx1"/>
                </a:solidFill>
              </a:rPr>
              <a:t>tourism</a:t>
            </a:r>
            <a:r>
              <a:rPr lang="fr-FR" dirty="0">
                <a:solidFill>
                  <a:schemeClr val="tx1"/>
                </a:solidFill>
              </a:rPr>
              <a:t>: </a:t>
            </a:r>
            <a:r>
              <a:rPr lang="fr-FR" dirty="0" err="1">
                <a:solidFill>
                  <a:schemeClr val="tx1"/>
                </a:solidFill>
              </a:rPr>
              <a:t>three</a:t>
            </a:r>
            <a:r>
              <a:rPr lang="fr-FR" dirty="0">
                <a:solidFill>
                  <a:schemeClr val="tx1"/>
                </a:solidFill>
              </a:rPr>
              <a:t> </a:t>
            </a:r>
            <a:r>
              <a:rPr lang="fr-FR" dirty="0" err="1">
                <a:solidFill>
                  <a:schemeClr val="tx1"/>
                </a:solidFill>
              </a:rPr>
              <a:t>subprojects</a:t>
            </a:r>
            <a:endParaRPr lang="fr-FR" dirty="0">
              <a:solidFill>
                <a:schemeClr val="tx1"/>
              </a:solidFill>
            </a:endParaRPr>
          </a:p>
        </p:txBody>
      </p:sp>
      <p:sp>
        <p:nvSpPr>
          <p:cNvPr id="3" name="Espace réservé du texte 2">
            <a:extLst>
              <a:ext uri="{FF2B5EF4-FFF2-40B4-BE49-F238E27FC236}">
                <a16:creationId xmlns:a16="http://schemas.microsoft.com/office/drawing/2014/main" id="{1FE8D1B2-6F2B-EF44-BAD1-8EF39996B485}"/>
              </a:ext>
            </a:extLst>
          </p:cNvPr>
          <p:cNvSpPr>
            <a:spLocks noGrp="1"/>
          </p:cNvSpPr>
          <p:nvPr>
            <p:ph type="body" idx="1"/>
          </p:nvPr>
        </p:nvSpPr>
        <p:spPr/>
        <p:txBody>
          <a:bodyPr/>
          <a:lstStyle/>
          <a:p>
            <a:r>
              <a:rPr lang="fr-FR" sz="2400" dirty="0">
                <a:solidFill>
                  <a:schemeClr val="tx1"/>
                </a:solidFill>
              </a:rPr>
              <a:t>1) </a:t>
            </a:r>
            <a:r>
              <a:rPr lang="fr-FR" sz="2400" b="1" dirty="0" err="1">
                <a:solidFill>
                  <a:schemeClr val="tx1"/>
                </a:solidFill>
              </a:rPr>
              <a:t>Seasonality</a:t>
            </a:r>
            <a:r>
              <a:rPr lang="fr-FR" sz="2400" b="1" dirty="0">
                <a:solidFill>
                  <a:schemeClr val="tx1"/>
                </a:solidFill>
              </a:rPr>
              <a:t> of </a:t>
            </a:r>
            <a:r>
              <a:rPr lang="fr-FR" sz="2400" b="1" dirty="0" err="1">
                <a:solidFill>
                  <a:schemeClr val="tx1"/>
                </a:solidFill>
              </a:rPr>
              <a:t>Arctic</a:t>
            </a:r>
            <a:r>
              <a:rPr lang="fr-FR" sz="2400" b="1" dirty="0">
                <a:solidFill>
                  <a:schemeClr val="tx1"/>
                </a:solidFill>
              </a:rPr>
              <a:t> </a:t>
            </a:r>
            <a:r>
              <a:rPr lang="fr-FR" sz="2400" b="1" dirty="0" err="1">
                <a:solidFill>
                  <a:schemeClr val="tx1"/>
                </a:solidFill>
              </a:rPr>
              <a:t>Tourism</a:t>
            </a:r>
            <a:endParaRPr lang="fr-FR" sz="2400" b="1" dirty="0">
              <a:solidFill>
                <a:schemeClr val="tx1"/>
              </a:solidFill>
            </a:endParaRPr>
          </a:p>
          <a:p>
            <a:pPr fontAlgn="base"/>
            <a:r>
              <a:rPr lang="fr-FR" sz="2400" dirty="0">
                <a:solidFill>
                  <a:schemeClr val="tx1"/>
                </a:solidFill>
              </a:rPr>
              <a:t>issues of </a:t>
            </a:r>
            <a:r>
              <a:rPr lang="fr-FR" sz="2400" dirty="0" err="1">
                <a:solidFill>
                  <a:schemeClr val="tx1"/>
                </a:solidFill>
              </a:rPr>
              <a:t>employment</a:t>
            </a:r>
            <a:r>
              <a:rPr lang="fr-FR" sz="2400" dirty="0">
                <a:solidFill>
                  <a:schemeClr val="tx1"/>
                </a:solidFill>
              </a:rPr>
              <a:t> and </a:t>
            </a:r>
            <a:r>
              <a:rPr lang="fr-FR" sz="2400" dirty="0" err="1">
                <a:solidFill>
                  <a:schemeClr val="tx1"/>
                </a:solidFill>
              </a:rPr>
              <a:t>workforce</a:t>
            </a:r>
            <a:r>
              <a:rPr lang="fr-FR" sz="2400" dirty="0">
                <a:solidFill>
                  <a:schemeClr val="tx1"/>
                </a:solidFill>
              </a:rPr>
              <a:t> in the </a:t>
            </a:r>
            <a:r>
              <a:rPr lang="fr-FR" sz="2400" dirty="0" err="1">
                <a:solidFill>
                  <a:schemeClr val="tx1"/>
                </a:solidFill>
              </a:rPr>
              <a:t>north</a:t>
            </a:r>
            <a:endParaRPr lang="fr-FR" sz="2400" dirty="0">
              <a:solidFill>
                <a:schemeClr val="tx1"/>
              </a:solidFill>
            </a:endParaRPr>
          </a:p>
          <a:p>
            <a:pPr fontAlgn="base"/>
            <a:r>
              <a:rPr lang="fr-FR" sz="2400" dirty="0">
                <a:solidFill>
                  <a:schemeClr val="tx1"/>
                </a:solidFill>
              </a:rPr>
              <a:t>local </a:t>
            </a:r>
            <a:r>
              <a:rPr lang="fr-FR" sz="2400" dirty="0" err="1">
                <a:solidFill>
                  <a:schemeClr val="tx1"/>
                </a:solidFill>
              </a:rPr>
              <a:t>community</a:t>
            </a:r>
            <a:r>
              <a:rPr lang="fr-FR" sz="2400" dirty="0">
                <a:solidFill>
                  <a:schemeClr val="tx1"/>
                </a:solidFill>
              </a:rPr>
              <a:t> perspectives on </a:t>
            </a:r>
            <a:r>
              <a:rPr lang="fr-FR" sz="2400" dirty="0" err="1">
                <a:solidFill>
                  <a:schemeClr val="tx1"/>
                </a:solidFill>
              </a:rPr>
              <a:t>seasonality</a:t>
            </a:r>
            <a:endParaRPr lang="fr-FR" sz="2400" dirty="0">
              <a:solidFill>
                <a:schemeClr val="tx1"/>
              </a:solidFill>
            </a:endParaRPr>
          </a:p>
          <a:p>
            <a:pPr fontAlgn="base"/>
            <a:r>
              <a:rPr lang="fr-FR" sz="2400" dirty="0">
                <a:solidFill>
                  <a:schemeClr val="tx1"/>
                </a:solidFill>
              </a:rPr>
              <a:t>issues of </a:t>
            </a:r>
            <a:r>
              <a:rPr lang="fr-FR" sz="2400" dirty="0" err="1">
                <a:solidFill>
                  <a:schemeClr val="tx1"/>
                </a:solidFill>
              </a:rPr>
              <a:t>development</a:t>
            </a:r>
            <a:r>
              <a:rPr lang="fr-FR" sz="2400" dirty="0">
                <a:solidFill>
                  <a:schemeClr val="tx1"/>
                </a:solidFill>
              </a:rPr>
              <a:t> of new </a:t>
            </a:r>
            <a:r>
              <a:rPr lang="fr-FR" sz="2400" dirty="0" err="1">
                <a:solidFill>
                  <a:schemeClr val="tx1"/>
                </a:solidFill>
              </a:rPr>
              <a:t>seasons</a:t>
            </a:r>
            <a:r>
              <a:rPr lang="fr-FR" sz="2400" dirty="0">
                <a:solidFill>
                  <a:schemeClr val="tx1"/>
                </a:solidFill>
              </a:rPr>
              <a:t> in relation to </a:t>
            </a:r>
            <a:r>
              <a:rPr lang="fr-FR" sz="2400" dirty="0" err="1">
                <a:solidFill>
                  <a:schemeClr val="tx1"/>
                </a:solidFill>
              </a:rPr>
              <a:t>Arctification</a:t>
            </a:r>
            <a:r>
              <a:rPr lang="fr-FR" sz="2400" dirty="0">
                <a:solidFill>
                  <a:schemeClr val="tx1"/>
                </a:solidFill>
              </a:rPr>
              <a:t> of </a:t>
            </a:r>
            <a:r>
              <a:rPr lang="fr-FR" sz="2400" dirty="0" err="1">
                <a:solidFill>
                  <a:schemeClr val="tx1"/>
                </a:solidFill>
              </a:rPr>
              <a:t>northern</a:t>
            </a:r>
            <a:r>
              <a:rPr lang="fr-FR" sz="2400" dirty="0">
                <a:solidFill>
                  <a:schemeClr val="tx1"/>
                </a:solidFill>
              </a:rPr>
              <a:t> </a:t>
            </a:r>
            <a:r>
              <a:rPr lang="fr-FR" sz="2400" dirty="0" err="1">
                <a:solidFill>
                  <a:schemeClr val="tx1"/>
                </a:solidFill>
              </a:rPr>
              <a:t>tourism</a:t>
            </a:r>
            <a:endParaRPr lang="fr-FR" sz="2400" dirty="0">
              <a:solidFill>
                <a:schemeClr val="tx1"/>
              </a:solidFill>
            </a:endParaRPr>
          </a:p>
          <a:p>
            <a:pPr fontAlgn="base"/>
            <a:r>
              <a:rPr lang="fr-FR" sz="2400" dirty="0">
                <a:solidFill>
                  <a:schemeClr val="tx1"/>
                </a:solidFill>
              </a:rPr>
              <a:t>the </a:t>
            </a:r>
            <a:r>
              <a:rPr lang="fr-FR" sz="2400" dirty="0" err="1">
                <a:solidFill>
                  <a:schemeClr val="tx1"/>
                </a:solidFill>
              </a:rPr>
              <a:t>fragility</a:t>
            </a:r>
            <a:r>
              <a:rPr lang="fr-FR" sz="2400" dirty="0">
                <a:solidFill>
                  <a:schemeClr val="tx1"/>
                </a:solidFill>
              </a:rPr>
              <a:t> of the </a:t>
            </a:r>
            <a:r>
              <a:rPr lang="fr-FR" sz="2400" dirty="0" err="1">
                <a:solidFill>
                  <a:schemeClr val="tx1"/>
                </a:solidFill>
              </a:rPr>
              <a:t>Arctic</a:t>
            </a:r>
            <a:r>
              <a:rPr lang="fr-FR" sz="2400" dirty="0">
                <a:solidFill>
                  <a:schemeClr val="tx1"/>
                </a:solidFill>
              </a:rPr>
              <a:t> nature and the global </a:t>
            </a:r>
            <a:r>
              <a:rPr lang="fr-FR" sz="2400" dirty="0" err="1">
                <a:solidFill>
                  <a:schemeClr val="tx1"/>
                </a:solidFill>
              </a:rPr>
              <a:t>environmental</a:t>
            </a:r>
            <a:r>
              <a:rPr lang="fr-FR" sz="2400" dirty="0">
                <a:solidFill>
                  <a:schemeClr val="tx1"/>
                </a:solidFill>
              </a:rPr>
              <a:t> changes in </a:t>
            </a:r>
            <a:r>
              <a:rPr lang="fr-FR" sz="2400" dirty="0" err="1">
                <a:solidFill>
                  <a:schemeClr val="tx1"/>
                </a:solidFill>
              </a:rPr>
              <a:t>context</a:t>
            </a:r>
            <a:r>
              <a:rPr lang="fr-FR" sz="2400" dirty="0">
                <a:solidFill>
                  <a:schemeClr val="tx1"/>
                </a:solidFill>
              </a:rPr>
              <a:t> of </a:t>
            </a:r>
            <a:r>
              <a:rPr lang="fr-FR" sz="2400" dirty="0" err="1">
                <a:solidFill>
                  <a:schemeClr val="tx1"/>
                </a:solidFill>
              </a:rPr>
              <a:t>seasonality</a:t>
            </a:r>
            <a:r>
              <a:rPr lang="fr-FR" sz="2400"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C81A2C07-FBD3-E747-B0D1-A8511675EA4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2644853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468001-3329-6042-8505-6B426763DBCC}"/>
              </a:ext>
            </a:extLst>
          </p:cNvPr>
          <p:cNvSpPr>
            <a:spLocks noGrp="1"/>
          </p:cNvSpPr>
          <p:nvPr>
            <p:ph type="title"/>
          </p:nvPr>
        </p:nvSpPr>
        <p:spPr/>
        <p:txBody>
          <a:bodyPr/>
          <a:lstStyle/>
          <a:p>
            <a:r>
              <a:rPr lang="fr-FR" dirty="0" err="1">
                <a:solidFill>
                  <a:schemeClr val="tx1"/>
                </a:solidFill>
              </a:rPr>
              <a:t>Sustainable</a:t>
            </a:r>
            <a:r>
              <a:rPr lang="fr-FR" dirty="0">
                <a:solidFill>
                  <a:schemeClr val="tx1"/>
                </a:solidFill>
              </a:rPr>
              <a:t> </a:t>
            </a:r>
            <a:r>
              <a:rPr lang="fr-FR" dirty="0" err="1">
                <a:solidFill>
                  <a:schemeClr val="tx1"/>
                </a:solidFill>
              </a:rPr>
              <a:t>tourism</a:t>
            </a:r>
            <a:r>
              <a:rPr lang="fr-FR" dirty="0">
                <a:solidFill>
                  <a:schemeClr val="tx1"/>
                </a:solidFill>
              </a:rPr>
              <a:t>: </a:t>
            </a:r>
            <a:r>
              <a:rPr lang="fr-FR" dirty="0" err="1">
                <a:solidFill>
                  <a:schemeClr val="tx1"/>
                </a:solidFill>
              </a:rPr>
              <a:t>three</a:t>
            </a:r>
            <a:r>
              <a:rPr lang="fr-FR" dirty="0">
                <a:solidFill>
                  <a:schemeClr val="tx1"/>
                </a:solidFill>
              </a:rPr>
              <a:t> </a:t>
            </a:r>
            <a:r>
              <a:rPr lang="fr-FR" dirty="0" err="1">
                <a:solidFill>
                  <a:schemeClr val="tx1"/>
                </a:solidFill>
              </a:rPr>
              <a:t>subprojects</a:t>
            </a:r>
            <a:endParaRPr lang="fr-FR" dirty="0"/>
          </a:p>
        </p:txBody>
      </p:sp>
      <p:sp>
        <p:nvSpPr>
          <p:cNvPr id="3" name="Espace réservé du texte 2">
            <a:extLst>
              <a:ext uri="{FF2B5EF4-FFF2-40B4-BE49-F238E27FC236}">
                <a16:creationId xmlns:a16="http://schemas.microsoft.com/office/drawing/2014/main" id="{E1C92D23-3945-F94F-9A18-0C90EAA48E56}"/>
              </a:ext>
            </a:extLst>
          </p:cNvPr>
          <p:cNvSpPr>
            <a:spLocks noGrp="1"/>
          </p:cNvSpPr>
          <p:nvPr>
            <p:ph type="body" idx="1"/>
          </p:nvPr>
        </p:nvSpPr>
        <p:spPr/>
        <p:txBody>
          <a:bodyPr/>
          <a:lstStyle/>
          <a:p>
            <a:r>
              <a:rPr lang="fr-FR" sz="2200" b="1" dirty="0" err="1">
                <a:solidFill>
                  <a:schemeClr val="tx1"/>
                </a:solidFill>
              </a:rPr>
              <a:t>Urban</a:t>
            </a:r>
            <a:r>
              <a:rPr lang="fr-FR" sz="2200" b="1" dirty="0">
                <a:solidFill>
                  <a:schemeClr val="tx1"/>
                </a:solidFill>
              </a:rPr>
              <a:t> </a:t>
            </a:r>
            <a:r>
              <a:rPr lang="fr-FR" sz="2200" b="1" dirty="0" err="1">
                <a:solidFill>
                  <a:schemeClr val="tx1"/>
                </a:solidFill>
              </a:rPr>
              <a:t>tourism</a:t>
            </a:r>
            <a:r>
              <a:rPr lang="fr-FR" sz="2200" b="1" dirty="0">
                <a:solidFill>
                  <a:schemeClr val="tx1"/>
                </a:solidFill>
              </a:rPr>
              <a:t> in the </a:t>
            </a:r>
            <a:r>
              <a:rPr lang="fr-FR" sz="2200" b="1" dirty="0" err="1">
                <a:solidFill>
                  <a:schemeClr val="tx1"/>
                </a:solidFill>
              </a:rPr>
              <a:t>Arctic</a:t>
            </a:r>
            <a:endParaRPr lang="fr-FR" sz="2200" b="1" dirty="0">
              <a:solidFill>
                <a:schemeClr val="tx1"/>
              </a:solidFill>
            </a:endParaRPr>
          </a:p>
          <a:p>
            <a:r>
              <a:rPr lang="fr-FR" sz="2200" dirty="0">
                <a:solidFill>
                  <a:schemeClr val="tx1"/>
                </a:solidFill>
              </a:rPr>
              <a:t>Reykjavik and Tromsø are </a:t>
            </a:r>
            <a:r>
              <a:rPr lang="fr-FR" sz="2200" dirty="0" err="1">
                <a:solidFill>
                  <a:schemeClr val="tx1"/>
                </a:solidFill>
              </a:rPr>
              <a:t>examples</a:t>
            </a:r>
            <a:r>
              <a:rPr lang="fr-FR" sz="2200" dirty="0">
                <a:solidFill>
                  <a:schemeClr val="tx1"/>
                </a:solidFill>
              </a:rPr>
              <a:t> of places </a:t>
            </a:r>
            <a:r>
              <a:rPr lang="fr-FR" sz="2200" dirty="0" err="1">
                <a:solidFill>
                  <a:schemeClr val="tx1"/>
                </a:solidFill>
              </a:rPr>
              <a:t>that</a:t>
            </a:r>
            <a:r>
              <a:rPr lang="fr-FR" sz="2200" dirty="0">
                <a:solidFill>
                  <a:schemeClr val="tx1"/>
                </a:solidFill>
              </a:rPr>
              <a:t> have </a:t>
            </a:r>
            <a:r>
              <a:rPr lang="fr-FR" sz="2200" dirty="0" err="1">
                <a:solidFill>
                  <a:schemeClr val="tx1"/>
                </a:solidFill>
              </a:rPr>
              <a:t>experienced</a:t>
            </a:r>
            <a:r>
              <a:rPr lang="fr-FR" sz="2200" dirty="0">
                <a:solidFill>
                  <a:schemeClr val="tx1"/>
                </a:solidFill>
              </a:rPr>
              <a:t> </a:t>
            </a:r>
            <a:r>
              <a:rPr lang="fr-FR" sz="2200" dirty="0" err="1">
                <a:solidFill>
                  <a:schemeClr val="tx1"/>
                </a:solidFill>
              </a:rPr>
              <a:t>dramatic</a:t>
            </a:r>
            <a:r>
              <a:rPr lang="fr-FR" sz="2200" dirty="0">
                <a:solidFill>
                  <a:schemeClr val="tx1"/>
                </a:solidFill>
              </a:rPr>
              <a:t> </a:t>
            </a:r>
            <a:r>
              <a:rPr lang="fr-FR" sz="2200" dirty="0" err="1">
                <a:solidFill>
                  <a:schemeClr val="tx1"/>
                </a:solidFill>
              </a:rPr>
              <a:t>increases</a:t>
            </a:r>
            <a:r>
              <a:rPr lang="fr-FR" sz="2200" dirty="0">
                <a:solidFill>
                  <a:schemeClr val="tx1"/>
                </a:solidFill>
              </a:rPr>
              <a:t> of </a:t>
            </a:r>
            <a:r>
              <a:rPr lang="fr-FR" sz="2200" dirty="0" err="1">
                <a:solidFill>
                  <a:schemeClr val="tx1"/>
                </a:solidFill>
              </a:rPr>
              <a:t>tourism</a:t>
            </a:r>
            <a:endParaRPr lang="fr-FR" sz="2200" dirty="0">
              <a:solidFill>
                <a:schemeClr val="tx1"/>
              </a:solidFill>
            </a:endParaRPr>
          </a:p>
          <a:p>
            <a:r>
              <a:rPr lang="fr-FR" sz="2200" dirty="0">
                <a:solidFill>
                  <a:schemeClr val="tx1"/>
                </a:solidFill>
              </a:rPr>
              <a:t>issues </a:t>
            </a:r>
            <a:r>
              <a:rPr lang="fr-FR" sz="2200" dirty="0" err="1">
                <a:solidFill>
                  <a:schemeClr val="tx1"/>
                </a:solidFill>
              </a:rPr>
              <a:t>such</a:t>
            </a:r>
            <a:r>
              <a:rPr lang="fr-FR" sz="2200" dirty="0">
                <a:solidFill>
                  <a:schemeClr val="tx1"/>
                </a:solidFill>
              </a:rPr>
              <a:t> as: </a:t>
            </a:r>
          </a:p>
          <a:p>
            <a:r>
              <a:rPr lang="fr-FR" sz="2200" dirty="0">
                <a:solidFill>
                  <a:schemeClr val="tx1"/>
                </a:solidFill>
              </a:rPr>
              <a:t>how </a:t>
            </a:r>
            <a:r>
              <a:rPr lang="fr-FR" sz="2200" dirty="0" err="1">
                <a:solidFill>
                  <a:schemeClr val="tx1"/>
                </a:solidFill>
              </a:rPr>
              <a:t>tourists</a:t>
            </a:r>
            <a:r>
              <a:rPr lang="fr-FR" sz="2200" dirty="0">
                <a:solidFill>
                  <a:schemeClr val="tx1"/>
                </a:solidFill>
              </a:rPr>
              <a:t> and </a:t>
            </a:r>
            <a:r>
              <a:rPr lang="fr-FR" sz="2200" dirty="0" err="1">
                <a:solidFill>
                  <a:schemeClr val="tx1"/>
                </a:solidFill>
              </a:rPr>
              <a:t>tourist</a:t>
            </a:r>
            <a:r>
              <a:rPr lang="fr-FR" sz="2200" dirty="0">
                <a:solidFill>
                  <a:schemeClr val="tx1"/>
                </a:solidFill>
              </a:rPr>
              <a:t> </a:t>
            </a:r>
            <a:r>
              <a:rPr lang="fr-FR" sz="2200" dirty="0" err="1">
                <a:solidFill>
                  <a:schemeClr val="tx1"/>
                </a:solidFill>
              </a:rPr>
              <a:t>companies</a:t>
            </a:r>
            <a:r>
              <a:rPr lang="fr-FR" sz="2200" dirty="0">
                <a:solidFill>
                  <a:schemeClr val="tx1"/>
                </a:solidFill>
              </a:rPr>
              <a:t> consume </a:t>
            </a:r>
            <a:r>
              <a:rPr lang="fr-FR" sz="2200" dirty="0" err="1">
                <a:solidFill>
                  <a:schemeClr val="tx1"/>
                </a:solidFill>
              </a:rPr>
              <a:t>Arctic</a:t>
            </a:r>
            <a:r>
              <a:rPr lang="fr-FR" sz="2200" dirty="0">
                <a:solidFill>
                  <a:schemeClr val="tx1"/>
                </a:solidFill>
              </a:rPr>
              <a:t> </a:t>
            </a:r>
            <a:r>
              <a:rPr lang="fr-FR" sz="2200" dirty="0" err="1">
                <a:solidFill>
                  <a:schemeClr val="tx1"/>
                </a:solidFill>
              </a:rPr>
              <a:t>urbanities</a:t>
            </a:r>
            <a:r>
              <a:rPr lang="fr-FR" sz="2200" dirty="0">
                <a:solidFill>
                  <a:schemeClr val="tx1"/>
                </a:solidFill>
              </a:rPr>
              <a:t> </a:t>
            </a:r>
          </a:p>
          <a:p>
            <a:r>
              <a:rPr lang="fr-FR" sz="2200" dirty="0">
                <a:solidFill>
                  <a:schemeClr val="tx1"/>
                </a:solidFill>
              </a:rPr>
              <a:t>and how </a:t>
            </a:r>
            <a:r>
              <a:rPr lang="fr-FR" sz="2200" dirty="0" err="1">
                <a:solidFill>
                  <a:schemeClr val="tx1"/>
                </a:solidFill>
              </a:rPr>
              <a:t>they</a:t>
            </a:r>
            <a:r>
              <a:rPr lang="fr-FR" sz="2200" dirty="0">
                <a:solidFill>
                  <a:schemeClr val="tx1"/>
                </a:solidFill>
              </a:rPr>
              <a:t> </a:t>
            </a:r>
            <a:r>
              <a:rPr lang="fr-FR" sz="2200" dirty="0" err="1">
                <a:solidFill>
                  <a:schemeClr val="tx1"/>
                </a:solidFill>
              </a:rPr>
              <a:t>integrate</a:t>
            </a:r>
            <a:r>
              <a:rPr lang="fr-FR" sz="2200" dirty="0">
                <a:solidFill>
                  <a:schemeClr val="tx1"/>
                </a:solidFill>
              </a:rPr>
              <a:t> </a:t>
            </a:r>
            <a:r>
              <a:rPr lang="fr-FR" sz="2200" dirty="0" err="1">
                <a:solidFill>
                  <a:schemeClr val="tx1"/>
                </a:solidFill>
              </a:rPr>
              <a:t>them</a:t>
            </a:r>
            <a:r>
              <a:rPr lang="fr-FR" sz="2200" dirty="0">
                <a:solidFill>
                  <a:schemeClr val="tx1"/>
                </a:solidFill>
              </a:rPr>
              <a:t> </a:t>
            </a:r>
            <a:r>
              <a:rPr lang="fr-FR" sz="2200" dirty="0" err="1">
                <a:solidFill>
                  <a:schemeClr val="tx1"/>
                </a:solidFill>
              </a:rPr>
              <a:t>into</a:t>
            </a:r>
            <a:r>
              <a:rPr lang="fr-FR" sz="2200" dirty="0">
                <a:solidFill>
                  <a:schemeClr val="tx1"/>
                </a:solidFill>
              </a:rPr>
              <a:t> </a:t>
            </a:r>
            <a:r>
              <a:rPr lang="fr-FR" sz="2200" dirty="0" err="1">
                <a:solidFill>
                  <a:schemeClr val="tx1"/>
                </a:solidFill>
              </a:rPr>
              <a:t>itineraries</a:t>
            </a:r>
            <a:r>
              <a:rPr lang="fr-FR" sz="2200" dirty="0">
                <a:solidFill>
                  <a:schemeClr val="tx1"/>
                </a:solidFill>
              </a:rPr>
              <a:t> </a:t>
            </a:r>
          </a:p>
          <a:p>
            <a:r>
              <a:rPr lang="fr-FR" sz="2200" dirty="0">
                <a:solidFill>
                  <a:schemeClr val="tx1"/>
                </a:solidFill>
              </a:rPr>
              <a:t>as </a:t>
            </a:r>
            <a:r>
              <a:rPr lang="fr-FR" sz="2200" dirty="0" err="1">
                <a:solidFill>
                  <a:schemeClr val="tx1"/>
                </a:solidFill>
              </a:rPr>
              <a:t>well</a:t>
            </a:r>
            <a:r>
              <a:rPr lang="fr-FR" sz="2200" dirty="0">
                <a:solidFill>
                  <a:schemeClr val="tx1"/>
                </a:solidFill>
              </a:rPr>
              <a:t> as the </a:t>
            </a:r>
            <a:r>
              <a:rPr lang="fr-FR" sz="2200" dirty="0" err="1">
                <a:solidFill>
                  <a:schemeClr val="tx1"/>
                </a:solidFill>
              </a:rPr>
              <a:t>experiences</a:t>
            </a:r>
            <a:r>
              <a:rPr lang="fr-FR" sz="2200" dirty="0">
                <a:solidFill>
                  <a:schemeClr val="tx1"/>
                </a:solidFill>
              </a:rPr>
              <a:t> of </a:t>
            </a:r>
            <a:r>
              <a:rPr lang="fr-FR" sz="2200" dirty="0" err="1">
                <a:solidFill>
                  <a:schemeClr val="tx1"/>
                </a:solidFill>
              </a:rPr>
              <a:t>tourists</a:t>
            </a:r>
            <a:r>
              <a:rPr lang="fr-FR" sz="2200" dirty="0">
                <a:solidFill>
                  <a:schemeClr val="tx1"/>
                </a:solidFill>
              </a:rPr>
              <a:t> and local populations </a:t>
            </a:r>
            <a:r>
              <a:rPr lang="fr-FR" sz="2200" dirty="0" err="1">
                <a:solidFill>
                  <a:schemeClr val="tx1"/>
                </a:solidFill>
              </a:rPr>
              <a:t>concerning</a:t>
            </a:r>
            <a:r>
              <a:rPr lang="fr-FR" sz="2200" dirty="0">
                <a:solidFill>
                  <a:schemeClr val="tx1"/>
                </a:solidFill>
              </a:rPr>
              <a:t> the </a:t>
            </a:r>
            <a:r>
              <a:rPr lang="fr-FR" sz="2200" dirty="0" err="1">
                <a:solidFill>
                  <a:schemeClr val="tx1"/>
                </a:solidFill>
              </a:rPr>
              <a:t>recent</a:t>
            </a:r>
            <a:r>
              <a:rPr lang="fr-FR" sz="2200" dirty="0">
                <a:solidFill>
                  <a:schemeClr val="tx1"/>
                </a:solidFill>
              </a:rPr>
              <a:t> boom of </a:t>
            </a:r>
            <a:r>
              <a:rPr lang="fr-FR" sz="2200" dirty="0" err="1">
                <a:solidFill>
                  <a:schemeClr val="tx1"/>
                </a:solidFill>
              </a:rPr>
              <a:t>urban</a:t>
            </a:r>
            <a:r>
              <a:rPr lang="fr-FR" sz="2200" dirty="0">
                <a:solidFill>
                  <a:schemeClr val="tx1"/>
                </a:solidFill>
              </a:rPr>
              <a:t> </a:t>
            </a:r>
            <a:r>
              <a:rPr lang="fr-FR" sz="2200" dirty="0" err="1">
                <a:solidFill>
                  <a:schemeClr val="tx1"/>
                </a:solidFill>
              </a:rPr>
              <a:t>Arctic</a:t>
            </a:r>
            <a:r>
              <a:rPr lang="fr-FR" sz="2200" dirty="0">
                <a:solidFill>
                  <a:schemeClr val="tx1"/>
                </a:solidFill>
              </a:rPr>
              <a:t> </a:t>
            </a:r>
            <a:r>
              <a:rPr lang="fr-FR" sz="2200" dirty="0" err="1">
                <a:solidFill>
                  <a:schemeClr val="tx1"/>
                </a:solidFill>
              </a:rPr>
              <a:t>tourism</a:t>
            </a:r>
            <a:r>
              <a:rPr lang="fr-FR" sz="2200" dirty="0">
                <a:solidFill>
                  <a:schemeClr val="tx1"/>
                </a:solidFill>
              </a:rPr>
              <a:t>.</a:t>
            </a:r>
          </a:p>
        </p:txBody>
      </p:sp>
      <p:sp>
        <p:nvSpPr>
          <p:cNvPr id="4" name="Espace réservé du numéro de diapositive 3">
            <a:extLst>
              <a:ext uri="{FF2B5EF4-FFF2-40B4-BE49-F238E27FC236}">
                <a16:creationId xmlns:a16="http://schemas.microsoft.com/office/drawing/2014/main" id="{E09C8CE0-21E0-7840-9BE2-9991BFBAE0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69910860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1451</TotalTime>
  <Words>987</Words>
  <Application>Microsoft Macintosh PowerPoint</Application>
  <PresentationFormat>On-screen Show (16:9)</PresentationFormat>
  <Paragraphs>69</Paragraphs>
  <Slides>11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Lato</vt:lpstr>
      <vt:lpstr>Arial</vt:lpstr>
      <vt:lpstr>Simple Light</vt:lpstr>
      <vt:lpstr>The impact of climate change in the Arctic </vt:lpstr>
      <vt:lpstr>Lesson 3: perspectives of economic development and its impactand its impact</vt:lpstr>
      <vt:lpstr>Perspectives of economic development in the Arctic and its impact</vt:lpstr>
      <vt:lpstr>Perspectives of economic development in the Arctic: shipping</vt:lpstr>
      <vt:lpstr>Same article: different view</vt:lpstr>
      <vt:lpstr>Tourism development</vt:lpstr>
      <vt:lpstr>Sustainable tourism? </vt:lpstr>
      <vt:lpstr>Sustainable tourism: three subprojects</vt:lpstr>
      <vt:lpstr>Sustainable tourism: three subprojects</vt:lpstr>
      <vt:lpstr>Sustainable tourism: three subprojects</vt:lpstr>
      <vt:lpstr>Perspectives of economic development in the Arctic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35</cp:revision>
  <dcterms:modified xsi:type="dcterms:W3CDTF">2022-05-21T20:17:15Z</dcterms:modified>
</cp:coreProperties>
</file>