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2"/>
  </p:notesMasterIdLst>
  <p:sldIdLst>
    <p:sldId id="256" r:id="rId2"/>
    <p:sldId id="405" r:id="rId3"/>
    <p:sldId id="406" r:id="rId4"/>
    <p:sldId id="408" r:id="rId5"/>
    <p:sldId id="409" r:id="rId6"/>
    <p:sldId id="393" r:id="rId7"/>
    <p:sldId id="386" r:id="rId8"/>
    <p:sldId id="400" r:id="rId9"/>
    <p:sldId id="387" r:id="rId10"/>
    <p:sldId id="403" r:id="rId11"/>
    <p:sldId id="388" r:id="rId12"/>
    <p:sldId id="389" r:id="rId13"/>
    <p:sldId id="397" r:id="rId14"/>
    <p:sldId id="390" r:id="rId15"/>
    <p:sldId id="401" r:id="rId16"/>
    <p:sldId id="391" r:id="rId17"/>
    <p:sldId id="402" r:id="rId18"/>
    <p:sldId id="392" r:id="rId19"/>
    <p:sldId id="410" r:id="rId20"/>
    <p:sldId id="411" r:id="rId21"/>
  </p:sldIdLst>
  <p:sldSz cx="9144000" cy="5143500" type="screen16x9"/>
  <p:notesSz cx="6858000" cy="9144000"/>
  <p:embeddedFontLst>
    <p:embeddedFont>
      <p:font typeface="Lato" panose="020F0502020204030203"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6" clrIdx="0">
    <p:extLst>
      <p:ext uri="{19B8F6BF-5375-455C-9EA6-DF929625EA0E}">
        <p15:presenceInfo xmlns:p15="http://schemas.microsoft.com/office/powerpoint/2012/main" userId="S-1-5-21-3036683560-4069959373-169152929-266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5" autoAdjust="0"/>
    <p:restoredTop sz="81713" autoAdjust="0"/>
  </p:normalViewPr>
  <p:slideViewPr>
    <p:cSldViewPr snapToGrid="0">
      <p:cViewPr varScale="1">
        <p:scale>
          <a:sx n="120" d="100"/>
          <a:sy n="120" d="100"/>
        </p:scale>
        <p:origin x="1024"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researchgate.net/publication/347317651_Communicating_Science_in_the_New_Media_Environment_The_Advancement_of_Science_Literacy"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i="1" dirty="0"/>
              <a:t>Communicating Science in the New Media Environment: The Advancement of Science Literacy</a:t>
            </a:r>
            <a:r>
              <a:rPr lang="en-US" dirty="0"/>
              <a:t>. Available from: </a:t>
            </a:r>
            <a:r>
              <a:rPr lang="en-US" dirty="0">
                <a:hlinkClick r:id="rId3"/>
              </a:rPr>
              <a:t>https://www.researchgate.net/publication/347317651_Communicating_Science_in_the_New_Media_Environment_The_Advancement_of_Science_Literacy</a:t>
            </a:r>
            <a:r>
              <a:rPr lang="en-US" dirty="0"/>
              <a:t> [accessed Nov 20 2021].</a:t>
            </a:r>
            <a:endParaRPr lang="el-GR" dirty="0"/>
          </a:p>
          <a:p>
            <a:pPr marL="158750" indent="0">
              <a:buNone/>
            </a:pPr>
            <a:endParaRPr lang="el-GR" dirty="0"/>
          </a:p>
          <a:p>
            <a:pPr marL="158750" indent="0">
              <a:buNone/>
            </a:pPr>
            <a:r>
              <a:rPr lang="en-US" dirty="0"/>
              <a:t>https://jcom.sissa.it/archive/20/03/JCOM_2003_2021_A05</a:t>
            </a:r>
            <a:endParaRPr lang="el-GR" dirty="0"/>
          </a:p>
        </p:txBody>
      </p:sp>
    </p:spTree>
    <p:extLst>
      <p:ext uri="{BB962C8B-B14F-4D97-AF65-F5344CB8AC3E}">
        <p14:creationId xmlns:p14="http://schemas.microsoft.com/office/powerpoint/2010/main" val="1789153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https://jcom.sissa.it/archive/20/03/JCOM_2003_2021_A05</a:t>
            </a:r>
            <a:endParaRPr lang="el-GR" dirty="0"/>
          </a:p>
          <a:p>
            <a:pPr marL="158750" indent="0">
              <a:buNone/>
            </a:pPr>
            <a:endParaRPr lang="el-GR" dirty="0"/>
          </a:p>
        </p:txBody>
      </p:sp>
    </p:spTree>
    <p:extLst>
      <p:ext uri="{BB962C8B-B14F-4D97-AF65-F5344CB8AC3E}">
        <p14:creationId xmlns:p14="http://schemas.microsoft.com/office/powerpoint/2010/main" val="3259780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Extensive research over the past several years has identified cognitive features of the human mind, as well as fast and efficient transmission channels, that contribute to the prevalence of science disinformation in our societies. Potential solutions cover a range of psychological, technical and political measures including inoculation, debunking, recommender systems, fact-checking, raising awareness, media literacy, and innovations in science communication and public engagement. Together, they contribute to tackling problems such as knowledge resistance, pseudoscience, undermining of trust, confirmation bias, filter bubbles, echo chambers, and other problems related to science disinformation </a:t>
            </a:r>
            <a:br>
              <a:rPr lang="en-US" dirty="0"/>
            </a:br>
            <a:endParaRPr lang="el-GR" dirty="0"/>
          </a:p>
          <a:p>
            <a:pPr marL="158750" indent="0">
              <a:buNone/>
            </a:pPr>
            <a:endParaRPr lang="el-GR" dirty="0"/>
          </a:p>
        </p:txBody>
      </p:sp>
    </p:spTree>
    <p:extLst>
      <p:ext uri="{BB962C8B-B14F-4D97-AF65-F5344CB8AC3E}">
        <p14:creationId xmlns:p14="http://schemas.microsoft.com/office/powerpoint/2010/main" val="2349037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https://www.sciencenews.org/article/fake-news-misinformation-covid-vaccines-conspiracy</a:t>
            </a:r>
            <a:endParaRPr lang="el-GR" dirty="0"/>
          </a:p>
        </p:txBody>
      </p:sp>
    </p:spTree>
    <p:extLst>
      <p:ext uri="{BB962C8B-B14F-4D97-AF65-F5344CB8AC3E}">
        <p14:creationId xmlns:p14="http://schemas.microsoft.com/office/powerpoint/2010/main" val="4242801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br>
              <a:rPr lang="en-US" dirty="0">
                <a:latin typeface="+mn-lt"/>
              </a:rPr>
            </a:br>
            <a:endParaRPr lang="el-GR" dirty="0">
              <a:latin typeface="+mn-lt"/>
            </a:endParaRPr>
          </a:p>
          <a:p>
            <a:pPr marL="158750" indent="0">
              <a:buNone/>
            </a:pPr>
            <a:endParaRPr lang="el-GR" dirty="0"/>
          </a:p>
        </p:txBody>
      </p:sp>
    </p:spTree>
    <p:extLst>
      <p:ext uri="{BB962C8B-B14F-4D97-AF65-F5344CB8AC3E}">
        <p14:creationId xmlns:p14="http://schemas.microsoft.com/office/powerpoint/2010/main" val="3754173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https://www.rand.org/research/projects/truth-decay/fighting-disinformation/search.html#q=&amp;typeOfTool=Verification</a:t>
            </a:r>
            <a:endParaRPr lang="el-GR" dirty="0"/>
          </a:p>
        </p:txBody>
      </p:sp>
    </p:spTree>
    <p:extLst>
      <p:ext uri="{BB962C8B-B14F-4D97-AF65-F5344CB8AC3E}">
        <p14:creationId xmlns:p14="http://schemas.microsoft.com/office/powerpoint/2010/main" val="39051016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cstate="screen">
            <a:alphaModFix/>
            <a:extLst>
              <a:ext uri="{28A0092B-C50C-407E-A947-70E740481C1C}">
                <a14:useLocalDpi xmlns:a14="http://schemas.microsoft.com/office/drawing/2010/main"/>
              </a:ext>
            </a:extLst>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5496600" y="414525"/>
            <a:ext cx="3491800" cy="1309049"/>
          </a:xfrm>
          <a:prstGeom prst="rect">
            <a:avLst/>
          </a:prstGeom>
          <a:noFill/>
          <a:ln>
            <a:noFill/>
          </a:ln>
        </p:spPr>
      </p:pic>
      <p:pic>
        <p:nvPicPr>
          <p:cNvPr id="15" name="Google Shape;15;p2"/>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0" name="Google Shape;20;p3"/>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6" name="Google Shape;26;p4"/>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38" name="Google Shape;38;p6"/>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9" name="Google Shape;49;p8"/>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57" name="Google Shape;57;p9"/>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8" name="Google Shape;68;p11"/>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72" name="Google Shape;72;p12"/>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4" r:id="rId5"/>
    <p:sldLayoutId id="2147483655" r:id="rId6"/>
    <p:sldLayoutId id="2147483657" r:id="rId7"/>
    <p:sldLayoutId id="2147483658"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rand.org/research/projects/truth-decay/fighting-disinformation/search/items/botslayer.html"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osome.iu.edu/tools/botslayer"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climatefeedback.org/" TargetMode="External"/><Relationship Id="rId2" Type="http://schemas.openxmlformats.org/officeDocument/2006/relationships/hyperlink" Target="https://www.rand.org/research/projects/truth-decay/fighting-disinformation/search/items/climate-feedback.html" TargetMode="External"/><Relationship Id="rId1" Type="http://schemas.openxmlformats.org/officeDocument/2006/relationships/slideLayout" Target="../slideLayouts/slideLayout3.xml"/><Relationship Id="rId4" Type="http://schemas.openxmlformats.org/officeDocument/2006/relationships/hyperlink" Target="https://www.rand.org/research/projects/truth-decay/fighting-disinformation/search/items/emergentinfo.html"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politifact.com/" TargetMode="External"/><Relationship Id="rId2" Type="http://schemas.openxmlformats.org/officeDocument/2006/relationships/hyperlink" Target="https://www.rand.org/research/projects/truth-decay/fighting-disinformation/search/items/politifact.html"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factual.com/index.html" TargetMode="External"/><Relationship Id="rId2" Type="http://schemas.openxmlformats.org/officeDocument/2006/relationships/hyperlink" Target="https://www.rand.org/research/projects/truth-decay/fighting-disinformation/search/items/the-factual.html"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indent="0"/>
            <a:r>
              <a:rPr lang="en-US" sz="1600" b="1" dirty="0">
                <a:latin typeface="Lato" panose="020F0502020204030203" pitchFamily="34" charset="0"/>
                <a:ea typeface="Lato" panose="020F0502020204030203" pitchFamily="34" charset="0"/>
                <a:cs typeface="Lato" panose="020F0502020204030203" pitchFamily="34" charset="0"/>
              </a:rPr>
              <a:t>Dr. Nikos </a:t>
            </a:r>
            <a:r>
              <a:rPr lang="en-US" sz="1600" b="1" dirty="0" err="1">
                <a:latin typeface="Lato" panose="020F0502020204030203" pitchFamily="34" charset="0"/>
                <a:ea typeface="Lato" panose="020F0502020204030203" pitchFamily="34" charset="0"/>
                <a:cs typeface="Lato" panose="020F0502020204030203" pitchFamily="34" charset="0"/>
              </a:rPr>
              <a:t>Panagiotou</a:t>
            </a:r>
            <a:r>
              <a:rPr lang="en-US" sz="1600" b="1" dirty="0">
                <a:latin typeface="Lato" panose="020F0502020204030203" pitchFamily="34" charset="0"/>
                <a:ea typeface="Lato" panose="020F0502020204030203" pitchFamily="34" charset="0"/>
                <a:cs typeface="Lato" panose="020F0502020204030203" pitchFamily="34" charset="0"/>
              </a:rPr>
              <a:t>, Associate Professor</a:t>
            </a:r>
          </a:p>
          <a:p>
            <a:pPr marL="0" indent="0"/>
            <a:r>
              <a:rPr lang="en-US" sz="1400" dirty="0" err="1">
                <a:latin typeface="Lato" panose="020F0502020204030203" pitchFamily="34" charset="0"/>
                <a:ea typeface="Lato" panose="020F0502020204030203" pitchFamily="34" charset="0"/>
                <a:cs typeface="Lato" panose="020F0502020204030203" pitchFamily="34" charset="0"/>
              </a:rPr>
              <a:t>Dpt</a:t>
            </a:r>
            <a:r>
              <a:rPr lang="en-US" sz="1400" dirty="0">
                <a:latin typeface="Lato" panose="020F0502020204030203" pitchFamily="34" charset="0"/>
                <a:ea typeface="Lato" panose="020F0502020204030203" pitchFamily="34" charset="0"/>
                <a:cs typeface="Lato" panose="020F0502020204030203" pitchFamily="34" charset="0"/>
              </a:rPr>
              <a:t> of Journalism and Mass Media Communication</a:t>
            </a:r>
          </a:p>
          <a:p>
            <a:pPr marL="0" indent="0"/>
            <a:r>
              <a:rPr lang="en-US" sz="1400" dirty="0">
                <a:latin typeface="Lato" panose="020F0502020204030203" pitchFamily="34" charset="0"/>
                <a:ea typeface="Lato" panose="020F0502020204030203" pitchFamily="34" charset="0"/>
                <a:cs typeface="Lato" panose="020F0502020204030203" pitchFamily="34" charset="0"/>
              </a:rPr>
              <a:t>Aristotle University of Thessaloniki</a:t>
            </a:r>
            <a:endParaRPr sz="1400" dirty="0">
              <a:latin typeface="Lato" panose="020F0502020204030203" pitchFamily="34" charset="0"/>
              <a:ea typeface="Lato" panose="020F0502020204030203" pitchFamily="34" charset="0"/>
              <a:cs typeface="Lato" panose="020F0502020204030203" pitchFamily="34" charset="0"/>
            </a:endParaRPr>
          </a:p>
        </p:txBody>
      </p:sp>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US" sz="2000" dirty="0">
                <a:latin typeface="Lato" panose="020F0502020204030203" pitchFamily="34" charset="0"/>
                <a:ea typeface="Lato" panose="020F0502020204030203" pitchFamily="34" charset="0"/>
                <a:cs typeface="Lato" panose="020F0502020204030203" pitchFamily="34" charset="0"/>
              </a:rPr>
              <a:t>“</a:t>
            </a:r>
            <a:r>
              <a:rPr lang="en-US" sz="2000" i="1" dirty="0">
                <a:latin typeface="Lato" panose="020F0502020204030203" pitchFamily="34" charset="0"/>
                <a:ea typeface="Lato" panose="020F0502020204030203" pitchFamily="34" charset="0"/>
                <a:cs typeface="Lato" panose="020F0502020204030203" pitchFamily="34" charset="0"/>
              </a:rPr>
              <a:t>Identifying different audiences of scientific information</a:t>
            </a:r>
            <a:r>
              <a:rPr lang="el-GR" sz="2000" i="1" dirty="0">
                <a:latin typeface="Lato" panose="020F0502020204030203" pitchFamily="34" charset="0"/>
                <a:ea typeface="Lato" panose="020F0502020204030203" pitchFamily="34" charset="0"/>
                <a:cs typeface="Lato" panose="020F0502020204030203" pitchFamily="34" charset="0"/>
              </a:rPr>
              <a:t>: </a:t>
            </a:r>
            <a:r>
              <a:rPr lang="en-US" sz="2000" i="1" dirty="0">
                <a:latin typeface="Lato" panose="020F0502020204030203" pitchFamily="34" charset="0"/>
                <a:ea typeface="Lato" panose="020F0502020204030203" pitchFamily="34" charset="0"/>
                <a:cs typeface="Lato" panose="020F0502020204030203" pitchFamily="34" charset="0"/>
              </a:rPr>
              <a:t>tackling disinformation on scientific </a:t>
            </a:r>
            <a:r>
              <a:rPr lang="en-US" sz="2000" i="1">
                <a:latin typeface="Lato" panose="020F0502020204030203" pitchFamily="34" charset="0"/>
                <a:ea typeface="Lato" panose="020F0502020204030203" pitchFamily="34" charset="0"/>
                <a:cs typeface="Lato" panose="020F0502020204030203" pitchFamily="34" charset="0"/>
              </a:rPr>
              <a:t>issues</a:t>
            </a:r>
            <a:r>
              <a:rPr lang="en-US" sz="2000">
                <a:latin typeface="Lato" panose="020F0502020204030203" pitchFamily="34" charset="0"/>
                <a:ea typeface="Lato" panose="020F0502020204030203" pitchFamily="34" charset="0"/>
                <a:cs typeface="Lato" panose="020F0502020204030203" pitchFamily="34" charset="0"/>
              </a:rPr>
              <a:t>” Part III</a:t>
            </a:r>
            <a:endParaRPr sz="2000" dirty="0">
              <a:latin typeface="Lato" panose="020F0502020204030203" pitchFamily="34" charset="0"/>
              <a:ea typeface="Lato" panose="020F0502020204030203" pitchFamily="34" charset="0"/>
              <a:cs typeface="Lato" panose="020F0502020204030203"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609163-90C4-4BE9-9B39-DF950B971B7E}"/>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How to debunk</a:t>
            </a:r>
            <a:br>
              <a:rPr lang="en-US" b="1" dirty="0">
                <a:latin typeface="Lato" panose="020F0502020204030203" pitchFamily="34" charset="0"/>
                <a:ea typeface="Lato" panose="020F0502020204030203" pitchFamily="34" charset="0"/>
                <a:cs typeface="Lato" panose="020F0502020204030203" pitchFamily="34" charset="0"/>
              </a:rPr>
            </a:b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806DB3DC-B9E4-4141-9052-B852636EBEE3}"/>
              </a:ext>
            </a:extLst>
          </p:cNvPr>
          <p:cNvSpPr>
            <a:spLocks noGrp="1"/>
          </p:cNvSpPr>
          <p:nvPr>
            <p:ph type="body" idx="1"/>
          </p:nvPr>
        </p:nvSpPr>
        <p:spPr/>
        <p:txBody>
          <a:bodyPr/>
          <a:lstStyle/>
          <a:p>
            <a:pPr marL="114300" indent="0">
              <a:lnSpc>
                <a:spcPct val="150000"/>
              </a:lnSpc>
              <a:buNone/>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Here are some tips from misinformation researchers:</a:t>
            </a:r>
          </a:p>
          <a:p>
            <a:pPr>
              <a:lnSpc>
                <a:spcPct val="150000"/>
              </a:lnSpc>
              <a:buFont typeface="Arial" panose="020B0604020202020204" pitchFamily="34" charset="0"/>
              <a:buChar char="•"/>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Arm yourself with media-literacy skills, at sites such as the News Literacy Project (newslit.org), to better understand how to spot hoax videos and stories</a:t>
            </a:r>
          </a:p>
          <a:p>
            <a:pPr>
              <a:lnSpc>
                <a:spcPct val="150000"/>
              </a:lnSpc>
              <a:buFont typeface="Arial" panose="020B0604020202020204" pitchFamily="34" charset="0"/>
              <a:buChar char="•"/>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Don’t stigmatize people for holding inaccurate beliefs. Show empathy and respect, or you’re more likely to alienate your audience than successfully share accurate information</a:t>
            </a:r>
          </a:p>
          <a:p>
            <a:pPr>
              <a:lnSpc>
                <a:spcPct val="150000"/>
              </a:lnSpc>
              <a:buFont typeface="Arial" panose="020B0604020202020204" pitchFamily="34" charset="0"/>
              <a:buChar char="•"/>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Translate complicated but true ideas into simple messages that are easy to grasp. Videos, graphics and other visual aids can help</a:t>
            </a:r>
          </a:p>
          <a:p>
            <a:pPr>
              <a:lnSpc>
                <a:spcPct val="150000"/>
              </a:lnSpc>
              <a:buFont typeface="Arial" panose="020B0604020202020204" pitchFamily="34" charset="0"/>
              <a:buChar char="•"/>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When possible, once you provide a factual alternative to the misinformation, explain the underlying fallacies (such as cherry-picking information, a common tactic of climate change deniers)</a:t>
            </a:r>
          </a:p>
          <a:p>
            <a:pPr>
              <a:lnSpc>
                <a:spcPct val="150000"/>
              </a:lnSpc>
              <a:buFont typeface="Arial" panose="020B0604020202020204" pitchFamily="34" charset="0"/>
              <a:buChar char="•"/>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Mobilize when you see misinformation being shared on social media as soon as possible</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EFE6E216-D55F-4958-B4C4-39B9B2BDF45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10</a:t>
            </a:fld>
            <a:endParaRPr lang="de"/>
          </a:p>
        </p:txBody>
      </p:sp>
    </p:spTree>
    <p:extLst>
      <p:ext uri="{BB962C8B-B14F-4D97-AF65-F5344CB8AC3E}">
        <p14:creationId xmlns:p14="http://schemas.microsoft.com/office/powerpoint/2010/main" val="3795387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31E500-3BCD-4532-B1BA-AD945C62F045}"/>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How to check an unfamiliar topic</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345DAA10-3194-4C66-8D12-3CD9F9383300}"/>
              </a:ext>
            </a:extLst>
          </p:cNvPr>
          <p:cNvSpPr>
            <a:spLocks noGrp="1"/>
          </p:cNvSpPr>
          <p:nvPr>
            <p:ph type="body" idx="1"/>
          </p:nvPr>
        </p:nvSpPr>
        <p:spPr/>
        <p:txBody>
          <a:bodyPr/>
          <a:lstStyle/>
          <a:p>
            <a:pPr>
              <a:lnSpc>
                <a:spcPct val="100000"/>
              </a:lnSpc>
              <a:buFont typeface="Wingdings" panose="05000000000000000000" pitchFamily="2" charset="2"/>
              <a:buChar char="ü"/>
            </a:pPr>
            <a:endPar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00000"/>
              </a:lnSpc>
              <a:buFont typeface="Wingdings" panose="05000000000000000000" pitchFamily="2" charset="2"/>
              <a:buChar char="ü"/>
            </a:pPr>
            <a:endParaRPr lang="el-GR" sz="1400"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Wingdings" panose="05000000000000000000" pitchFamily="2" charset="2"/>
              <a:buChar char="ü"/>
            </a:pP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Check whether references to sources are provided</a:t>
            </a:r>
            <a:endPar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marL="114300" indent="0">
              <a:lnSpc>
                <a:spcPct val="150000"/>
              </a:lnSpc>
              <a:buNone/>
            </a:pPr>
            <a:endPar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Wingdings" panose="05000000000000000000" pitchFamily="2" charset="2"/>
              <a:buChar char="ü"/>
            </a:pP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Check if those sources are reasonably recent (if products are</a:t>
            </a:r>
            <a:r>
              <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marketed with references to old sources, this may indicate that</a:t>
            </a:r>
            <a:r>
              <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the results have not been verified, have not held up to scrutiny, or</a:t>
            </a:r>
            <a:r>
              <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have not been worth pursuing)</a:t>
            </a:r>
            <a:endPar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marL="114300" indent="0">
              <a:lnSpc>
                <a:spcPct val="150000"/>
              </a:lnSpc>
              <a:buNone/>
            </a:pPr>
            <a:endParaRPr lang="el-GR" sz="14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Wingdings" panose="05000000000000000000" pitchFamily="2" charset="2"/>
              <a:buChar char="ü"/>
            </a:pPr>
            <a:r>
              <a:rPr lang="en-US" sz="1400" b="0" i="0" dirty="0">
                <a:solidFill>
                  <a:schemeClr val="tx1"/>
                </a:solidFill>
                <a:effectLst/>
                <a:latin typeface="Lato" panose="020F0502020204030203" pitchFamily="34" charset="0"/>
                <a:ea typeface="Lato" panose="020F0502020204030203" pitchFamily="34" charset="0"/>
                <a:cs typeface="Lato" panose="020F0502020204030203" pitchFamily="34" charset="0"/>
              </a:rPr>
              <a:t>Check if the sources are credible scientific journals</a:t>
            </a:r>
            <a:b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br>
            <a:endParaRPr lang="el-GR" sz="14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14E41CD-34FB-4BE5-BAD8-F8F7BA498B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11</a:t>
            </a:fld>
            <a:endParaRPr lang="de"/>
          </a:p>
        </p:txBody>
      </p:sp>
    </p:spTree>
    <p:extLst>
      <p:ext uri="{BB962C8B-B14F-4D97-AF65-F5344CB8AC3E}">
        <p14:creationId xmlns:p14="http://schemas.microsoft.com/office/powerpoint/2010/main" val="949899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D29FE21E-88C9-40D6-ABEB-62C98EAE0BA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12</a:t>
            </a:fld>
            <a:endParaRPr lang="de"/>
          </a:p>
        </p:txBody>
      </p:sp>
      <p:pic>
        <p:nvPicPr>
          <p:cNvPr id="6" name="Εικόνα 5">
            <a:extLst>
              <a:ext uri="{FF2B5EF4-FFF2-40B4-BE49-F238E27FC236}">
                <a16:creationId xmlns:a16="http://schemas.microsoft.com/office/drawing/2014/main" id="{29491C3C-507E-4F40-93A5-6CA4E7D4C0E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141838" y="41189"/>
            <a:ext cx="4606857" cy="4635904"/>
          </a:xfrm>
          <a:prstGeom prst="rect">
            <a:avLst/>
          </a:prstGeom>
        </p:spPr>
      </p:pic>
    </p:spTree>
    <p:extLst>
      <p:ext uri="{BB962C8B-B14F-4D97-AF65-F5344CB8AC3E}">
        <p14:creationId xmlns:p14="http://schemas.microsoft.com/office/powerpoint/2010/main" val="3464942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5BE2AB-BAB9-4A78-A22A-4B0994B6A92A}"/>
              </a:ext>
            </a:extLst>
          </p:cNvPr>
          <p:cNvSpPr>
            <a:spLocks noGrp="1"/>
          </p:cNvSpPr>
          <p:nvPr>
            <p:ph type="title"/>
          </p:nvPr>
        </p:nvSpPr>
        <p:spPr/>
        <p:txBody>
          <a:bodyPr/>
          <a:lstStyle/>
          <a:p>
            <a:r>
              <a:rPr lang="en-US" sz="2400" dirty="0">
                <a:latin typeface="Lato" panose="020F0502020204030203" pitchFamily="34" charset="0"/>
                <a:ea typeface="Lato" panose="020F0502020204030203" pitchFamily="34" charset="0"/>
                <a:cs typeface="Lato" panose="020F0502020204030203" pitchFamily="34" charset="0"/>
              </a:rPr>
              <a:t>Science Communication and Public Engagement</a:t>
            </a:r>
            <a:endParaRPr lang="el-GR" sz="2400"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CD4CBAA6-D81E-4B9A-AF90-B851610D3FA5}"/>
              </a:ext>
            </a:extLst>
          </p:cNvPr>
          <p:cNvSpPr>
            <a:spLocks noGrp="1"/>
          </p:cNvSpPr>
          <p:nvPr>
            <p:ph type="body" idx="1"/>
          </p:nvPr>
        </p:nvSpPr>
        <p:spPr>
          <a:xfrm>
            <a:off x="168425" y="909450"/>
            <a:ext cx="8664000" cy="3529350"/>
          </a:xfrm>
        </p:spPr>
        <p:txBody>
          <a:bodyPr/>
          <a:lstStyle/>
          <a:p>
            <a:pPr>
              <a:buFont typeface="Wingdings" panose="05000000000000000000" pitchFamily="2" charset="2"/>
              <a:buChar char="Ø"/>
            </a:pPr>
            <a:r>
              <a:rPr lang="en-US" sz="1400" b="0" i="0" dirty="0">
                <a:solidFill>
                  <a:srgbClr val="706F6F"/>
                </a:solidFill>
                <a:effectLst/>
                <a:latin typeface="Lato" panose="020F0502020204030203" pitchFamily="34" charset="0"/>
                <a:ea typeface="Lato" panose="020F0502020204030203" pitchFamily="34" charset="0"/>
                <a:cs typeface="Lato" panose="020F0502020204030203" pitchFamily="34" charset="0"/>
              </a:rPr>
              <a:t>communication practices of researchers and journalists play a central role in tackling science disinformation</a:t>
            </a:r>
          </a:p>
          <a:p>
            <a:pPr algn="just">
              <a:buFont typeface="Wingdings" panose="05000000000000000000" pitchFamily="2" charset="2"/>
              <a:buChar char="Ø"/>
            </a:pPr>
            <a:endParaRPr lang="en-US" sz="1400" b="0" i="0" dirty="0">
              <a:solidFill>
                <a:srgbClr val="706F6F"/>
              </a:solidFill>
              <a:effectLst/>
              <a:latin typeface="Lato" panose="020F0502020204030203" pitchFamily="34" charset="0"/>
              <a:ea typeface="Lato" panose="020F0502020204030203" pitchFamily="34" charset="0"/>
              <a:cs typeface="Lato" panose="020F0502020204030203" pitchFamily="34" charset="0"/>
            </a:endParaRPr>
          </a:p>
          <a:p>
            <a:pPr algn="just">
              <a:buFont typeface="Wingdings" panose="05000000000000000000" pitchFamily="2" charset="2"/>
              <a:buChar char="Ø"/>
            </a:pPr>
            <a:r>
              <a:rPr lang="en-US" sz="1400" b="0" i="0" dirty="0">
                <a:solidFill>
                  <a:srgbClr val="706F6F"/>
                </a:solidFill>
                <a:effectLst/>
                <a:latin typeface="Lato" panose="020F0502020204030203" pitchFamily="34" charset="0"/>
                <a:ea typeface="Lato" panose="020F0502020204030203" pitchFamily="34" charset="0"/>
                <a:cs typeface="Lato" panose="020F0502020204030203" pitchFamily="34" charset="0"/>
              </a:rPr>
              <a:t>reach new audiences with new methods, but also paves the way for the problematic mechanisms</a:t>
            </a:r>
          </a:p>
          <a:p>
            <a:pPr algn="just">
              <a:buFont typeface="Wingdings" panose="05000000000000000000" pitchFamily="2" charset="2"/>
              <a:buChar char="Ø"/>
            </a:pPr>
            <a:endParaRPr lang="en-US" sz="1400" dirty="0">
              <a:solidFill>
                <a:srgbClr val="706F6F"/>
              </a:solidFill>
              <a:latin typeface="Lato" panose="020F0502020204030203" pitchFamily="34" charset="0"/>
              <a:ea typeface="Lato" panose="020F0502020204030203" pitchFamily="34" charset="0"/>
              <a:cs typeface="Lato" panose="020F0502020204030203" pitchFamily="34" charset="0"/>
            </a:endParaRPr>
          </a:p>
          <a:p>
            <a:pPr>
              <a:buFont typeface="Wingdings" panose="05000000000000000000" pitchFamily="2" charset="2"/>
              <a:buChar char="Ø"/>
            </a:pPr>
            <a: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t>lack of exchange between science communicators and scientists</a:t>
            </a:r>
          </a:p>
          <a:p>
            <a:pPr marL="114300" indent="0">
              <a:buNone/>
            </a:pPr>
            <a:endParaRPr lang="en-US" sz="1400" dirty="0">
              <a:solidFill>
                <a:srgbClr val="706F6F"/>
              </a:solidFill>
              <a:latin typeface="Lato" panose="020F0502020204030203" pitchFamily="34" charset="0"/>
              <a:ea typeface="Lato" panose="020F0502020204030203" pitchFamily="34" charset="0"/>
              <a:cs typeface="Lato" panose="020F0502020204030203" pitchFamily="34" charset="0"/>
            </a:endParaRPr>
          </a:p>
          <a:p>
            <a:pPr>
              <a:buFont typeface="Wingdings" panose="05000000000000000000" pitchFamily="2" charset="2"/>
              <a:buChar char="Ø"/>
            </a:pPr>
            <a: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t>need for more dialogue in science communication practices</a:t>
            </a:r>
          </a:p>
          <a:p>
            <a:pPr marL="114300" indent="0">
              <a:buNone/>
            </a:pPr>
            <a:endParaRPr lang="en-US" sz="1400" dirty="0">
              <a:solidFill>
                <a:srgbClr val="706F6F"/>
              </a:solidFill>
              <a:latin typeface="Lato" panose="020F0502020204030203" pitchFamily="34" charset="0"/>
              <a:ea typeface="Lato" panose="020F0502020204030203" pitchFamily="34" charset="0"/>
              <a:cs typeface="Lato" panose="020F0502020204030203" pitchFamily="34" charset="0"/>
            </a:endParaRPr>
          </a:p>
          <a:p>
            <a:pPr>
              <a:buFont typeface="Wingdings" panose="05000000000000000000" pitchFamily="2" charset="2"/>
              <a:buChar char="Ø"/>
            </a:pPr>
            <a: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t>focus on communicating how science works, i.e. standards and methods, will raise science literacy as well as media</a:t>
            </a:r>
            <a:b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br>
            <a: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t>literacy</a:t>
            </a:r>
          </a:p>
          <a:p>
            <a:pPr>
              <a:buFont typeface="Wingdings" panose="05000000000000000000" pitchFamily="2" charset="2"/>
              <a:buChar char="Ø"/>
            </a:pPr>
            <a: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t>communication with the public must be open and inclusive </a:t>
            </a:r>
            <a:br>
              <a:rPr lang="en-US" sz="1400" dirty="0">
                <a:latin typeface="Lato" panose="020F0502020204030203" pitchFamily="34" charset="0"/>
                <a:ea typeface="Lato" panose="020F0502020204030203" pitchFamily="34" charset="0"/>
                <a:cs typeface="Lato" panose="020F0502020204030203" pitchFamily="34" charset="0"/>
              </a:rPr>
            </a:br>
            <a:b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br>
            <a:br>
              <a:rPr lang="en-US" sz="1400" dirty="0">
                <a:solidFill>
                  <a:srgbClr val="706F6F"/>
                </a:solidFill>
                <a:latin typeface="Lato" panose="020F0502020204030203" pitchFamily="34" charset="0"/>
                <a:ea typeface="Lato" panose="020F0502020204030203" pitchFamily="34" charset="0"/>
                <a:cs typeface="Lato" panose="020F0502020204030203" pitchFamily="34" charset="0"/>
              </a:rPr>
            </a:br>
            <a:endParaRPr lang="el-GR" sz="1400" dirty="0">
              <a:solidFill>
                <a:srgbClr val="706F6F"/>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4F636C67-B822-4684-9154-5AC2A88118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13</a:t>
            </a:fld>
            <a:endParaRPr lang="de"/>
          </a:p>
        </p:txBody>
      </p:sp>
    </p:spTree>
    <p:extLst>
      <p:ext uri="{BB962C8B-B14F-4D97-AF65-F5344CB8AC3E}">
        <p14:creationId xmlns:p14="http://schemas.microsoft.com/office/powerpoint/2010/main" val="1245511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62A500-06E9-4D3A-AEE4-7E307F7C8428}"/>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Tools That Fight Disinformation Online</a:t>
            </a:r>
            <a:br>
              <a:rPr lang="en-US" b="1" dirty="0">
                <a:latin typeface="Lato" panose="020F0502020204030203" pitchFamily="34" charset="0"/>
                <a:ea typeface="Lato" panose="020F0502020204030203" pitchFamily="34" charset="0"/>
                <a:cs typeface="Lato" panose="020F0502020204030203" pitchFamily="34" charset="0"/>
              </a:rPr>
            </a:b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1499D261-3849-4B2A-824C-619DAC56904A}"/>
              </a:ext>
            </a:extLst>
          </p:cNvPr>
          <p:cNvSpPr>
            <a:spLocks noGrp="1"/>
          </p:cNvSpPr>
          <p:nvPr>
            <p:ph type="body" idx="1"/>
          </p:nvPr>
        </p:nvSpPr>
        <p:spPr/>
        <p:txBody>
          <a:bodyPr/>
          <a:lstStyle/>
          <a:p>
            <a:pPr>
              <a:buAutoNum type="arabicPeriod"/>
            </a:pPr>
            <a:r>
              <a:rPr lang="en-US" b="1" dirty="0" err="1">
                <a:solidFill>
                  <a:schemeClr val="tx1"/>
                </a:solidFill>
                <a:latin typeface="Lato" panose="020F0502020204030203" pitchFamily="34" charset="0"/>
                <a:ea typeface="Lato" panose="020F0502020204030203" pitchFamily="34" charset="0"/>
                <a:cs typeface="Lato" panose="020F0502020204030203" pitchFamily="34" charset="0"/>
                <a:hlinkClick r:id="rId3">
                  <a:extLst>
                    <a:ext uri="{A12FA001-AC4F-418D-AE19-62706E023703}">
                      <ahyp:hlinkClr xmlns:ahyp="http://schemas.microsoft.com/office/drawing/2018/hyperlinkcolor" val="tx"/>
                    </a:ext>
                  </a:extLst>
                </a:hlinkClick>
              </a:rPr>
              <a:t>BotSlayer</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US" b="1" dirty="0">
                <a:solidFill>
                  <a:schemeClr val="tx1"/>
                </a:solidFill>
                <a:latin typeface="Lato" panose="020F0502020204030203" pitchFamily="34" charset="0"/>
                <a:ea typeface="Lato" panose="020F0502020204030203" pitchFamily="34" charset="0"/>
                <a:cs typeface="Lato" panose="020F0502020204030203" pitchFamily="34" charset="0"/>
                <a:hlinkClick r:id="rId4"/>
              </a:rPr>
              <a:t>https://osome.iu.edu/tools/botslayer</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a:t>
            </a:r>
          </a:p>
          <a:p>
            <a:pPr marL="114300" indent="0">
              <a:buNone/>
            </a:pPr>
            <a:endParaRPr lang="en-US" b="1" dirty="0">
              <a:solidFill>
                <a:schemeClr val="tx1"/>
              </a:solidFill>
              <a:latin typeface="Lato" panose="020F0502020204030203" pitchFamily="34" charset="0"/>
              <a:ea typeface="Lato" panose="020F0502020204030203" pitchFamily="34" charset="0"/>
              <a:cs typeface="Lato" panose="020F0502020204030203" pitchFamily="34" charset="0"/>
            </a:endParaRPr>
          </a:p>
          <a:p>
            <a:pPr>
              <a:buFont typeface="Wingdings" panose="05000000000000000000" pitchFamily="2" charset="2"/>
              <a:buChar char="v"/>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browser extension that helps track and detect potential manipulation of information spreading on Twitter</a:t>
            </a:r>
          </a:p>
          <a:p>
            <a:pPr>
              <a:buFont typeface="Wingdings" panose="05000000000000000000" pitchFamily="2" charset="2"/>
              <a:buChar char="v"/>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uses a detection algorithm to identify hashtags, links, accounts, and media that are being amplified in a coordinated fashion by likely bots </a:t>
            </a:r>
          </a:p>
          <a:p>
            <a:pPr>
              <a:buFont typeface="Wingdings" panose="05000000000000000000" pitchFamily="2" charset="2"/>
              <a:buChar char="v"/>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users can view/explore tweets and accounts associated with such amplification on Twitter or search for related content.</a:t>
            </a:r>
            <a:endParaRPr lang="el-GR"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sz="12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EAF2E26F-4F28-419C-AC4D-3F36C6FE019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14</a:t>
            </a:fld>
            <a:endParaRPr lang="de"/>
          </a:p>
        </p:txBody>
      </p:sp>
    </p:spTree>
    <p:extLst>
      <p:ext uri="{BB962C8B-B14F-4D97-AF65-F5344CB8AC3E}">
        <p14:creationId xmlns:p14="http://schemas.microsoft.com/office/powerpoint/2010/main" val="3860054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7419BA-A896-4CF1-B564-02D1F1653BDE}"/>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Tools That Fight Disinformation Online</a:t>
            </a:r>
            <a:br>
              <a:rPr lang="en-US" b="1" dirty="0">
                <a:latin typeface="Lato" panose="020F0502020204030203" pitchFamily="34" charset="0"/>
                <a:ea typeface="Lato" panose="020F0502020204030203" pitchFamily="34" charset="0"/>
                <a:cs typeface="Lato" panose="020F0502020204030203" pitchFamily="34" charset="0"/>
              </a:rPr>
            </a:b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725F5F2A-406D-4A72-9F8D-D424FFF604BB}"/>
              </a:ext>
            </a:extLst>
          </p:cNvPr>
          <p:cNvSpPr>
            <a:spLocks noGrp="1"/>
          </p:cNvSpPr>
          <p:nvPr>
            <p:ph type="body" idx="1"/>
          </p:nvPr>
        </p:nvSpPr>
        <p:spPr/>
        <p:txBody>
          <a:bodyPr/>
          <a:lstStyle/>
          <a:p>
            <a:pPr marL="114300" indent="0">
              <a:buNone/>
            </a:pPr>
            <a:r>
              <a:rPr lang="el-GR" sz="1800" dirty="0">
                <a:solidFill>
                  <a:schemeClr val="tx1"/>
                </a:solidFill>
                <a:latin typeface="Lato" panose="020F0502020204030203" pitchFamily="34" charset="0"/>
                <a:ea typeface="Lato" panose="020F0502020204030203" pitchFamily="34" charset="0"/>
                <a:cs typeface="Lato" panose="020F0502020204030203" pitchFamily="34" charset="0"/>
              </a:rPr>
              <a:t>2. </a:t>
            </a:r>
            <a:r>
              <a:rPr lang="en-US" sz="1800" b="1"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Climate Feedback</a:t>
            </a:r>
            <a:r>
              <a:rPr lang="el-GR" sz="1800" b="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US" sz="1800" b="1" dirty="0">
                <a:solidFill>
                  <a:schemeClr val="tx1"/>
                </a:solidFill>
                <a:latin typeface="Lato" panose="020F0502020204030203" pitchFamily="34" charset="0"/>
                <a:ea typeface="Lato" panose="020F0502020204030203" pitchFamily="34" charset="0"/>
                <a:cs typeface="Lato" panose="020F0502020204030203" pitchFamily="34" charset="0"/>
                <a:hlinkClick r:id="rId3"/>
              </a:rPr>
              <a:t>https://climatefeedback.org/</a:t>
            </a:r>
            <a:r>
              <a:rPr lang="el-GR" sz="1800" b="1" dirty="0">
                <a:solidFill>
                  <a:schemeClr val="tx1"/>
                </a:solidFill>
                <a:latin typeface="Lato" panose="020F0502020204030203" pitchFamily="34" charset="0"/>
                <a:ea typeface="Lato" panose="020F0502020204030203" pitchFamily="34" charset="0"/>
                <a:cs typeface="Lato" panose="020F0502020204030203" pitchFamily="34" charset="0"/>
              </a:rPr>
              <a:t>)</a:t>
            </a:r>
            <a:endParaRPr lang="en-US"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Climate Feedback is a web-based content annotation tool that allows scientists to annotate articles to</a:t>
            </a:r>
            <a:r>
              <a:rPr lang="el-GR" sz="18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provide additional context and draw attention to inaccuracies. The process results in a credibility score.</a:t>
            </a:r>
            <a:endParaRPr lang="el-GR"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l-GR" sz="1800" dirty="0">
                <a:solidFill>
                  <a:schemeClr val="tx1"/>
                </a:solidFill>
                <a:latin typeface="Lato" panose="020F0502020204030203" pitchFamily="34" charset="0"/>
                <a:ea typeface="Lato" panose="020F0502020204030203" pitchFamily="34" charset="0"/>
                <a:cs typeface="Lato" panose="020F0502020204030203" pitchFamily="34" charset="0"/>
              </a:rPr>
              <a:t>3. </a:t>
            </a:r>
            <a:r>
              <a:rPr lang="en-US" sz="1800" b="1" dirty="0" err="1">
                <a:solidFill>
                  <a:schemeClr val="tx1"/>
                </a:solidFill>
                <a:latin typeface="Lato" panose="020F0502020204030203" pitchFamily="34" charset="0"/>
                <a:ea typeface="Lato" panose="020F0502020204030203" pitchFamily="34" charset="0"/>
                <a:cs typeface="Lato" panose="020F0502020204030203" pitchFamily="34" charset="0"/>
                <a:hlinkClick r:id="rId4">
                  <a:extLst>
                    <a:ext uri="{A12FA001-AC4F-418D-AE19-62706E023703}">
                      <ahyp:hlinkClr xmlns:ahyp="http://schemas.microsoft.com/office/drawing/2018/hyperlinkcolor" val="tx"/>
                    </a:ext>
                  </a:extLst>
                </a:hlinkClick>
              </a:rPr>
              <a:t>Emergent.Info</a:t>
            </a:r>
            <a:r>
              <a:rPr lang="el-GR" sz="1800" b="1" dirty="0">
                <a:solidFill>
                  <a:schemeClr val="tx1"/>
                </a:solidFill>
                <a:latin typeface="Lato" panose="020F0502020204030203" pitchFamily="34" charset="0"/>
                <a:ea typeface="Lato" panose="020F0502020204030203" pitchFamily="34" charset="0"/>
                <a:cs typeface="Lato" panose="020F0502020204030203" pitchFamily="34" charset="0"/>
              </a:rPr>
              <a:t> </a:t>
            </a:r>
            <a:endParaRPr lang="en-US" sz="1800"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800" dirty="0" err="1">
                <a:solidFill>
                  <a:schemeClr val="tx1"/>
                </a:solidFill>
                <a:latin typeface="Lato" panose="020F0502020204030203" pitchFamily="34" charset="0"/>
                <a:ea typeface="Lato" panose="020F0502020204030203" pitchFamily="34" charset="0"/>
                <a:cs typeface="Lato" panose="020F0502020204030203" pitchFamily="34" charset="0"/>
              </a:rPr>
              <a:t>Emergent.Info</a:t>
            </a: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 is a web-based tool that tracks, verifies, or debunks rumors and conspiracies online. Rumors are suggested by individuals on the site, and then staff review and determine whether the claim is verified or false.</a:t>
            </a:r>
            <a:endParaRPr lang="el-GR"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6BA3E031-B056-42D2-B1FD-E35D55860D9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15</a:t>
            </a:fld>
            <a:endParaRPr lang="de"/>
          </a:p>
        </p:txBody>
      </p:sp>
    </p:spTree>
    <p:extLst>
      <p:ext uri="{BB962C8B-B14F-4D97-AF65-F5344CB8AC3E}">
        <p14:creationId xmlns:p14="http://schemas.microsoft.com/office/powerpoint/2010/main" val="547664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61B2CE-F0AD-4D0B-9767-2388FDC0D260}"/>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Tools That Fight Disinformation Online</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C754EE9F-BC62-46B7-9239-66572F08BDFB}"/>
              </a:ext>
            </a:extLst>
          </p:cNvPr>
          <p:cNvSpPr>
            <a:spLocks noGrp="1"/>
          </p:cNvSpPr>
          <p:nvPr>
            <p:ph type="body" idx="1"/>
          </p:nvPr>
        </p:nvSpPr>
        <p:spPr/>
        <p:txBody>
          <a:bodyPr/>
          <a:lstStyle/>
          <a:p>
            <a:pPr marL="114300" indent="0">
              <a:buNone/>
            </a:pPr>
            <a:r>
              <a:rPr lang="el-GR" b="1"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4. </a:t>
            </a:r>
            <a:r>
              <a:rPr lang="en-US" b="1"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PolitiFact</a:t>
            </a:r>
            <a:r>
              <a:rPr lang="el-GR" b="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US" b="1" dirty="0">
                <a:solidFill>
                  <a:schemeClr val="tx1"/>
                </a:solidFill>
                <a:latin typeface="Lato" panose="020F0502020204030203" pitchFamily="34" charset="0"/>
                <a:ea typeface="Lato" panose="020F0502020204030203" pitchFamily="34" charset="0"/>
                <a:cs typeface="Lato" panose="020F0502020204030203" pitchFamily="34" charset="0"/>
                <a:hlinkClick r:id="rId3"/>
              </a:rPr>
              <a:t>https://www.politifact.com/</a:t>
            </a:r>
            <a:r>
              <a:rPr lang="el-GR" b="1" dirty="0">
                <a:solidFill>
                  <a:schemeClr val="tx1"/>
                </a:solidFill>
                <a:latin typeface="Lato" panose="020F0502020204030203" pitchFamily="34" charset="0"/>
                <a:ea typeface="Lato" panose="020F0502020204030203" pitchFamily="34" charset="0"/>
                <a:cs typeface="Lato" panose="020F0502020204030203" pitchFamily="34" charset="0"/>
              </a:rPr>
              <a:t>)</a:t>
            </a:r>
            <a:endParaRPr lang="en-US"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n-US"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dirty="0" err="1">
                <a:solidFill>
                  <a:schemeClr val="tx1"/>
                </a:solidFill>
                <a:latin typeface="Lato" panose="020F0502020204030203" pitchFamily="34" charset="0"/>
                <a:ea typeface="Lato" panose="020F0502020204030203" pitchFamily="34" charset="0"/>
                <a:cs typeface="Lato" panose="020F0502020204030203" pitchFamily="34" charset="0"/>
              </a:rPr>
              <a:t>Politifact</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is a website that fact-checks "newsworthy and significant" statements and rates these statements as "True," "Mostly True," "Half True," "Mostly False," "False," and "Pants on Fire." </a:t>
            </a:r>
          </a:p>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The process involves reviewing other fact-checking sources, Google searches, online database </a:t>
            </a:r>
            <a:r>
              <a:rPr lang="en-US" dirty="0" err="1">
                <a:solidFill>
                  <a:schemeClr val="tx1"/>
                </a:solidFill>
                <a:latin typeface="Lato" panose="020F0502020204030203" pitchFamily="34" charset="0"/>
                <a:ea typeface="Lato" panose="020F0502020204030203" pitchFamily="34" charset="0"/>
                <a:cs typeface="Lato" panose="020F0502020204030203" pitchFamily="34" charset="0"/>
              </a:rPr>
              <a:t>seraches</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expert consultation, and other literature reviews.</a:t>
            </a:r>
            <a:endParaRPr lang="el-GR"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sz="14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69C087DD-735E-4FF0-96A9-7F51917C6D9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16</a:t>
            </a:fld>
            <a:endParaRPr lang="de"/>
          </a:p>
        </p:txBody>
      </p:sp>
    </p:spTree>
    <p:extLst>
      <p:ext uri="{BB962C8B-B14F-4D97-AF65-F5344CB8AC3E}">
        <p14:creationId xmlns:p14="http://schemas.microsoft.com/office/powerpoint/2010/main" val="4049568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6C3575-A00B-499C-9979-CBD1E2531590}"/>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Tools That Fight Disinformation Online</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7D5B7548-F33F-45A0-B281-04B2F220500D}"/>
              </a:ext>
            </a:extLst>
          </p:cNvPr>
          <p:cNvSpPr>
            <a:spLocks noGrp="1"/>
          </p:cNvSpPr>
          <p:nvPr>
            <p:ph type="body" idx="1"/>
          </p:nvPr>
        </p:nvSpPr>
        <p:spPr/>
        <p:txBody>
          <a:bodyPr/>
          <a:lstStyle/>
          <a:p>
            <a:pPr marL="114300" indent="0">
              <a:buNone/>
            </a:pPr>
            <a:r>
              <a:rPr lang="el-GR" sz="1800" dirty="0">
                <a:solidFill>
                  <a:schemeClr val="tx1"/>
                </a:solidFill>
                <a:latin typeface="Lato" panose="020F0502020204030203" pitchFamily="34" charset="0"/>
                <a:ea typeface="Lato" panose="020F0502020204030203" pitchFamily="34" charset="0"/>
                <a:cs typeface="Lato" panose="020F0502020204030203" pitchFamily="34" charset="0"/>
              </a:rPr>
              <a:t>5. </a:t>
            </a:r>
            <a:r>
              <a:rPr lang="en-US" sz="1800" b="1"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The Factual</a:t>
            </a:r>
            <a:r>
              <a:rPr lang="el-GR" sz="1800" b="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US" sz="1800" b="1" dirty="0">
                <a:solidFill>
                  <a:schemeClr val="tx1"/>
                </a:solidFill>
                <a:latin typeface="Lato" panose="020F0502020204030203" pitchFamily="34" charset="0"/>
                <a:ea typeface="Lato" panose="020F0502020204030203" pitchFamily="34" charset="0"/>
                <a:cs typeface="Lato" panose="020F0502020204030203" pitchFamily="34" charset="0"/>
                <a:hlinkClick r:id="rId3"/>
              </a:rPr>
              <a:t>https://www.thefactual.com/index.html</a:t>
            </a:r>
            <a:r>
              <a:rPr lang="el-GR" sz="1800" b="1" dirty="0">
                <a:solidFill>
                  <a:schemeClr val="tx1"/>
                </a:solidFill>
                <a:latin typeface="Lato" panose="020F0502020204030203" pitchFamily="34" charset="0"/>
                <a:ea typeface="Lato" panose="020F0502020204030203" pitchFamily="34" charset="0"/>
                <a:cs typeface="Lato" panose="020F0502020204030203" pitchFamily="34" charset="0"/>
              </a:rPr>
              <a:t>)</a:t>
            </a:r>
            <a:endParaRPr lang="en-US"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The Factual is a mobile app and browser extension that scores news content based on "the extent and quality of its sources," "the expertise of the journalist," "the opinionated nature of the language used," and "the historical reputation of the sight." </a:t>
            </a:r>
          </a:p>
          <a:p>
            <a:pPr marL="114300" indent="0">
              <a:buNone/>
            </a:pP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It ranks the content on a 0-100 scale to measure the quality of the content. It is mainly automated. The tool rates news quality based on diversity of sources, author expertise, language used, etc. It also identifies higher quality sources and sources from the other side of the political spectrum.</a:t>
            </a:r>
            <a:endParaRPr lang="el-GR"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7411867-D43C-4947-912E-FF844D4DA87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17</a:t>
            </a:fld>
            <a:endParaRPr lang="de"/>
          </a:p>
        </p:txBody>
      </p:sp>
    </p:spTree>
    <p:extLst>
      <p:ext uri="{BB962C8B-B14F-4D97-AF65-F5344CB8AC3E}">
        <p14:creationId xmlns:p14="http://schemas.microsoft.com/office/powerpoint/2010/main" val="2682395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86E9B4-85E3-4D74-B4DD-5869D30D4B2E}"/>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Working with tools</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6D4DD2BE-5563-42F6-A5C4-9A966D04D4D1}"/>
              </a:ext>
            </a:extLst>
          </p:cNvPr>
          <p:cNvSpPr>
            <a:spLocks noGrp="1"/>
          </p:cNvSpPr>
          <p:nvPr>
            <p:ph type="body" idx="1"/>
          </p:nvPr>
        </p:nvSpPr>
        <p:spPr/>
        <p:txBody>
          <a:bodyPr/>
          <a:lstStyle/>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Assignment: Find any topic of your interest and based on the criteria we discussed in combination with the tools we presented</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1"/>
                </a:solidFill>
                <a:latin typeface="Lato" panose="020F0502020204030203" pitchFamily="34" charset="0"/>
                <a:ea typeface="Lato" panose="020F0502020204030203" pitchFamily="34" charset="0"/>
                <a:cs typeface="Lato" panose="020F0502020204030203" pitchFamily="34" charset="0"/>
              </a:rPr>
              <a:t>Pick a topic</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1"/>
                </a:solidFill>
                <a:latin typeface="Lato" panose="020F0502020204030203" pitchFamily="34" charset="0"/>
                <a:ea typeface="Lato" panose="020F0502020204030203" pitchFamily="34" charset="0"/>
                <a:cs typeface="Lato" panose="020F0502020204030203" pitchFamily="34" charset="0"/>
              </a:rPr>
              <a:t>Find several articles on this topic</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1"/>
                </a:solidFill>
                <a:latin typeface="Lato" panose="020F0502020204030203" pitchFamily="34" charset="0"/>
                <a:ea typeface="Lato" panose="020F0502020204030203" pitchFamily="34" charset="0"/>
                <a:cs typeface="Lato" panose="020F0502020204030203" pitchFamily="34" charset="0"/>
              </a:rPr>
              <a:t>Fact-check the articles with a tool</a:t>
            </a:r>
          </a:p>
        </p:txBody>
      </p:sp>
      <p:sp>
        <p:nvSpPr>
          <p:cNvPr id="4" name="Θέση αριθμού διαφάνειας 3">
            <a:extLst>
              <a:ext uri="{FF2B5EF4-FFF2-40B4-BE49-F238E27FC236}">
                <a16:creationId xmlns:a16="http://schemas.microsoft.com/office/drawing/2014/main" id="{60A1E3F2-11FA-4969-BDE7-167FC187858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18</a:t>
            </a:fld>
            <a:endParaRPr lang="de"/>
          </a:p>
        </p:txBody>
      </p:sp>
    </p:spTree>
    <p:extLst>
      <p:ext uri="{BB962C8B-B14F-4D97-AF65-F5344CB8AC3E}">
        <p14:creationId xmlns:p14="http://schemas.microsoft.com/office/powerpoint/2010/main" val="4147721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0B950-4553-564B-B325-D97B101A2012}"/>
              </a:ext>
            </a:extLst>
          </p:cNvPr>
          <p:cNvSpPr>
            <a:spLocks noGrp="1"/>
          </p:cNvSpPr>
          <p:nvPr>
            <p:ph type="title"/>
          </p:nvPr>
        </p:nvSpPr>
        <p:spPr/>
        <p:txBody>
          <a:bodyPr/>
          <a:lstStyle/>
          <a:p>
            <a:pPr algn="ctr"/>
            <a:r>
              <a:rPr lang="en-US" dirty="0"/>
              <a:t>Core/Important Steps</a:t>
            </a:r>
            <a:endParaRPr lang="en-GR" dirty="0"/>
          </a:p>
        </p:txBody>
      </p:sp>
      <p:sp>
        <p:nvSpPr>
          <p:cNvPr id="3" name="Text Placeholder 2">
            <a:extLst>
              <a:ext uri="{FF2B5EF4-FFF2-40B4-BE49-F238E27FC236}">
                <a16:creationId xmlns:a16="http://schemas.microsoft.com/office/drawing/2014/main" id="{A6C29541-8CBC-9747-AB50-A6E4496D9EA8}"/>
              </a:ext>
            </a:extLst>
          </p:cNvPr>
          <p:cNvSpPr>
            <a:spLocks noGrp="1"/>
          </p:cNvSpPr>
          <p:nvPr>
            <p:ph type="body" idx="1"/>
          </p:nvPr>
        </p:nvSpPr>
        <p:spPr/>
        <p:txBody>
          <a:bodyPr/>
          <a:lstStyle/>
          <a:p>
            <a:pPr marL="114300" indent="0">
              <a:buNone/>
            </a:pPr>
            <a:endParaRPr lang="en-GR" dirty="0"/>
          </a:p>
        </p:txBody>
      </p:sp>
      <p:sp>
        <p:nvSpPr>
          <p:cNvPr id="4" name="Slide Number Placeholder 3">
            <a:extLst>
              <a:ext uri="{FF2B5EF4-FFF2-40B4-BE49-F238E27FC236}">
                <a16:creationId xmlns:a16="http://schemas.microsoft.com/office/drawing/2014/main" id="{8147D2A6-8486-A641-9DD2-869B6294A65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19</a:t>
            </a:fld>
            <a:endParaRPr lang="de"/>
          </a:p>
        </p:txBody>
      </p:sp>
      <p:pic>
        <p:nvPicPr>
          <p:cNvPr id="5" name="Picture 4">
            <a:extLst>
              <a:ext uri="{FF2B5EF4-FFF2-40B4-BE49-F238E27FC236}">
                <a16:creationId xmlns:a16="http://schemas.microsoft.com/office/drawing/2014/main" id="{D6D1759B-ACDB-124E-80BD-0A9CDFDC658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1" r="-1"/>
          <a:stretch/>
        </p:blipFill>
        <p:spPr>
          <a:xfrm>
            <a:off x="168425" y="1032300"/>
            <a:ext cx="8561918" cy="3406500"/>
          </a:xfrm>
          <a:prstGeom prst="rect">
            <a:avLst/>
          </a:prstGeom>
          <a:noFill/>
        </p:spPr>
      </p:pic>
    </p:spTree>
    <p:extLst>
      <p:ext uri="{BB962C8B-B14F-4D97-AF65-F5344CB8AC3E}">
        <p14:creationId xmlns:p14="http://schemas.microsoft.com/office/powerpoint/2010/main" val="3321357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90CF38-C674-4E91-A04B-E42DEDF9FF5E}"/>
              </a:ext>
            </a:extLst>
          </p:cNvPr>
          <p:cNvSpPr>
            <a:spLocks noGrp="1"/>
          </p:cNvSpPr>
          <p:nvPr>
            <p:ph type="title"/>
          </p:nvPr>
        </p:nvSpPr>
        <p:spPr/>
        <p:txBody>
          <a:bodyPr/>
          <a:lstStyle/>
          <a:p>
            <a:r>
              <a:rPr lang="en-US" sz="2000" dirty="0">
                <a:effectLst/>
                <a:latin typeface="Lato" panose="020F0502020204030203" pitchFamily="34" charset="0"/>
                <a:ea typeface="Lato" panose="020F0502020204030203" pitchFamily="34" charset="0"/>
                <a:cs typeface="Lato" panose="020F0502020204030203" pitchFamily="34" charset="0"/>
              </a:rPr>
              <a:t>Communicating Science in the New Media Environment</a:t>
            </a:r>
            <a:endParaRPr lang="el-GR" sz="2000"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414FEEA0-10C7-4C1F-BDD4-774C7DCE40FE}"/>
              </a:ext>
            </a:extLst>
          </p:cNvPr>
          <p:cNvSpPr>
            <a:spLocks noGrp="1"/>
          </p:cNvSpPr>
          <p:nvPr>
            <p:ph type="body" idx="1"/>
          </p:nvPr>
        </p:nvSpPr>
        <p:spPr/>
        <p:txBody>
          <a:bodyPr/>
          <a:lstStyle/>
          <a:p>
            <a:pPr>
              <a:lnSpc>
                <a:spcPct val="150000"/>
              </a:lnSpc>
              <a:buFont typeface="Wingdings" panose="05000000000000000000" pitchFamily="2" charset="2"/>
              <a:buChar char="q"/>
            </a:pP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New media transforms science communication from a relatively linear process of gatekeeping, publishing, directed-search and retrieval, to a </a:t>
            </a:r>
            <a:r>
              <a:rPr lang="en-US" sz="1600" b="1" dirty="0">
                <a:solidFill>
                  <a:schemeClr val="tx1"/>
                </a:solidFill>
                <a:effectLst/>
                <a:latin typeface="Lato" panose="020F0502020204030203" pitchFamily="34" charset="0"/>
                <a:ea typeface="Lato" panose="020F0502020204030203" pitchFamily="34" charset="0"/>
                <a:cs typeface="Lato" panose="020F0502020204030203" pitchFamily="34" charset="0"/>
              </a:rPr>
              <a:t>multi-stakeholder socialized digital sphere </a:t>
            </a: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of interactivity, discussion, and recommendation </a:t>
            </a:r>
            <a:endParaRPr lang="el-GR" sz="160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Wingdings" panose="05000000000000000000" pitchFamily="2" charset="2"/>
              <a:buChar char="q"/>
            </a:pP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New media introduced</a:t>
            </a:r>
            <a:r>
              <a:rPr lang="el-GR" sz="160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blurring the lines between producers and consumers of</a:t>
            </a:r>
            <a:r>
              <a:rPr lang="el-GR" sz="160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information</a:t>
            </a:r>
            <a:r>
              <a:rPr lang="el-GR" sz="1600" dirty="0">
                <a:solidFill>
                  <a:schemeClr val="tx1"/>
                </a:solidFill>
                <a:effectLst/>
                <a:latin typeface="Lato" panose="020F0502020204030203" pitchFamily="34" charset="0"/>
                <a:ea typeface="Lato" panose="020F0502020204030203" pitchFamily="34" charset="0"/>
                <a:cs typeface="Lato" panose="020F0502020204030203" pitchFamily="34" charset="0"/>
              </a:rPr>
              <a:t> </a:t>
            </a: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and enabling any Internet user to create and share content. </a:t>
            </a:r>
            <a:endParaRPr lang="el-GR" sz="160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Wingdings" panose="05000000000000000000" pitchFamily="2" charset="2"/>
              <a:buChar char="q"/>
            </a:pPr>
            <a:r>
              <a:rPr lang="el-GR" sz="1600" dirty="0">
                <a:solidFill>
                  <a:schemeClr val="tx1"/>
                </a:solidFill>
                <a:latin typeface="Lato" panose="020F0502020204030203" pitchFamily="34" charset="0"/>
                <a:ea typeface="Lato" panose="020F0502020204030203" pitchFamily="34" charset="0"/>
                <a:cs typeface="Lato" panose="020F0502020204030203" pitchFamily="34" charset="0"/>
              </a:rPr>
              <a:t>Ν</a:t>
            </a:r>
            <a:r>
              <a:rPr lang="en-US" sz="1600" dirty="0" err="1">
                <a:solidFill>
                  <a:schemeClr val="tx1"/>
                </a:solidFill>
                <a:effectLst/>
                <a:latin typeface="Lato" panose="020F0502020204030203" pitchFamily="34" charset="0"/>
                <a:ea typeface="Lato" panose="020F0502020204030203" pitchFamily="34" charset="0"/>
                <a:cs typeface="Lato" panose="020F0502020204030203" pitchFamily="34" charset="0"/>
              </a:rPr>
              <a:t>ew</a:t>
            </a:r>
            <a:r>
              <a:rPr lang="en-US" sz="1600" dirty="0">
                <a:solidFill>
                  <a:schemeClr val="tx1"/>
                </a:solidFill>
                <a:effectLst/>
                <a:latin typeface="Lato" panose="020F0502020204030203" pitchFamily="34" charset="0"/>
                <a:ea typeface="Lato" panose="020F0502020204030203" pitchFamily="34" charset="0"/>
                <a:cs typeface="Lato" panose="020F0502020204030203" pitchFamily="34" charset="0"/>
              </a:rPr>
              <a:t> media are changing people‘s expectations about the sources, availability, and uses of information. </a:t>
            </a:r>
            <a:endParaRPr lang="el-GR" sz="16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D7A66727-4420-4243-AE85-14C6FE596AC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2</a:t>
            </a:fld>
            <a:endParaRPr lang="de"/>
          </a:p>
        </p:txBody>
      </p:sp>
    </p:spTree>
    <p:extLst>
      <p:ext uri="{BB962C8B-B14F-4D97-AF65-F5344CB8AC3E}">
        <p14:creationId xmlns:p14="http://schemas.microsoft.com/office/powerpoint/2010/main" val="1896002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EAE7C-907E-CD43-AEAE-2A6B63D2A2AE}"/>
              </a:ext>
            </a:extLst>
          </p:cNvPr>
          <p:cNvSpPr>
            <a:spLocks noGrp="1"/>
          </p:cNvSpPr>
          <p:nvPr>
            <p:ph type="title"/>
          </p:nvPr>
        </p:nvSpPr>
        <p:spPr/>
        <p:txBody>
          <a:bodyPr/>
          <a:lstStyle/>
          <a:p>
            <a:pPr algn="ctr"/>
            <a:r>
              <a:rPr lang="en-US" dirty="0"/>
              <a:t>Core/Important Steps</a:t>
            </a:r>
            <a:endParaRPr lang="en-GR" dirty="0"/>
          </a:p>
        </p:txBody>
      </p:sp>
      <p:sp>
        <p:nvSpPr>
          <p:cNvPr id="3" name="Text Placeholder 2">
            <a:extLst>
              <a:ext uri="{FF2B5EF4-FFF2-40B4-BE49-F238E27FC236}">
                <a16:creationId xmlns:a16="http://schemas.microsoft.com/office/drawing/2014/main" id="{AFD45D82-D06D-A94D-B0E9-A1D358F9CEE2}"/>
              </a:ext>
            </a:extLst>
          </p:cNvPr>
          <p:cNvSpPr>
            <a:spLocks noGrp="1"/>
          </p:cNvSpPr>
          <p:nvPr>
            <p:ph type="body" idx="1"/>
          </p:nvPr>
        </p:nvSpPr>
        <p:spPr/>
        <p:txBody>
          <a:bodyPr/>
          <a:lstStyle/>
          <a:p>
            <a:pPr marL="114300" indent="0">
              <a:buNone/>
            </a:pPr>
            <a:endParaRPr lang="en-GR" dirty="0"/>
          </a:p>
        </p:txBody>
      </p:sp>
      <p:sp>
        <p:nvSpPr>
          <p:cNvPr id="4" name="Slide Number Placeholder 3">
            <a:extLst>
              <a:ext uri="{FF2B5EF4-FFF2-40B4-BE49-F238E27FC236}">
                <a16:creationId xmlns:a16="http://schemas.microsoft.com/office/drawing/2014/main" id="{BBB12691-3CB2-AA40-8DBF-F7A22762D5E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20</a:t>
            </a:fld>
            <a:endParaRPr lang="de"/>
          </a:p>
        </p:txBody>
      </p:sp>
      <p:pic>
        <p:nvPicPr>
          <p:cNvPr id="5" name="Picture 4">
            <a:extLst>
              <a:ext uri="{FF2B5EF4-FFF2-40B4-BE49-F238E27FC236}">
                <a16:creationId xmlns:a16="http://schemas.microsoft.com/office/drawing/2014/main" id="{1F73A442-51F3-C441-B341-40AB5F0FF64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68425" y="1032301"/>
            <a:ext cx="8664000" cy="3406500"/>
          </a:xfrm>
          <a:prstGeom prst="rect">
            <a:avLst/>
          </a:prstGeom>
        </p:spPr>
      </p:pic>
    </p:spTree>
    <p:extLst>
      <p:ext uri="{BB962C8B-B14F-4D97-AF65-F5344CB8AC3E}">
        <p14:creationId xmlns:p14="http://schemas.microsoft.com/office/powerpoint/2010/main" val="3330551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4C5CA8-67D7-40C9-BB30-41CA5DC3FCD9}"/>
              </a:ext>
            </a:extLst>
          </p:cNvPr>
          <p:cNvSpPr>
            <a:spLocks noGrp="1"/>
          </p:cNvSpPr>
          <p:nvPr>
            <p:ph type="title"/>
          </p:nvPr>
        </p:nvSpPr>
        <p:spPr>
          <a:xfrm>
            <a:off x="311700" y="320275"/>
            <a:ext cx="6802800" cy="572700"/>
          </a:xfrm>
        </p:spPr>
        <p:txBody>
          <a:bodyPr/>
          <a:lstStyle/>
          <a:p>
            <a:r>
              <a:rPr lang="en-US" sz="2000" dirty="0">
                <a:effectLst/>
                <a:latin typeface="Lato" panose="020F0502020204030203" pitchFamily="34" charset="0"/>
                <a:ea typeface="Lato" panose="020F0502020204030203" pitchFamily="34" charset="0"/>
                <a:cs typeface="Lato" panose="020F0502020204030203" pitchFamily="34" charset="0"/>
              </a:rPr>
              <a:t>Communicating Science in the New Media Environment</a:t>
            </a:r>
            <a:endParaRPr lang="el-GR" sz="2000"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EA8D57A3-B150-490B-B561-77F468FFA6F9}"/>
              </a:ext>
            </a:extLst>
          </p:cNvPr>
          <p:cNvSpPr>
            <a:spLocks noGrp="1"/>
          </p:cNvSpPr>
          <p:nvPr>
            <p:ph type="body" idx="1"/>
          </p:nvPr>
        </p:nvSpPr>
        <p:spPr/>
        <p:txBody>
          <a:bodyPr/>
          <a:lstStyle/>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On the </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consumption level</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needs to be highlighted that the internet, and in particular social media, allows for a more intensive and diverse amount of information exposure</a:t>
            </a: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widen the focus to the actors that provide the information as a new and seemingly unmanageable variety of new actors appears on stage</a:t>
            </a:r>
          </a:p>
        </p:txBody>
      </p:sp>
      <p:sp>
        <p:nvSpPr>
          <p:cNvPr id="4" name="Θέση αριθμού διαφάνειας 3">
            <a:extLst>
              <a:ext uri="{FF2B5EF4-FFF2-40B4-BE49-F238E27FC236}">
                <a16:creationId xmlns:a16="http://schemas.microsoft.com/office/drawing/2014/main" id="{9A728A55-7A65-478E-9D5D-3B2731F76DC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Tree>
    <p:extLst>
      <p:ext uri="{BB962C8B-B14F-4D97-AF65-F5344CB8AC3E}">
        <p14:creationId xmlns:p14="http://schemas.microsoft.com/office/powerpoint/2010/main" val="3886564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D348EC-3405-40B7-80C2-C23F049ED3F3}"/>
              </a:ext>
            </a:extLst>
          </p:cNvPr>
          <p:cNvSpPr>
            <a:spLocks noGrp="1"/>
          </p:cNvSpPr>
          <p:nvPr>
            <p:ph type="title"/>
          </p:nvPr>
        </p:nvSpPr>
        <p:spPr/>
        <p:txBody>
          <a:bodyPr/>
          <a:lstStyle/>
          <a:p>
            <a:r>
              <a:rPr lang="en-US" sz="2000" dirty="0">
                <a:latin typeface="Lato" panose="020F0502020204030203" pitchFamily="34" charset="0"/>
                <a:ea typeface="Lato" panose="020F0502020204030203" pitchFamily="34" charset="0"/>
                <a:cs typeface="Lato" panose="020F0502020204030203" pitchFamily="34" charset="0"/>
              </a:rPr>
              <a:t>Communicating Science in the New Media Environment</a:t>
            </a:r>
            <a:endParaRPr lang="el-GR" sz="2000"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DCBBA6A6-9E59-409A-AE90-3799C8264D45}"/>
              </a:ext>
            </a:extLst>
          </p:cNvPr>
          <p:cNvSpPr>
            <a:spLocks noGrp="1"/>
          </p:cNvSpPr>
          <p:nvPr>
            <p:ph type="body" idx="1"/>
          </p:nvPr>
        </p:nvSpPr>
        <p:spPr/>
        <p:txBody>
          <a:bodyPr/>
          <a:lstStyle/>
          <a:p>
            <a:pPr marL="114300" indent="0">
              <a:lnSpc>
                <a:spcPct val="150000"/>
              </a:lnSpc>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O</a:t>
            </a: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n the </a:t>
            </a:r>
            <a:r>
              <a:rPr lang="en-US" sz="1800" b="1" dirty="0">
                <a:solidFill>
                  <a:schemeClr val="tx1"/>
                </a:solidFill>
                <a:latin typeface="Lato" panose="020F0502020204030203" pitchFamily="34" charset="0"/>
                <a:ea typeface="Lato" panose="020F0502020204030203" pitchFamily="34" charset="0"/>
                <a:cs typeface="Lato" panose="020F0502020204030203" pitchFamily="34" charset="0"/>
              </a:rPr>
              <a:t>participation level</a:t>
            </a:r>
            <a: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t>: </a:t>
            </a:r>
          </a:p>
          <a:p>
            <a:pPr marL="114300" indent="0">
              <a:lnSpc>
                <a:spcPct val="150000"/>
              </a:lnSpc>
              <a:buNone/>
            </a:pPr>
            <a:endParaRPr lang="en-US"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participation and dialogue are generally seen as an effective means of creating a relationship of trust between science and the public.</a:t>
            </a: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the new media environments offer unique potential for low-threshold participation opportunity for many different users </a:t>
            </a:r>
            <a:endParaRPr lang="el-GR" sz="1600" dirty="0">
              <a:solidFill>
                <a:schemeClr val="tx1"/>
              </a:solidFill>
              <a:latin typeface="Lato" panose="020F0502020204030203" pitchFamily="34" charset="0"/>
              <a:ea typeface="Lato" panose="020F0502020204030203" pitchFamily="34" charset="0"/>
              <a:cs typeface="Lato" panose="020F0502020204030203" pitchFamily="34" charset="0"/>
            </a:endParaRPr>
          </a:p>
          <a:p>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A82A8EFF-DD87-45A0-98E8-113525F9264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4</a:t>
            </a:fld>
            <a:endParaRPr lang="de"/>
          </a:p>
        </p:txBody>
      </p:sp>
    </p:spTree>
    <p:extLst>
      <p:ext uri="{BB962C8B-B14F-4D97-AF65-F5344CB8AC3E}">
        <p14:creationId xmlns:p14="http://schemas.microsoft.com/office/powerpoint/2010/main" val="3219854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8BD5F3-D389-4024-9E96-A916DB840C8A}"/>
              </a:ext>
            </a:extLst>
          </p:cNvPr>
          <p:cNvSpPr>
            <a:spLocks noGrp="1"/>
          </p:cNvSpPr>
          <p:nvPr>
            <p:ph type="title"/>
          </p:nvPr>
        </p:nvSpPr>
        <p:spPr/>
        <p:txBody>
          <a:bodyPr/>
          <a:lstStyle/>
          <a:p>
            <a:r>
              <a:rPr lang="en-US" sz="2000" dirty="0">
                <a:latin typeface="Lato" panose="020F0502020204030203" pitchFamily="34" charset="0"/>
                <a:ea typeface="Lato" panose="020F0502020204030203" pitchFamily="34" charset="0"/>
                <a:cs typeface="Lato" panose="020F0502020204030203" pitchFamily="34" charset="0"/>
              </a:rPr>
              <a:t>Communicating Science in the New Media Environment</a:t>
            </a:r>
            <a:endParaRPr lang="el-GR" sz="2000"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D0419D11-F28E-41EC-ACC2-09CC8EED44CF}"/>
              </a:ext>
            </a:extLst>
          </p:cNvPr>
          <p:cNvSpPr>
            <a:spLocks noGrp="1"/>
          </p:cNvSpPr>
          <p:nvPr>
            <p:ph type="body" idx="1"/>
          </p:nvPr>
        </p:nvSpPr>
        <p:spPr/>
        <p:txBody>
          <a:bodyPr/>
          <a:lstStyle/>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On the </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generating level</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a:t>
            </a: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even less is known about how this </a:t>
            </a:r>
            <a:r>
              <a:rPr lang="en-US" sz="1600" dirty="0" err="1">
                <a:solidFill>
                  <a:schemeClr val="tx1"/>
                </a:solidFill>
                <a:latin typeface="Lato" panose="020F0502020204030203" pitchFamily="34" charset="0"/>
                <a:ea typeface="Lato" panose="020F0502020204030203" pitchFamily="34" charset="0"/>
                <a:cs typeface="Lato" panose="020F0502020204030203" pitchFamily="34" charset="0"/>
              </a:rPr>
              <a:t>behaviour</a:t>
            </a: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 — either of lay users or of scientists — affects trust and credibility judgements </a:t>
            </a:r>
          </a:p>
          <a:p>
            <a:pPr>
              <a:lnSpc>
                <a:spcPct val="150000"/>
              </a:lnSpc>
              <a:buFont typeface="Courier New" panose="02070309020205020404" pitchFamily="49" charset="0"/>
              <a:buChar char="o"/>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the new roles of scientists need to be considered: as scientists themselves increasingly engage in public online discourse by (participating and) generating, such as reacting to mis-/disinformation or commenting on journalistic content referencing their work, scholarly attention should increase regarding the understanding of reciprocal and dialogue-oriented processes of science-related discussions.</a:t>
            </a:r>
            <a:endParaRPr lang="el-GR" sz="160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113F6BB5-D024-4503-B5F4-4EEDA0013A9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5</a:t>
            </a:fld>
            <a:endParaRPr lang="de"/>
          </a:p>
        </p:txBody>
      </p:sp>
    </p:spTree>
    <p:extLst>
      <p:ext uri="{BB962C8B-B14F-4D97-AF65-F5344CB8AC3E}">
        <p14:creationId xmlns:p14="http://schemas.microsoft.com/office/powerpoint/2010/main" val="342173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929D4A-30C8-488C-9A10-3662F65428EE}"/>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Solutions for science disinformation</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32D58921-90E2-4890-9C85-20DBFA8FEB13}"/>
              </a:ext>
            </a:extLst>
          </p:cNvPr>
          <p:cNvSpPr>
            <a:spLocks noGrp="1"/>
          </p:cNvSpPr>
          <p:nvPr>
            <p:ph type="body" idx="1"/>
          </p:nvPr>
        </p:nvSpPr>
        <p:spPr/>
        <p:txBody>
          <a:bodyPr/>
          <a:lstStyle/>
          <a:p>
            <a:pPr marL="114300" indent="0">
              <a:buNone/>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A range of psychological, technical and political measures including </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inoculation </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debunking recommender systems </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fact-checking</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raising awareness, media literacy and </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innovations in science communication and public engagement. </a:t>
            </a:r>
          </a:p>
          <a:p>
            <a:endParaRPr lang="en-US" sz="12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Contribution to tackling problems such as </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knowledge resistance</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pseudoscience</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undermining of trust</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confirmation bias</a:t>
            </a:r>
          </a:p>
          <a:p>
            <a:pPr>
              <a:buFont typeface="Wingdings" panose="05000000000000000000" pitchFamily="2" charset="2"/>
              <a:buChar char="v"/>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filter bubbles</a:t>
            </a:r>
          </a:p>
          <a:p>
            <a:pPr marL="114300" indent="0">
              <a:buNone/>
            </a:pPr>
            <a:br>
              <a:rPr lang="en-US" sz="1400" dirty="0">
                <a:latin typeface="Lato" panose="020F0502020204030203" pitchFamily="34" charset="0"/>
                <a:ea typeface="Lato" panose="020F0502020204030203" pitchFamily="34" charset="0"/>
                <a:cs typeface="Lato" panose="020F0502020204030203" pitchFamily="34" charset="0"/>
              </a:rPr>
            </a:br>
            <a:endParaRPr lang="el-GR" sz="1400"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C326DFE0-2262-4ED5-ADF1-5DD51C65249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6</a:t>
            </a:fld>
            <a:endParaRPr lang="de"/>
          </a:p>
        </p:txBody>
      </p:sp>
    </p:spTree>
    <p:extLst>
      <p:ext uri="{BB962C8B-B14F-4D97-AF65-F5344CB8AC3E}">
        <p14:creationId xmlns:p14="http://schemas.microsoft.com/office/powerpoint/2010/main" val="1030488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CCF274-1297-4283-842E-F2AE2129C3D7}"/>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Ways of tackling disinformation</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174AADBC-3388-45DC-9D9E-20DEBA33C9BF}"/>
              </a:ext>
            </a:extLst>
          </p:cNvPr>
          <p:cNvSpPr>
            <a:spLocks noGrp="1"/>
          </p:cNvSpPr>
          <p:nvPr>
            <p:ph type="body" idx="1"/>
          </p:nvPr>
        </p:nvSpPr>
        <p:spPr/>
        <p:txBody>
          <a:bodyPr/>
          <a:lstStyle/>
          <a:p>
            <a:pPr marL="114300" indent="0">
              <a:buNone/>
            </a:pP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Inoculation</a:t>
            </a:r>
          </a:p>
          <a:p>
            <a:pPr marL="114300" indent="0">
              <a:buNone/>
            </a:pPr>
            <a:endParaRPr lang="el-GR" b="1"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limit the harm caused by disinformation, it has been shown that it is “</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better to prevent than to cure”</a:t>
            </a:r>
            <a:endParaRPr lang="el-GR" b="1"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protection against  falsehoods by informing people beforehand about misinformation tactics and presenting its contents in weakened form</a:t>
            </a:r>
            <a:endParaRPr lang="el-GR" dirty="0">
              <a:solidFill>
                <a:schemeClr val="tx1"/>
              </a:solidFill>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term borrowed from immunology: ‘inoculation’. It is also known as ‘</a:t>
            </a:r>
            <a:r>
              <a:rPr lang="en-US" u="sng" dirty="0">
                <a:solidFill>
                  <a:schemeClr val="tx1"/>
                </a:solidFill>
                <a:latin typeface="Lato" panose="020F0502020204030203" pitchFamily="34" charset="0"/>
                <a:ea typeface="Lato" panose="020F0502020204030203" pitchFamily="34" charset="0"/>
                <a:cs typeface="Lato" panose="020F0502020204030203" pitchFamily="34" charset="0"/>
              </a:rPr>
              <a:t>pre-bunking</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a:t>
            </a:r>
            <a:br>
              <a:rPr lang="en-US" dirty="0">
                <a:solidFill>
                  <a:schemeClr val="tx1"/>
                </a:solidFill>
                <a:latin typeface="Lato" panose="020F0502020204030203" pitchFamily="34" charset="0"/>
                <a:ea typeface="Lato" panose="020F0502020204030203" pitchFamily="34" charset="0"/>
                <a:cs typeface="Lato" panose="020F0502020204030203" pitchFamily="34" charset="0"/>
              </a:rPr>
            </a:b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25E8E0A9-A00C-4A85-9BDE-9DC16EF1B85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7</a:t>
            </a:fld>
            <a:endParaRPr lang="de"/>
          </a:p>
        </p:txBody>
      </p:sp>
    </p:spTree>
    <p:extLst>
      <p:ext uri="{BB962C8B-B14F-4D97-AF65-F5344CB8AC3E}">
        <p14:creationId xmlns:p14="http://schemas.microsoft.com/office/powerpoint/2010/main" val="68270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337C5B-178C-4225-912D-798EB90B6CE2}"/>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Ways of tackling disinformation</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AE6D49DF-1AC8-4607-948B-4201DD979726}"/>
              </a:ext>
            </a:extLst>
          </p:cNvPr>
          <p:cNvSpPr>
            <a:spLocks noGrp="1"/>
          </p:cNvSpPr>
          <p:nvPr>
            <p:ph type="body" idx="1"/>
          </p:nvPr>
        </p:nvSpPr>
        <p:spPr/>
        <p:txBody>
          <a:bodyPr/>
          <a:lstStyle/>
          <a:p>
            <a:pPr marL="114300" indent="0">
              <a:lnSpc>
                <a:spcPct val="150000"/>
              </a:lnSpc>
              <a:buNone/>
            </a:pPr>
            <a:r>
              <a:rPr lang="en-US" sz="1800" b="1" i="0" dirty="0">
                <a:solidFill>
                  <a:schemeClr val="tx1"/>
                </a:solidFill>
                <a:effectLst/>
                <a:latin typeface="Lato" panose="020F0502020204030203" pitchFamily="34" charset="0"/>
                <a:ea typeface="Lato" panose="020F0502020204030203" pitchFamily="34" charset="0"/>
                <a:cs typeface="Lato" panose="020F0502020204030203" pitchFamily="34" charset="0"/>
              </a:rPr>
              <a:t>Debunking</a:t>
            </a:r>
            <a:endParaRPr lang="el-GR" sz="1800" b="1"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why it is incorrect, and to provide correct information after this misinformation has been exposed and explained</a:t>
            </a:r>
            <a:endParaRPr lang="el-GR" sz="18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uncover the tactics and potential intentions of its sender</a:t>
            </a:r>
            <a:endParaRPr lang="el-GR" sz="1800" b="0" i="0" dirty="0">
              <a:solidFill>
                <a:schemeClr val="tx1"/>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Arial" panose="020B0604020202020204" pitchFamily="34" charset="0"/>
              <a:buChar char="•"/>
            </a:pP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carry it out in a </a:t>
            </a:r>
            <a:r>
              <a:rPr lang="en-US" sz="1800" b="0" i="0" u="sng" dirty="0">
                <a:solidFill>
                  <a:schemeClr val="tx1"/>
                </a:solidFill>
                <a:effectLst/>
                <a:latin typeface="Lato" panose="020F0502020204030203" pitchFamily="34" charset="0"/>
                <a:ea typeface="Lato" panose="020F0502020204030203" pitchFamily="34" charset="0"/>
                <a:cs typeface="Lato" panose="020F0502020204030203" pitchFamily="34" charset="0"/>
              </a:rPr>
              <a:t>pedagogical way </a:t>
            </a: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so that the correct information is not confused with the misinformation it is intended to debunk</a:t>
            </a:r>
            <a:br>
              <a:rPr lang="en-US" sz="1800" dirty="0">
                <a:solidFill>
                  <a:schemeClr val="tx1"/>
                </a:solidFill>
                <a:latin typeface="Lato" panose="020F0502020204030203" pitchFamily="34" charset="0"/>
                <a:ea typeface="Lato" panose="020F0502020204030203" pitchFamily="34" charset="0"/>
                <a:cs typeface="Lato" panose="020F0502020204030203" pitchFamily="34" charset="0"/>
              </a:rPr>
            </a:br>
            <a:endParaRPr lang="el-GR" sz="1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B08776CD-AE06-4993-A6CA-72613F3865F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8</a:t>
            </a:fld>
            <a:endParaRPr lang="de"/>
          </a:p>
        </p:txBody>
      </p:sp>
    </p:spTree>
    <p:extLst>
      <p:ext uri="{BB962C8B-B14F-4D97-AF65-F5344CB8AC3E}">
        <p14:creationId xmlns:p14="http://schemas.microsoft.com/office/powerpoint/2010/main" val="1245708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E478CE-F060-49F2-9C39-2E945DAD393E}"/>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Debunking Steps</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667DCF0F-1285-4A52-9438-0ECD354C1D59}"/>
              </a:ext>
            </a:extLst>
          </p:cNvPr>
          <p:cNvSpPr>
            <a:spLocks noGrp="1"/>
          </p:cNvSpPr>
          <p:nvPr>
            <p:ph type="body" idx="1"/>
          </p:nvPr>
        </p:nvSpPr>
        <p:spPr/>
        <p:txBody>
          <a:bodyPr/>
          <a:lstStyle/>
          <a:p>
            <a:pPr marL="114300" indent="0">
              <a:lnSpc>
                <a:spcPct val="200000"/>
              </a:lnSpc>
              <a:buNone/>
            </a:pPr>
            <a:r>
              <a:rPr lang="en-US" sz="1800" b="0" i="1" dirty="0">
                <a:solidFill>
                  <a:schemeClr val="tx1"/>
                </a:solidFill>
                <a:effectLst/>
                <a:latin typeface="Lato" panose="020F0502020204030203" pitchFamily="34" charset="0"/>
                <a:ea typeface="Lato" panose="020F0502020204030203" pitchFamily="34" charset="0"/>
                <a:cs typeface="Lato" panose="020F0502020204030203" pitchFamily="34" charset="0"/>
              </a:rPr>
              <a:t>1. </a:t>
            </a: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Describe the facts.</a:t>
            </a:r>
            <a:b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br>
            <a:r>
              <a:rPr lang="en-US" sz="1800" b="0" i="1" dirty="0">
                <a:solidFill>
                  <a:schemeClr val="tx1"/>
                </a:solidFill>
                <a:effectLst/>
                <a:latin typeface="Lato" panose="020F0502020204030203" pitchFamily="34" charset="0"/>
                <a:ea typeface="Lato" panose="020F0502020204030203" pitchFamily="34" charset="0"/>
                <a:cs typeface="Lato" panose="020F0502020204030203" pitchFamily="34" charset="0"/>
              </a:rPr>
              <a:t>2. </a:t>
            </a: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Warn that there is a myth.</a:t>
            </a:r>
            <a:b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br>
            <a:r>
              <a:rPr lang="en-US" sz="1800" b="0" i="1" dirty="0">
                <a:solidFill>
                  <a:schemeClr val="tx1"/>
                </a:solidFill>
                <a:effectLst/>
                <a:latin typeface="Lato" panose="020F0502020204030203" pitchFamily="34" charset="0"/>
                <a:ea typeface="Lato" panose="020F0502020204030203" pitchFamily="34" charset="0"/>
                <a:cs typeface="Lato" panose="020F0502020204030203" pitchFamily="34" charset="0"/>
              </a:rPr>
              <a:t>3. </a:t>
            </a: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Explain in what way the myth is incorrect.</a:t>
            </a:r>
            <a:b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br>
            <a:r>
              <a:rPr lang="en-US" sz="1800" b="0" i="1" dirty="0">
                <a:solidFill>
                  <a:schemeClr val="tx1"/>
                </a:solidFill>
                <a:effectLst/>
                <a:latin typeface="Lato" panose="020F0502020204030203" pitchFamily="34" charset="0"/>
                <a:ea typeface="Lato" panose="020F0502020204030203" pitchFamily="34" charset="0"/>
                <a:cs typeface="Lato" panose="020F0502020204030203" pitchFamily="34" charset="0"/>
              </a:rPr>
              <a:t>4. </a:t>
            </a:r>
            <a:r>
              <a:rPr lang="en-US" sz="1800" b="0" i="0" dirty="0">
                <a:solidFill>
                  <a:schemeClr val="tx1"/>
                </a:solidFill>
                <a:effectLst/>
                <a:latin typeface="Lato" panose="020F0502020204030203" pitchFamily="34" charset="0"/>
                <a:ea typeface="Lato" panose="020F0502020204030203" pitchFamily="34" charset="0"/>
                <a:cs typeface="Lato" panose="020F0502020204030203" pitchFamily="34" charset="0"/>
              </a:rPr>
              <a:t>Repeat the facts to consolidate this information.</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a:t>
            </a:r>
            <a:br>
              <a:rPr lang="en-US" dirty="0">
                <a:solidFill>
                  <a:schemeClr val="tx1"/>
                </a:solidFill>
                <a:latin typeface="Lato" panose="020F0502020204030203" pitchFamily="34" charset="0"/>
                <a:ea typeface="Lato" panose="020F0502020204030203" pitchFamily="34" charset="0"/>
                <a:cs typeface="Lato" panose="020F0502020204030203" pitchFamily="34" charset="0"/>
              </a:rPr>
            </a:br>
            <a:r>
              <a:rPr lang="en-US" dirty="0">
                <a:solidFill>
                  <a:schemeClr val="tx1"/>
                </a:solidFill>
                <a:latin typeface="Lato" panose="020F0502020204030203" pitchFamily="34" charset="0"/>
                <a:ea typeface="Lato" panose="020F0502020204030203" pitchFamily="34" charset="0"/>
                <a:cs typeface="Lato" panose="020F0502020204030203" pitchFamily="34" charset="0"/>
              </a:rPr>
              <a:t> </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FB28F9B-9C02-472E-920D-6BE9BA146CD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9</a:t>
            </a:fld>
            <a:endParaRPr lang="de"/>
          </a:p>
        </p:txBody>
      </p:sp>
    </p:spTree>
    <p:extLst>
      <p:ext uri="{BB962C8B-B14F-4D97-AF65-F5344CB8AC3E}">
        <p14:creationId xmlns:p14="http://schemas.microsoft.com/office/powerpoint/2010/main" val="151002001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TotalTime>
  <Words>1506</Words>
  <Application>Microsoft Macintosh PowerPoint</Application>
  <PresentationFormat>On-screen Show (16:9)</PresentationFormat>
  <Paragraphs>134</Paragraphs>
  <Slides>20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Wingdings</vt:lpstr>
      <vt:lpstr>Arial</vt:lpstr>
      <vt:lpstr>Lato</vt:lpstr>
      <vt:lpstr>Courier New</vt:lpstr>
      <vt:lpstr>Simple Light</vt:lpstr>
      <vt:lpstr>“Identifying different audiences of scientific information: tackling disinformation on scientific issues” Part III</vt:lpstr>
      <vt:lpstr>Communicating Science in the New Media Environment</vt:lpstr>
      <vt:lpstr>Communicating Science in the New Media Environment</vt:lpstr>
      <vt:lpstr>Communicating Science in the New Media Environment</vt:lpstr>
      <vt:lpstr>Communicating Science in the New Media Environment</vt:lpstr>
      <vt:lpstr>Solutions for science disinformation</vt:lpstr>
      <vt:lpstr>Ways of tackling disinformation</vt:lpstr>
      <vt:lpstr>Ways of tackling disinformation</vt:lpstr>
      <vt:lpstr>Debunking Steps</vt:lpstr>
      <vt:lpstr>How to debunk </vt:lpstr>
      <vt:lpstr>How to check an unfamiliar topic</vt:lpstr>
      <vt:lpstr>PowerPoint Presentation</vt:lpstr>
      <vt:lpstr>Science Communication and Public Engagement</vt:lpstr>
      <vt:lpstr>Tools That Fight Disinformation Online </vt:lpstr>
      <vt:lpstr>Tools That Fight Disinformation Online </vt:lpstr>
      <vt:lpstr>Tools That Fight Disinformation Online</vt:lpstr>
      <vt:lpstr>Tools That Fight Disinformation Online</vt:lpstr>
      <vt:lpstr>Working with tools</vt:lpstr>
      <vt:lpstr>Core/Important Steps</vt:lpstr>
      <vt:lpstr>Core/Important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Marco Mogiani</dc:creator>
  <cp:lastModifiedBy>Debora Lucque</cp:lastModifiedBy>
  <cp:revision>198</cp:revision>
  <dcterms:modified xsi:type="dcterms:W3CDTF">2022-05-10T12:16:56Z</dcterms:modified>
</cp:coreProperties>
</file>