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5"/>
  </p:notesMasterIdLst>
  <p:sldIdLst>
    <p:sldId id="256" r:id="rId2"/>
    <p:sldId id="373" r:id="rId3"/>
    <p:sldId id="374" r:id="rId4"/>
    <p:sldId id="384" r:id="rId5"/>
    <p:sldId id="404" r:id="rId6"/>
    <p:sldId id="375" r:id="rId7"/>
    <p:sldId id="376" r:id="rId8"/>
    <p:sldId id="377" r:id="rId9"/>
    <p:sldId id="378" r:id="rId10"/>
    <p:sldId id="380" r:id="rId11"/>
    <p:sldId id="381" r:id="rId12"/>
    <p:sldId id="382" r:id="rId13"/>
    <p:sldId id="383" r:id="rId14"/>
  </p:sldIdLst>
  <p:sldSz cx="9144000" cy="5143500" type="screen16x9"/>
  <p:notesSz cx="6858000" cy="9144000"/>
  <p:embeddedFontLst>
    <p:embeddedFont>
      <p:font typeface="Lato" panose="020F0502020204030203"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6" clrIdx="0">
    <p:extLst>
      <p:ext uri="{19B8F6BF-5375-455C-9EA6-DF929625EA0E}">
        <p15:presenceInfo xmlns:p15="http://schemas.microsoft.com/office/powerpoint/2012/main" userId="S-1-5-21-3036683560-4069959373-169152929-266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95" autoAdjust="0"/>
    <p:restoredTop sz="81790" autoAdjust="0"/>
  </p:normalViewPr>
  <p:slideViewPr>
    <p:cSldViewPr snapToGrid="0">
      <p:cViewPr varScale="1">
        <p:scale>
          <a:sx n="120" d="100"/>
          <a:sy n="120" d="100"/>
        </p:scale>
        <p:origin x="102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Institutions contain the same biases as the societies in which they operate, and do not serve all groups of people equally. Different groups of people have different historical relationships with institutions.</a:t>
            </a:r>
            <a:endParaRPr lang="el-GR" dirty="0"/>
          </a:p>
        </p:txBody>
      </p:sp>
    </p:spTree>
    <p:extLst>
      <p:ext uri="{BB962C8B-B14F-4D97-AF65-F5344CB8AC3E}">
        <p14:creationId xmlns:p14="http://schemas.microsoft.com/office/powerpoint/2010/main" val="1258891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It’s tempting to think that big events have causes that are “proportional” (that are also big) — but that’s often not the case.</a:t>
            </a:r>
            <a:endParaRPr lang="el-GR" dirty="0"/>
          </a:p>
        </p:txBody>
      </p:sp>
    </p:spTree>
    <p:extLst>
      <p:ext uri="{BB962C8B-B14F-4D97-AF65-F5344CB8AC3E}">
        <p14:creationId xmlns:p14="http://schemas.microsoft.com/office/powerpoint/2010/main" val="2902642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This is an example of intentionality bias — a cognitive bias that involves an intentional act seeming more likely or true than explanations that involve accidents.</a:t>
            </a:r>
            <a:endParaRPr lang="el-GR" dirty="0"/>
          </a:p>
        </p:txBody>
      </p:sp>
    </p:spTree>
    <p:extLst>
      <p:ext uri="{BB962C8B-B14F-4D97-AF65-F5344CB8AC3E}">
        <p14:creationId xmlns:p14="http://schemas.microsoft.com/office/powerpoint/2010/main" val="419384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Conspiracy theories appeal to our psychological need for a simple explanation and someone to blame. You can stumble across them online even when searching for reliable information. These compelling narratives, and the false evidence they include, can draw you in, manipulating your emotions and using your cognitive biases against you to trick you into believing them. This quiz is designed to help you learn to recognize conspiratorial thinking and understand its consequences. </a:t>
            </a:r>
          </a:p>
          <a:p>
            <a:endParaRPr lang="el-GR" dirty="0"/>
          </a:p>
        </p:txBody>
      </p:sp>
    </p:spTree>
    <p:extLst>
      <p:ext uri="{BB962C8B-B14F-4D97-AF65-F5344CB8AC3E}">
        <p14:creationId xmlns:p14="http://schemas.microsoft.com/office/powerpoint/2010/main" val="477870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Whether the topic is climate change, lung cancer’s link to smoking, vaccines &amp; autism, AIDS or MSG, denial of scientific findings relies on a set of techniques that can be summed up by the acronym FLICC</a:t>
            </a:r>
          </a:p>
          <a:p>
            <a:pPr marL="158750" indent="0">
              <a:buNone/>
            </a:pPr>
            <a:endParaRPr lang="en-US" dirty="0"/>
          </a:p>
          <a:p>
            <a:pPr marL="158750" indent="0">
              <a:buNone/>
            </a:pPr>
            <a:r>
              <a:rPr lang="en-US" dirty="0"/>
              <a:t>Source:  https://skepticalscience.com/print.php?n=4074</a:t>
            </a:r>
            <a:endParaRPr lang="el-GR" dirty="0"/>
          </a:p>
        </p:txBody>
      </p:sp>
    </p:spTree>
    <p:extLst>
      <p:ext uri="{BB962C8B-B14F-4D97-AF65-F5344CB8AC3E}">
        <p14:creationId xmlns:p14="http://schemas.microsoft.com/office/powerpoint/2010/main" val="1114007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https://reports.weforum.org/global-risks-2013/risk-case-1/digital-wildfires-in-a-hyperconnected-world/?doing_wp_cron=1637392130.9012899398803710937500#read</a:t>
            </a:r>
            <a:endParaRPr lang="el-GR" dirty="0"/>
          </a:p>
        </p:txBody>
      </p:sp>
    </p:spTree>
    <p:extLst>
      <p:ext uri="{BB962C8B-B14F-4D97-AF65-F5344CB8AC3E}">
        <p14:creationId xmlns:p14="http://schemas.microsoft.com/office/powerpoint/2010/main" val="1223440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Anonymous social media posts from someone claiming to be in a position of authority and making far-fetched claims without evidence are best described as a conspiracy theory. Leaked documents showing two corporations hiding damaging information and illegal practices are strong evidence of an actual conspiracy.</a:t>
            </a:r>
            <a:endParaRPr lang="el-GR" dirty="0"/>
          </a:p>
        </p:txBody>
      </p:sp>
    </p:spTree>
    <p:extLst>
      <p:ext uri="{BB962C8B-B14F-4D97-AF65-F5344CB8AC3E}">
        <p14:creationId xmlns:p14="http://schemas.microsoft.com/office/powerpoint/2010/main" val="2587971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An anonymous claim online involving a complex web of clues involving a secret group of prominent people from different fields signals that this is a conspiracy theory.</a:t>
            </a:r>
            <a:endParaRPr lang="el-GR" dirty="0"/>
          </a:p>
        </p:txBody>
      </p:sp>
    </p:spTree>
    <p:extLst>
      <p:ext uri="{BB962C8B-B14F-4D97-AF65-F5344CB8AC3E}">
        <p14:creationId xmlns:p14="http://schemas.microsoft.com/office/powerpoint/2010/main" val="4121077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Corporate executives working to illegally hide financial information that would damage the company’s reputation and stock price illustrate what an actual conspiracy looks like.</a:t>
            </a:r>
            <a:endParaRPr lang="el-GR" dirty="0"/>
          </a:p>
        </p:txBody>
      </p:sp>
    </p:spTree>
    <p:extLst>
      <p:ext uri="{BB962C8B-B14F-4D97-AF65-F5344CB8AC3E}">
        <p14:creationId xmlns:p14="http://schemas.microsoft.com/office/powerpoint/2010/main" val="788154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Conspiracy theories appeal to people because they often provide simple explanations, something or someone to blame and a sense of belonging to a community of believers.</a:t>
            </a:r>
            <a:endParaRPr lang="el-GR" dirty="0"/>
          </a:p>
        </p:txBody>
      </p:sp>
    </p:spTree>
    <p:extLst>
      <p:ext uri="{BB962C8B-B14F-4D97-AF65-F5344CB8AC3E}">
        <p14:creationId xmlns:p14="http://schemas.microsoft.com/office/powerpoint/2010/main" val="2977557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381000" y="685800"/>
            <a:ext cx="6096000" cy="3429000"/>
          </a:xfrm>
        </p:spPr>
      </p:sp>
      <p:sp>
        <p:nvSpPr>
          <p:cNvPr id="3" name="Θέση σημειώσεων 2"/>
          <p:cNvSpPr>
            <a:spLocks noGrp="1"/>
          </p:cNvSpPr>
          <p:nvPr>
            <p:ph type="body" idx="1"/>
          </p:nvPr>
        </p:nvSpPr>
        <p:spPr/>
        <p:txBody>
          <a:bodyPr/>
          <a:lstStyle/>
          <a:p>
            <a:pPr marL="158750" indent="0">
              <a:buNone/>
            </a:pPr>
            <a:r>
              <a:rPr lang="en-US" dirty="0"/>
              <a:t>Someone who believes that the government is lying and manipulating people, and who refuses to believe the accuracy of data or other information released by a government agency, is likely exhibiting institutional cynicism.</a:t>
            </a:r>
            <a:endParaRPr lang="el-GR" dirty="0"/>
          </a:p>
        </p:txBody>
      </p:sp>
    </p:spTree>
    <p:extLst>
      <p:ext uri="{BB962C8B-B14F-4D97-AF65-F5344CB8AC3E}">
        <p14:creationId xmlns:p14="http://schemas.microsoft.com/office/powerpoint/2010/main" val="22870717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indent="0"/>
            <a:r>
              <a:rPr lang="en-US" sz="1600" b="1" dirty="0">
                <a:latin typeface="Lato" panose="020F0502020204030203" pitchFamily="34" charset="0"/>
                <a:ea typeface="Lato" panose="020F0502020204030203" pitchFamily="34" charset="0"/>
                <a:cs typeface="Lato" panose="020F0502020204030203" pitchFamily="34" charset="0"/>
              </a:rPr>
              <a:t>Dr. Nikos </a:t>
            </a:r>
            <a:r>
              <a:rPr lang="en-US" sz="1600" b="1" dirty="0" err="1">
                <a:latin typeface="Lato" panose="020F0502020204030203" pitchFamily="34" charset="0"/>
                <a:ea typeface="Lato" panose="020F0502020204030203" pitchFamily="34" charset="0"/>
                <a:cs typeface="Lato" panose="020F0502020204030203" pitchFamily="34" charset="0"/>
              </a:rPr>
              <a:t>Panagiotou</a:t>
            </a:r>
            <a:r>
              <a:rPr lang="en-US" sz="1600" b="1" dirty="0">
                <a:latin typeface="Lato" panose="020F0502020204030203" pitchFamily="34" charset="0"/>
                <a:ea typeface="Lato" panose="020F0502020204030203" pitchFamily="34" charset="0"/>
                <a:cs typeface="Lato" panose="020F0502020204030203" pitchFamily="34" charset="0"/>
              </a:rPr>
              <a:t>, Associate Professor</a:t>
            </a:r>
          </a:p>
          <a:p>
            <a:pPr marL="0" indent="0"/>
            <a:r>
              <a:rPr lang="en-US" sz="1400" dirty="0" err="1">
                <a:latin typeface="Lato" panose="020F0502020204030203" pitchFamily="34" charset="0"/>
                <a:ea typeface="Lato" panose="020F0502020204030203" pitchFamily="34" charset="0"/>
                <a:cs typeface="Lato" panose="020F0502020204030203" pitchFamily="34" charset="0"/>
              </a:rPr>
              <a:t>Dpt</a:t>
            </a:r>
            <a:r>
              <a:rPr lang="en-US" sz="1400" dirty="0">
                <a:latin typeface="Lato" panose="020F0502020204030203" pitchFamily="34" charset="0"/>
                <a:ea typeface="Lato" panose="020F0502020204030203" pitchFamily="34" charset="0"/>
                <a:cs typeface="Lato" panose="020F0502020204030203" pitchFamily="34" charset="0"/>
              </a:rPr>
              <a:t> of Journalism and Mass Media Communication</a:t>
            </a:r>
          </a:p>
          <a:p>
            <a:pPr marL="0" indent="0"/>
            <a:r>
              <a:rPr lang="en-US" sz="1400" dirty="0">
                <a:latin typeface="Lato" panose="020F0502020204030203" pitchFamily="34" charset="0"/>
                <a:ea typeface="Lato" panose="020F0502020204030203" pitchFamily="34" charset="0"/>
                <a:cs typeface="Lato" panose="020F0502020204030203" pitchFamily="34" charset="0"/>
              </a:rPr>
              <a:t>Aristotle University of Thessaloniki</a:t>
            </a:r>
            <a:endParaRPr sz="1400" dirty="0">
              <a:latin typeface="Lato" panose="020F0502020204030203" pitchFamily="34" charset="0"/>
              <a:ea typeface="Lato" panose="020F0502020204030203" pitchFamily="34" charset="0"/>
              <a:cs typeface="Lato" panose="020F0502020204030203" pitchFamily="34" charset="0"/>
            </a:endParaRPr>
          </a:p>
        </p:txBody>
      </p:sp>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US" sz="2000" dirty="0">
                <a:latin typeface="Lato" panose="020F0502020204030203" pitchFamily="34" charset="0"/>
                <a:ea typeface="Lato" panose="020F0502020204030203" pitchFamily="34" charset="0"/>
                <a:cs typeface="Lato" panose="020F0502020204030203" pitchFamily="34" charset="0"/>
              </a:rPr>
              <a:t>“</a:t>
            </a:r>
            <a:r>
              <a:rPr lang="en-US" sz="2000" i="1" dirty="0">
                <a:latin typeface="Lato" panose="020F0502020204030203" pitchFamily="34" charset="0"/>
                <a:ea typeface="Lato" panose="020F0502020204030203" pitchFamily="34" charset="0"/>
                <a:cs typeface="Lato" panose="020F0502020204030203" pitchFamily="34" charset="0"/>
              </a:rPr>
              <a:t>Identifying different audiences of scientific information</a:t>
            </a:r>
            <a:r>
              <a:rPr lang="el-GR" sz="2000" i="1" dirty="0">
                <a:latin typeface="Lato" panose="020F0502020204030203" pitchFamily="34" charset="0"/>
                <a:ea typeface="Lato" panose="020F0502020204030203" pitchFamily="34" charset="0"/>
                <a:cs typeface="Lato" panose="020F0502020204030203" pitchFamily="34" charset="0"/>
              </a:rPr>
              <a:t>: </a:t>
            </a:r>
            <a:r>
              <a:rPr lang="en-US" sz="2000" i="1" dirty="0">
                <a:latin typeface="Lato" panose="020F0502020204030203" pitchFamily="34" charset="0"/>
                <a:ea typeface="Lato" panose="020F0502020204030203" pitchFamily="34" charset="0"/>
                <a:cs typeface="Lato" panose="020F0502020204030203" pitchFamily="34" charset="0"/>
              </a:rPr>
              <a:t>tackling disinformation on scientific issues</a:t>
            </a:r>
            <a:r>
              <a:rPr lang="en-US" sz="2000" dirty="0">
                <a:latin typeface="Lato" panose="020F0502020204030203" pitchFamily="34" charset="0"/>
                <a:ea typeface="Lato" panose="020F0502020204030203" pitchFamily="34" charset="0"/>
                <a:cs typeface="Lato" panose="020F0502020204030203" pitchFamily="34" charset="0"/>
              </a:rPr>
              <a:t>” II</a:t>
            </a:r>
            <a:endParaRPr sz="2000" dirty="0">
              <a:latin typeface="Lato" panose="020F0502020204030203" pitchFamily="34" charset="0"/>
              <a:ea typeface="Lato" panose="020F0502020204030203" pitchFamily="34" charset="0"/>
              <a:cs typeface="Lato" panose="020F0502020204030203"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656043-F471-448B-8D0F-4AED44AD6B1D}"/>
              </a:ext>
            </a:extLst>
          </p:cNvPr>
          <p:cNvSpPr>
            <a:spLocks noGrp="1"/>
          </p:cNvSpPr>
          <p:nvPr>
            <p:ph type="title"/>
          </p:nvPr>
        </p:nvSpPr>
        <p:spPr>
          <a:xfrm>
            <a:off x="311700" y="336750"/>
            <a:ext cx="6418614" cy="393208"/>
          </a:xfrm>
        </p:spPr>
        <p:txBody>
          <a:bodyPr/>
          <a:lstStyle/>
          <a:p>
            <a:r>
              <a:rPr lang="en-US" sz="2400" dirty="0">
                <a:latin typeface="Lato" panose="020F0502020204030203" pitchFamily="34" charset="0"/>
                <a:ea typeface="Lato" panose="020F0502020204030203" pitchFamily="34" charset="0"/>
                <a:cs typeface="Lato" panose="020F0502020204030203" pitchFamily="34" charset="0"/>
              </a:rPr>
              <a:t>Avoid the trap of conspiratorial </a:t>
            </a:r>
            <a:r>
              <a:rPr lang="en-US" dirty="0">
                <a:latin typeface="Lato" panose="020F0502020204030203" pitchFamily="34" charset="0"/>
                <a:ea typeface="Lato" panose="020F0502020204030203" pitchFamily="34" charset="0"/>
                <a:cs typeface="Lato" panose="020F0502020204030203" pitchFamily="34" charset="0"/>
              </a:rPr>
              <a:t>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3708129D-26D8-4494-A6D3-12921745B64A}"/>
              </a:ext>
            </a:extLst>
          </p:cNvPr>
          <p:cNvSpPr>
            <a:spLocks noGrp="1"/>
          </p:cNvSpPr>
          <p:nvPr>
            <p:ph type="body" idx="1"/>
          </p:nvPr>
        </p:nvSpPr>
        <p:spPr>
          <a:xfrm>
            <a:off x="311700" y="909450"/>
            <a:ext cx="4342678" cy="3551950"/>
          </a:xfrm>
        </p:spPr>
        <p:txBody>
          <a:bodyPr/>
          <a:lstStyle/>
          <a:p>
            <a:pPr marL="139700" indent="0">
              <a:buNone/>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Someone who believes that the government is always lying and manipulating people, and who refuses to believe the accuracy of data or other information released by a government agency, is likely exhibiting which of the following?</a:t>
            </a:r>
          </a:p>
          <a:p>
            <a:pPr marL="139700" indent="0">
              <a:buNone/>
            </a:pP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Note:</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 Conspiratorial thinking includes three key elements that work together to strengthen conspiratorial beliefs.</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The first key element is motivated reasoning</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 which is reasoning that seeks to confirm what a person already wants to believe or thinks is true.</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The second element is institutional cynicism</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 — the belief that institutions like government and corporations have a secret, self-serving motive and cannot be trusted.</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The third is illusory pattern perception (or patternicity)</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 — the thinking that meaningful patterns exist in random details, facts or events.</a:t>
            </a:r>
          </a:p>
          <a:p>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κειμένου 3">
            <a:extLst>
              <a:ext uri="{FF2B5EF4-FFF2-40B4-BE49-F238E27FC236}">
                <a16:creationId xmlns:a16="http://schemas.microsoft.com/office/drawing/2014/main" id="{AE5AE5AC-0D1D-4A4D-9453-35921E578C0A}"/>
              </a:ext>
            </a:extLst>
          </p:cNvPr>
          <p:cNvSpPr>
            <a:spLocks noGrp="1"/>
          </p:cNvSpPr>
          <p:nvPr>
            <p:ph type="body" idx="2"/>
          </p:nvPr>
        </p:nvSpPr>
        <p:spPr>
          <a:xfrm>
            <a:off x="4832400" y="1297000"/>
            <a:ext cx="3999900" cy="3164400"/>
          </a:xfrm>
        </p:spPr>
        <p:txBody>
          <a:bodyPr/>
          <a:lstStyle/>
          <a:p>
            <a:pPr marL="1397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Answers</a:t>
            </a:r>
          </a:p>
          <a:p>
            <a:pPr marL="1397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marL="482600" indent="-342900">
              <a:buFont typeface="+mj-lt"/>
              <a:buAutoNum type="alphaLcParenR"/>
            </a:pPr>
            <a:r>
              <a:rPr lang="en-US" dirty="0">
                <a:solidFill>
                  <a:schemeClr val="tx1"/>
                </a:solidFill>
                <a:effectLst/>
                <a:latin typeface="Lato" panose="020F0502020204030203" pitchFamily="34" charset="0"/>
                <a:ea typeface="Lato" panose="020F0502020204030203" pitchFamily="34" charset="0"/>
                <a:cs typeface="Lato" panose="020F0502020204030203" pitchFamily="34" charset="0"/>
              </a:rPr>
              <a:t>Institutional cynicism</a:t>
            </a:r>
          </a:p>
          <a:p>
            <a:pPr marL="482600" indent="-342900">
              <a:buFont typeface="+mj-lt"/>
              <a:buAutoNum type="alphaLcParenR"/>
            </a:pPr>
            <a:r>
              <a:rPr lang="en-US" dirty="0">
                <a:solidFill>
                  <a:schemeClr val="tx1"/>
                </a:solidFill>
                <a:effectLst/>
                <a:latin typeface="Lato" panose="020F0502020204030203" pitchFamily="34" charset="0"/>
                <a:ea typeface="Lato" panose="020F0502020204030203" pitchFamily="34" charset="0"/>
                <a:cs typeface="Lato" panose="020F0502020204030203" pitchFamily="34" charset="0"/>
              </a:rPr>
              <a:t>Illusory pattern perception</a:t>
            </a:r>
          </a:p>
          <a:p>
            <a:pPr marL="482600" indent="-342900">
              <a:buFont typeface="+mj-lt"/>
              <a:buAutoNum type="alphaLcParenR"/>
            </a:pPr>
            <a:r>
              <a:rPr lang="en-US" dirty="0">
                <a:solidFill>
                  <a:schemeClr val="tx1"/>
                </a:solidFill>
                <a:effectLst/>
                <a:latin typeface="Lato" panose="020F0502020204030203" pitchFamily="34" charset="0"/>
                <a:ea typeface="Lato" panose="020F0502020204030203" pitchFamily="34" charset="0"/>
                <a:cs typeface="Lato" panose="020F0502020204030203" pitchFamily="34" charset="0"/>
              </a:rPr>
              <a:t>Confirmation bias</a:t>
            </a:r>
          </a:p>
          <a:p>
            <a:pPr marL="482600" indent="-342900">
              <a:buFont typeface="+mj-lt"/>
              <a:buAutoNum type="alphaLcParenR"/>
            </a:pPr>
            <a:r>
              <a:rPr lang="en-US" dirty="0">
                <a:solidFill>
                  <a:schemeClr val="tx1"/>
                </a:solidFill>
                <a:effectLst/>
                <a:latin typeface="Lato" panose="020F0502020204030203" pitchFamily="34" charset="0"/>
                <a:ea typeface="Lato" panose="020F0502020204030203" pitchFamily="34" charset="0"/>
                <a:cs typeface="Lato" panose="020F0502020204030203" pitchFamily="34" charset="0"/>
              </a:rPr>
              <a:t>Motivated reasoning</a:t>
            </a:r>
          </a:p>
          <a:p>
            <a:pPr marL="1397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5" name="Θέση αριθμού διαφάνειας 4">
            <a:extLst>
              <a:ext uri="{FF2B5EF4-FFF2-40B4-BE49-F238E27FC236}">
                <a16:creationId xmlns:a16="http://schemas.microsoft.com/office/drawing/2014/main" id="{CC5E73D1-CAE1-4912-A459-9C5EA0CA16C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10</a:t>
            </a:fld>
            <a:endParaRPr lang="de"/>
          </a:p>
        </p:txBody>
      </p:sp>
    </p:spTree>
    <p:extLst>
      <p:ext uri="{BB962C8B-B14F-4D97-AF65-F5344CB8AC3E}">
        <p14:creationId xmlns:p14="http://schemas.microsoft.com/office/powerpoint/2010/main" val="21557711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EF8B94-FF0A-4581-920E-EDEAD2E1DAB5}"/>
              </a:ext>
            </a:extLst>
          </p:cNvPr>
          <p:cNvSpPr>
            <a:spLocks noGrp="1"/>
          </p:cNvSpPr>
          <p:nvPr>
            <p:ph type="title"/>
          </p:nvPr>
        </p:nvSpPr>
        <p:spPr/>
        <p:txBody>
          <a:bodyPr/>
          <a:lstStyle/>
          <a:p>
            <a:r>
              <a:rPr lang="en-US" sz="2800" dirty="0">
                <a:latin typeface="Lato" panose="020F0502020204030203" pitchFamily="34" charset="0"/>
                <a:ea typeface="Lato" panose="020F0502020204030203" pitchFamily="34" charset="0"/>
                <a:cs typeface="Lato" panose="020F0502020204030203" pitchFamily="34" charset="0"/>
              </a:rPr>
              <a:t>Avoid the trap of conspiratorial </a:t>
            </a:r>
            <a:r>
              <a:rPr lang="en-US" dirty="0">
                <a:latin typeface="Lato" panose="020F0502020204030203" pitchFamily="34" charset="0"/>
                <a:ea typeface="Lato" panose="020F0502020204030203" pitchFamily="34" charset="0"/>
                <a:cs typeface="Lato" panose="020F0502020204030203" pitchFamily="34" charset="0"/>
              </a:rPr>
              <a:t>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443BB230-5A20-40D6-890F-6AC6AB8EF6E4}"/>
              </a:ext>
            </a:extLst>
          </p:cNvPr>
          <p:cNvSpPr>
            <a:spLocks noGrp="1"/>
          </p:cNvSpPr>
          <p:nvPr>
            <p:ph type="body" idx="1"/>
          </p:nvPr>
        </p:nvSpPr>
        <p:spPr/>
        <p:txBody>
          <a:bodyPr/>
          <a:lstStyle/>
          <a:p>
            <a:pPr marL="114300" indent="0">
              <a:buNone/>
            </a:pP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True or false:</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Some groups have been victimized more by actual conspiracies and thus have legitimate reasons for heightened levels of skepticism about some institutions.</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1"/>
                </a:solidFill>
                <a:latin typeface="Lato" panose="020F0502020204030203" pitchFamily="34" charset="0"/>
                <a:ea typeface="Lato" panose="020F0502020204030203" pitchFamily="34" charset="0"/>
                <a:cs typeface="Lato" panose="020F0502020204030203" pitchFamily="34" charset="0"/>
              </a:rPr>
              <a:t>True</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en-US" dirty="0">
                <a:solidFill>
                  <a:schemeClr val="tx1"/>
                </a:solidFill>
                <a:latin typeface="Lato" panose="020F0502020204030203" pitchFamily="34" charset="0"/>
                <a:ea typeface="Lato" panose="020F0502020204030203" pitchFamily="34" charset="0"/>
                <a:cs typeface="Lato" panose="020F0502020204030203" pitchFamily="34" charset="0"/>
              </a:rPr>
              <a:t>False</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991AAFE-E97C-42E8-A057-916A0E62AF0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11</a:t>
            </a:fld>
            <a:endParaRPr lang="de"/>
          </a:p>
        </p:txBody>
      </p:sp>
    </p:spTree>
    <p:extLst>
      <p:ext uri="{BB962C8B-B14F-4D97-AF65-F5344CB8AC3E}">
        <p14:creationId xmlns:p14="http://schemas.microsoft.com/office/powerpoint/2010/main" val="725898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CC09E3-9745-4CEC-A4B1-8F96850F6609}"/>
              </a:ext>
            </a:extLst>
          </p:cNvPr>
          <p:cNvSpPr>
            <a:spLocks noGrp="1"/>
          </p:cNvSpPr>
          <p:nvPr>
            <p:ph type="title"/>
          </p:nvPr>
        </p:nvSpPr>
        <p:spPr/>
        <p:txBody>
          <a:bodyPr/>
          <a:lstStyle/>
          <a:p>
            <a:r>
              <a:rPr lang="en-US" sz="2800" dirty="0">
                <a:latin typeface="Lato" panose="020F0502020204030203" pitchFamily="34" charset="0"/>
                <a:ea typeface="Lato" panose="020F0502020204030203" pitchFamily="34" charset="0"/>
                <a:cs typeface="Lato" panose="020F0502020204030203" pitchFamily="34" charset="0"/>
              </a:rPr>
              <a:t>Avoid the trap of conspiratorial </a:t>
            </a:r>
            <a:r>
              <a:rPr lang="en-US" dirty="0">
                <a:latin typeface="Lato" panose="020F0502020204030203" pitchFamily="34" charset="0"/>
                <a:ea typeface="Lato" panose="020F0502020204030203" pitchFamily="34" charset="0"/>
                <a:cs typeface="Lato" panose="020F0502020204030203" pitchFamily="34" charset="0"/>
              </a:rPr>
              <a:t>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C53C1CA5-52B7-4F42-8F19-028E105306CD}"/>
              </a:ext>
            </a:extLst>
          </p:cNvPr>
          <p:cNvSpPr>
            <a:spLocks noGrp="1"/>
          </p:cNvSpPr>
          <p:nvPr>
            <p:ph type="body" idx="1"/>
          </p:nvPr>
        </p:nvSpPr>
        <p:spPr/>
        <p:txBody>
          <a:bodyPr/>
          <a:lstStyle/>
          <a:p>
            <a:pPr marL="114300" indent="0">
              <a:buNone/>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Which type of cognitive bias does this FALSE statement best demonstrate?</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400" b="1" dirty="0">
                <a:solidFill>
                  <a:schemeClr val="tx1"/>
                </a:solidFill>
                <a:latin typeface="Lato" panose="020F0502020204030203" pitchFamily="34" charset="0"/>
                <a:ea typeface="Lato" panose="020F0502020204030203" pitchFamily="34" charset="0"/>
                <a:cs typeface="Lato" panose="020F0502020204030203" pitchFamily="34" charset="0"/>
              </a:rPr>
              <a:t>There is no way a tiny little parasite like a virus could cause the entire world to shut down. There must be another explanation.</a:t>
            </a:r>
            <a:br>
              <a:rPr lang="en-US" sz="1400" b="1"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dirty="0">
                <a:solidFill>
                  <a:srgbClr val="FF0000"/>
                </a:solidFill>
                <a:latin typeface="Lato" panose="020F0502020204030203" pitchFamily="34" charset="0"/>
                <a:ea typeface="Lato" panose="020F0502020204030203" pitchFamily="34" charset="0"/>
                <a:cs typeface="Lato" panose="020F0502020204030203" pitchFamily="34" charset="0"/>
              </a:rPr>
              <a:t>Note:</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 Cognitive biases are common errors in the ways we take in and frame information. These three cognitive biases often make conspiratorial thinking seem more legitimate than it actually is:</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1. </a:t>
            </a: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Proportionality bias </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is the belief that major events must have major causes.</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2. </a:t>
            </a: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Intentionality bias </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occurs when instead of accepting the randomness of certain events, people sometimes seek information that helps them portray the event in question as intentional.</a:t>
            </a:r>
            <a:b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3. </a:t>
            </a: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Confirmation bias </a:t>
            </a: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is the natural tendency of people to readily accept claims that agree with or reinforce their existing beliefs, and to find reasons to dismiss claims and evidence that contradict or complicate their beliefs in some way.</a:t>
            </a:r>
          </a:p>
          <a:p>
            <a:pPr marL="114300" indent="0">
              <a:buNone/>
            </a:pPr>
            <a:endParaRPr lang="en-US" sz="1200"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200" b="1" dirty="0">
                <a:solidFill>
                  <a:schemeClr val="tx1"/>
                </a:solidFill>
                <a:latin typeface="Lato" panose="020F0502020204030203" pitchFamily="34" charset="0"/>
                <a:ea typeface="Lato" panose="020F0502020204030203" pitchFamily="34" charset="0"/>
                <a:cs typeface="Lato" panose="020F0502020204030203" pitchFamily="34" charset="0"/>
              </a:rPr>
              <a:t>Answers:</a:t>
            </a:r>
            <a:endParaRPr lang="el-GR" sz="1200" b="1"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200" dirty="0">
                <a:solidFill>
                  <a:schemeClr val="tx1"/>
                </a:solidFill>
                <a:effectLst/>
                <a:latin typeface="Lato" panose="020F0502020204030203" pitchFamily="34" charset="0"/>
                <a:ea typeface="Lato" panose="020F0502020204030203" pitchFamily="34" charset="0"/>
                <a:cs typeface="Lato" panose="020F0502020204030203" pitchFamily="34" charset="0"/>
              </a:rPr>
              <a:t>a) Proportionality bias</a:t>
            </a:r>
          </a:p>
          <a:p>
            <a:pPr marL="114300" indent="0">
              <a:buNone/>
            </a:pPr>
            <a:r>
              <a:rPr lang="en-US" sz="1200" dirty="0">
                <a:solidFill>
                  <a:schemeClr val="tx1"/>
                </a:solidFill>
                <a:effectLst/>
                <a:latin typeface="Lato" panose="020F0502020204030203" pitchFamily="34" charset="0"/>
                <a:ea typeface="Lato" panose="020F0502020204030203" pitchFamily="34" charset="0"/>
                <a:cs typeface="Lato" panose="020F0502020204030203" pitchFamily="34" charset="0"/>
              </a:rPr>
              <a:t>b) Intentionality bias</a:t>
            </a:r>
          </a:p>
          <a:p>
            <a:pPr marL="114300" indent="0">
              <a:buNone/>
            </a:pPr>
            <a:r>
              <a:rPr lang="en-US" sz="1200" dirty="0">
                <a:solidFill>
                  <a:schemeClr val="tx1"/>
                </a:solidFill>
                <a:latin typeface="Lato" panose="020F0502020204030203" pitchFamily="34" charset="0"/>
                <a:ea typeface="Lato" panose="020F0502020204030203" pitchFamily="34" charset="0"/>
                <a:cs typeface="Lato" panose="020F0502020204030203" pitchFamily="34" charset="0"/>
              </a:rPr>
              <a:t>c) Confirmation bias</a:t>
            </a:r>
          </a:p>
          <a:p>
            <a:pPr marL="114300" indent="0">
              <a:buNone/>
            </a:pPr>
            <a:endParaRPr lang="en-US" sz="12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81D0F53-AAF9-4C60-8BAA-13D62095638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12</a:t>
            </a:fld>
            <a:endParaRPr lang="de"/>
          </a:p>
        </p:txBody>
      </p:sp>
    </p:spTree>
    <p:extLst>
      <p:ext uri="{BB962C8B-B14F-4D97-AF65-F5344CB8AC3E}">
        <p14:creationId xmlns:p14="http://schemas.microsoft.com/office/powerpoint/2010/main" val="1206397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E0B9CC-4774-414F-BF58-77890AD1B72C}"/>
              </a:ext>
            </a:extLst>
          </p:cNvPr>
          <p:cNvSpPr>
            <a:spLocks noGrp="1"/>
          </p:cNvSpPr>
          <p:nvPr>
            <p:ph type="title"/>
          </p:nvPr>
        </p:nvSpPr>
        <p:spPr/>
        <p:txBody>
          <a:bodyPr/>
          <a:lstStyle/>
          <a:p>
            <a:r>
              <a:rPr lang="en-US" sz="2800" dirty="0">
                <a:latin typeface="Lato" panose="020F0502020204030203" pitchFamily="34" charset="0"/>
                <a:ea typeface="Lato" panose="020F0502020204030203" pitchFamily="34" charset="0"/>
                <a:cs typeface="Lato" panose="020F0502020204030203" pitchFamily="34" charset="0"/>
              </a:rPr>
              <a:t>Avoid the trap of conspiratorial </a:t>
            </a:r>
            <a:r>
              <a:rPr lang="en-US" dirty="0">
                <a:latin typeface="Lato" panose="020F0502020204030203" pitchFamily="34" charset="0"/>
                <a:ea typeface="Lato" panose="020F0502020204030203" pitchFamily="34" charset="0"/>
                <a:cs typeface="Lato" panose="020F0502020204030203" pitchFamily="34" charset="0"/>
              </a:rPr>
              <a:t>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2EAFC352-B158-4A01-B06C-0A1F25891C5D}"/>
              </a:ext>
            </a:extLst>
          </p:cNvPr>
          <p:cNvSpPr>
            <a:spLocks noGrp="1"/>
          </p:cNvSpPr>
          <p:nvPr>
            <p:ph type="body" idx="1"/>
          </p:nvPr>
        </p:nvSpPr>
        <p:spPr/>
        <p:txBody>
          <a:bodyPr/>
          <a:lstStyle/>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Which type of cognitive bias does this FALSE statement best demonstrate?</a:t>
            </a:r>
            <a:br>
              <a:rPr lang="en-US" dirty="0">
                <a:solidFill>
                  <a:schemeClr val="tx1"/>
                </a:solidFill>
                <a:latin typeface="Lato" panose="020F0502020204030203" pitchFamily="34" charset="0"/>
                <a:ea typeface="Lato" panose="020F0502020204030203" pitchFamily="34" charset="0"/>
                <a:cs typeface="Lato" panose="020F0502020204030203" pitchFamily="34" charset="0"/>
              </a:rPr>
            </a:br>
            <a:br>
              <a:rPr lang="en-US" dirty="0">
                <a:solidFill>
                  <a:schemeClr val="tx1"/>
                </a:solidFill>
                <a:latin typeface="Lato" panose="020F0502020204030203" pitchFamily="34" charset="0"/>
                <a:ea typeface="Lato" panose="020F0502020204030203" pitchFamily="34" charset="0"/>
                <a:cs typeface="Lato" panose="020F0502020204030203" pitchFamily="34" charset="0"/>
              </a:rPr>
            </a:b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Viruses as deadly as the new strain of coronavirus don’t just happen naturally. This must have been developed as a biological weapon. That’s the only thing that explains why so many people have died.</a:t>
            </a: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a) Proportionality bias</a:t>
            </a:r>
          </a:p>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b) Intentionality bias</a:t>
            </a:r>
          </a:p>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c) Confirmation bias</a:t>
            </a:r>
          </a:p>
          <a:p>
            <a:endParaRPr lang="en-US" dirty="0">
              <a:effectLst/>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FFB6E898-C935-46FB-AB2D-FFB65FC07D3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13</a:t>
            </a:fld>
            <a:endParaRPr lang="de"/>
          </a:p>
        </p:txBody>
      </p:sp>
    </p:spTree>
    <p:extLst>
      <p:ext uri="{BB962C8B-B14F-4D97-AF65-F5344CB8AC3E}">
        <p14:creationId xmlns:p14="http://schemas.microsoft.com/office/powerpoint/2010/main" val="94500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154E48-2775-46B4-9E15-28D31F2EBB07}"/>
              </a:ext>
            </a:extLst>
          </p:cNvPr>
          <p:cNvSpPr>
            <a:spLocks noGrp="1"/>
          </p:cNvSpPr>
          <p:nvPr>
            <p:ph type="title"/>
          </p:nvPr>
        </p:nvSpPr>
        <p:spPr/>
        <p:txBody>
          <a:bodyPr/>
          <a:lstStyle/>
          <a:p>
            <a:r>
              <a:rPr lang="en-US" sz="2400" dirty="0">
                <a:latin typeface="Lato" panose="020F0502020204030203" pitchFamily="34" charset="0"/>
                <a:ea typeface="Lato" panose="020F0502020204030203" pitchFamily="34" charset="0"/>
                <a:cs typeface="Lato" panose="020F0502020204030203" pitchFamily="34" charset="0"/>
              </a:rPr>
              <a:t>Trust</a:t>
            </a:r>
            <a:r>
              <a:rPr lang="en-US" sz="2400" dirty="0">
                <a:latin typeface="+mj-lt"/>
              </a:rPr>
              <a:t> Busters</a:t>
            </a:r>
            <a:endParaRPr lang="el-GR" sz="2400" dirty="0">
              <a:latin typeface="+mj-lt"/>
            </a:endParaRPr>
          </a:p>
        </p:txBody>
      </p:sp>
      <p:sp>
        <p:nvSpPr>
          <p:cNvPr id="3" name="Θέση κειμένου 2">
            <a:extLst>
              <a:ext uri="{FF2B5EF4-FFF2-40B4-BE49-F238E27FC236}">
                <a16:creationId xmlns:a16="http://schemas.microsoft.com/office/drawing/2014/main" id="{EB1CA7AC-352C-4468-8C3B-4D70C0BDA894}"/>
              </a:ext>
            </a:extLst>
          </p:cNvPr>
          <p:cNvSpPr>
            <a:spLocks noGrp="1"/>
          </p:cNvSpPr>
          <p:nvPr>
            <p:ph type="body" idx="1"/>
          </p:nvPr>
        </p:nvSpPr>
        <p:spPr/>
        <p:txBody>
          <a:bodyPr/>
          <a:lstStyle/>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a:t>
            </a:r>
            <a:r>
              <a:rPr lang="en-US" b="1" dirty="0">
                <a:solidFill>
                  <a:schemeClr val="tx1"/>
                </a:solidFill>
                <a:latin typeface="Lato" panose="020F0502020204030203" pitchFamily="34" charset="0"/>
                <a:ea typeface="Lato" panose="020F0502020204030203" pitchFamily="34" charset="0"/>
                <a:cs typeface="Lato" panose="020F0502020204030203" pitchFamily="34" charset="0"/>
              </a:rPr>
              <a:t>Trust busters</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 indicate you should immediately look elsewhere for credible news. </a:t>
            </a: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They </a:t>
            </a:r>
            <a:r>
              <a:rPr lang="en-US" u="sng" dirty="0">
                <a:solidFill>
                  <a:schemeClr val="tx1"/>
                </a:solidFill>
                <a:latin typeface="Lato" panose="020F0502020204030203" pitchFamily="34" charset="0"/>
                <a:ea typeface="Lato" panose="020F0502020204030203" pitchFamily="34" charset="0"/>
                <a:cs typeface="Lato" panose="020F0502020204030203" pitchFamily="34" charset="0"/>
              </a:rPr>
              <a:t>include</a:t>
            </a:r>
            <a:r>
              <a:rPr lang="en-US" dirty="0">
                <a:solidFill>
                  <a:schemeClr val="tx1"/>
                </a:solidFill>
                <a:latin typeface="Lato" panose="020F0502020204030203" pitchFamily="34" charset="0"/>
                <a:ea typeface="Lato" panose="020F0502020204030203" pitchFamily="34" charset="0"/>
                <a:cs typeface="Lato" panose="020F0502020204030203" pitchFamily="34" charset="0"/>
              </a:rPr>
              <a:t>:</a:t>
            </a:r>
            <a:endParaRPr lang="el-GR"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endParaRPr lang="en-US" dirty="0">
              <a:solidFill>
                <a:schemeClr val="tx1"/>
              </a:solidFill>
              <a:latin typeface="Lato" panose="020F0502020204030203" pitchFamily="34" charset="0"/>
              <a:ea typeface="Lato" panose="020F0502020204030203" pitchFamily="34" charset="0"/>
              <a:cs typeface="Lato" panose="020F0502020204030203" pitchFamily="34" charset="0"/>
            </a:endParaRP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False or untrue content</a:t>
            </a: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Clickbait tactics</a:t>
            </a: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Lack of balance</a:t>
            </a: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Manipulated images or videos</a:t>
            </a: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State-run or state-sponsored propaganda</a:t>
            </a:r>
          </a:p>
          <a:p>
            <a:pPr>
              <a:buFont typeface="Arial" panose="020B0604020202020204" pitchFamily="34" charset="0"/>
              <a:buChar char="•"/>
            </a:pPr>
            <a:r>
              <a:rPr lang="en-US" dirty="0">
                <a:solidFill>
                  <a:schemeClr val="tx1"/>
                </a:solidFill>
                <a:latin typeface="Lato" panose="020F0502020204030203" pitchFamily="34" charset="0"/>
                <a:ea typeface="Lato" panose="020F0502020204030203" pitchFamily="34" charset="0"/>
                <a:cs typeface="Lato" panose="020F0502020204030203" pitchFamily="34" charset="0"/>
              </a:rPr>
              <a:t>Dangerous, offensive and malicious content</a:t>
            </a:r>
          </a:p>
          <a:p>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AE781E1F-DAF4-4C2F-B09B-1F5D13F3AB3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2</a:t>
            </a:fld>
            <a:endParaRPr lang="de"/>
          </a:p>
        </p:txBody>
      </p:sp>
    </p:spTree>
    <p:extLst>
      <p:ext uri="{BB962C8B-B14F-4D97-AF65-F5344CB8AC3E}">
        <p14:creationId xmlns:p14="http://schemas.microsoft.com/office/powerpoint/2010/main" val="322104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8E3DAE-F677-4031-8A3D-BE6AF5C8DDA6}"/>
              </a:ext>
            </a:extLst>
          </p:cNvPr>
          <p:cNvSpPr>
            <a:spLocks noGrp="1"/>
          </p:cNvSpPr>
          <p:nvPr>
            <p:ph type="title"/>
          </p:nvPr>
        </p:nvSpPr>
        <p:spPr/>
        <p:txBody>
          <a:bodyPr/>
          <a:lstStyle/>
          <a:p>
            <a:r>
              <a:rPr lang="en-US" dirty="0" err="1">
                <a:latin typeface="Lato" panose="020F0502020204030203" pitchFamily="34" charset="0"/>
                <a:ea typeface="Lato" panose="020F0502020204030203" pitchFamily="34" charset="0"/>
                <a:cs typeface="Lato" panose="020F0502020204030203" pitchFamily="34" charset="0"/>
              </a:rPr>
              <a:t>Conspirational</a:t>
            </a:r>
            <a:r>
              <a:rPr lang="en-US" dirty="0">
                <a:latin typeface="+mj-lt"/>
              </a:rPr>
              <a:t> beliefs</a:t>
            </a:r>
            <a:endParaRPr lang="el-GR" dirty="0">
              <a:latin typeface="+mj-lt"/>
            </a:endParaRPr>
          </a:p>
        </p:txBody>
      </p:sp>
      <p:sp>
        <p:nvSpPr>
          <p:cNvPr id="3" name="Θέση κειμένου 2">
            <a:extLst>
              <a:ext uri="{FF2B5EF4-FFF2-40B4-BE49-F238E27FC236}">
                <a16:creationId xmlns:a16="http://schemas.microsoft.com/office/drawing/2014/main" id="{68A9DF26-14E8-45A3-B1F2-4E95FA5AFB5A}"/>
              </a:ext>
            </a:extLst>
          </p:cNvPr>
          <p:cNvSpPr>
            <a:spLocks noGrp="1"/>
          </p:cNvSpPr>
          <p:nvPr>
            <p:ph type="body" idx="1"/>
          </p:nvPr>
        </p:nvSpPr>
        <p:spPr/>
        <p:txBody>
          <a:bodyPr/>
          <a:lstStyle/>
          <a:p>
            <a:pPr>
              <a:lnSpc>
                <a:spcPct val="150000"/>
              </a:lnSpc>
              <a:buFont typeface="Courier New" panose="02070309020205020404" pitchFamily="49" charset="0"/>
              <a:buChar char="o"/>
            </a:pP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Theories in which explanations for events and phenomena offer “</a:t>
            </a:r>
            <a:r>
              <a:rPr lang="en-US" sz="1400" b="0" i="1" dirty="0">
                <a:solidFill>
                  <a:srgbClr val="000000"/>
                </a:solidFill>
                <a:effectLst/>
                <a:latin typeface="Lato" panose="020F0502020204030203" pitchFamily="34" charset="0"/>
                <a:ea typeface="Lato" panose="020F0502020204030203" pitchFamily="34" charset="0"/>
                <a:cs typeface="Lato" panose="020F0502020204030203" pitchFamily="34" charset="0"/>
              </a:rPr>
              <a:t>as a main causal factor a small group of persons (the conspirators) acting in secret for their own benefit, against the common good</a:t>
            </a: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 </a:t>
            </a:r>
          </a:p>
          <a:p>
            <a:pPr marL="114300" indent="0">
              <a:lnSpc>
                <a:spcPct val="150000"/>
              </a:lnSpc>
              <a:buNone/>
            </a:pPr>
            <a:endPar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Courier New" panose="02070309020205020404" pitchFamily="49" charset="0"/>
              <a:buChar char="o"/>
            </a:pP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Conspiratorial beliefs can thus involve not only a willful </a:t>
            </a:r>
            <a:r>
              <a:rPr lang="en-US" sz="1400" b="1" i="0" dirty="0">
                <a:solidFill>
                  <a:srgbClr val="000000"/>
                </a:solidFill>
                <a:effectLst/>
                <a:latin typeface="Lato" panose="020F0502020204030203" pitchFamily="34" charset="0"/>
                <a:ea typeface="Lato" panose="020F0502020204030203" pitchFamily="34" charset="0"/>
                <a:cs typeface="Lato" panose="020F0502020204030203" pitchFamily="34" charset="0"/>
              </a:rPr>
              <a:t>rejection of scientific consensus but also false attributions of intent</a:t>
            </a: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 to members of the scientific community, as well as the fabrication of relationships between actors. </a:t>
            </a:r>
          </a:p>
          <a:p>
            <a:pPr marL="114300" indent="0">
              <a:lnSpc>
                <a:spcPct val="150000"/>
              </a:lnSpc>
              <a:buNone/>
            </a:pPr>
            <a:endPar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endParaRPr>
          </a:p>
          <a:p>
            <a:pPr>
              <a:lnSpc>
                <a:spcPct val="150000"/>
              </a:lnSpc>
              <a:buFont typeface="Courier New" panose="02070309020205020404" pitchFamily="49" charset="0"/>
              <a:buChar char="o"/>
            </a:pPr>
            <a:r>
              <a:rPr lang="en-US" sz="1400" dirty="0">
                <a:solidFill>
                  <a:srgbClr val="000000"/>
                </a:solidFill>
                <a:latin typeface="Lato" panose="020F0502020204030203" pitchFamily="34" charset="0"/>
                <a:ea typeface="Lato" panose="020F0502020204030203" pitchFamily="34" charset="0"/>
                <a:cs typeface="Lato" panose="020F0502020204030203" pitchFamily="34" charset="0"/>
              </a:rPr>
              <a:t>C</a:t>
            </a: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onspiratorial beliefs are typically understood as </a:t>
            </a:r>
            <a:r>
              <a:rPr lang="en-US" sz="1400" b="1" i="0" dirty="0">
                <a:solidFill>
                  <a:srgbClr val="000000"/>
                </a:solidFill>
                <a:effectLst/>
                <a:latin typeface="Lato" panose="020F0502020204030203" pitchFamily="34" charset="0"/>
                <a:ea typeface="Lato" panose="020F0502020204030203" pitchFamily="34" charset="0"/>
                <a:cs typeface="Lato" panose="020F0502020204030203" pitchFamily="34" charset="0"/>
              </a:rPr>
              <a:t>distinct from simple ignorance or misperception </a:t>
            </a:r>
            <a:r>
              <a:rPr lang="en-US" sz="1400" b="0" i="0" dirty="0">
                <a:solidFill>
                  <a:srgbClr val="000000"/>
                </a:solidFill>
                <a:effectLst/>
                <a:latin typeface="Lato" panose="020F0502020204030203" pitchFamily="34" charset="0"/>
                <a:ea typeface="Lato" panose="020F0502020204030203" pitchFamily="34" charset="0"/>
                <a:cs typeface="Lato" panose="020F0502020204030203" pitchFamily="34" charset="0"/>
              </a:rPr>
              <a:t>about isolated facts. Many of us believe in facts that turn out to be wrong. </a:t>
            </a:r>
            <a:br>
              <a:rPr lang="en-US" sz="1400" dirty="0">
                <a:latin typeface="Lato" panose="020F0502020204030203" pitchFamily="34" charset="0"/>
                <a:ea typeface="Lato" panose="020F0502020204030203" pitchFamily="34" charset="0"/>
                <a:cs typeface="Lato" panose="020F0502020204030203" pitchFamily="34" charset="0"/>
              </a:rPr>
            </a:br>
            <a:endParaRPr lang="el-GR" sz="1400"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8ACA4173-D627-4826-B570-5633E70A978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Tree>
    <p:extLst>
      <p:ext uri="{BB962C8B-B14F-4D97-AF65-F5344CB8AC3E}">
        <p14:creationId xmlns:p14="http://schemas.microsoft.com/office/powerpoint/2010/main" val="314535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CAF75F-CFF2-480A-8576-7FA1C7A3462A}"/>
              </a:ext>
            </a:extLst>
          </p:cNvPr>
          <p:cNvSpPr>
            <a:spLocks noGrp="1"/>
          </p:cNvSpPr>
          <p:nvPr>
            <p:ph type="title"/>
          </p:nvPr>
        </p:nvSpPr>
        <p:spPr>
          <a:xfrm>
            <a:off x="319938" y="231302"/>
            <a:ext cx="6802800" cy="572700"/>
          </a:xfrm>
        </p:spPr>
        <p:txBody>
          <a:bodyPr/>
          <a:lstStyle/>
          <a:p>
            <a:r>
              <a:rPr lang="en-US" dirty="0">
                <a:latin typeface="Lato" panose="020F0502020204030203" pitchFamily="34" charset="0"/>
                <a:ea typeface="Lato" panose="020F0502020204030203" pitchFamily="34" charset="0"/>
                <a:cs typeface="Lato" panose="020F0502020204030203" pitchFamily="34" charset="0"/>
              </a:rPr>
              <a:t>Characteristics</a:t>
            </a:r>
            <a:r>
              <a:rPr lang="en-US" dirty="0">
                <a:latin typeface="+mj-lt"/>
              </a:rPr>
              <a:t> </a:t>
            </a:r>
            <a:endParaRPr lang="el-GR" dirty="0">
              <a:latin typeface="+mj-lt"/>
            </a:endParaRPr>
          </a:p>
        </p:txBody>
      </p:sp>
      <p:sp>
        <p:nvSpPr>
          <p:cNvPr id="3" name="Θέση κειμένου 2">
            <a:extLst>
              <a:ext uri="{FF2B5EF4-FFF2-40B4-BE49-F238E27FC236}">
                <a16:creationId xmlns:a16="http://schemas.microsoft.com/office/drawing/2014/main" id="{8BE0A9A6-350D-40C5-98D3-92872224EA05}"/>
              </a:ext>
            </a:extLst>
          </p:cNvPr>
          <p:cNvSpPr>
            <a:spLocks noGrp="1"/>
          </p:cNvSpPr>
          <p:nvPr>
            <p:ph type="body" idx="1"/>
          </p:nvPr>
        </p:nvSpPr>
        <p:spPr>
          <a:xfrm>
            <a:off x="168425" y="909450"/>
            <a:ext cx="8664000" cy="3529350"/>
          </a:xfrm>
        </p:spPr>
        <p:txBody>
          <a:bodyPr/>
          <a:lstStyle/>
          <a:p>
            <a:pPr marL="114300" indent="0">
              <a:buNone/>
            </a:pPr>
            <a:endParaRPr lang="en-US" b="1" dirty="0"/>
          </a:p>
          <a:p>
            <a:pPr marL="114300" indent="0">
              <a:buNone/>
            </a:pPr>
            <a:endParaRPr lang="en-US" dirty="0"/>
          </a:p>
          <a:p>
            <a:pPr marL="114300" indent="0">
              <a:buNone/>
            </a:pPr>
            <a:endParaRPr lang="el-GR" dirty="0"/>
          </a:p>
        </p:txBody>
      </p:sp>
      <p:sp>
        <p:nvSpPr>
          <p:cNvPr id="4" name="Θέση αριθμού διαφάνειας 3">
            <a:extLst>
              <a:ext uri="{FF2B5EF4-FFF2-40B4-BE49-F238E27FC236}">
                <a16:creationId xmlns:a16="http://schemas.microsoft.com/office/drawing/2014/main" id="{832576CD-AC0C-44AE-8A9B-453242F7DE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4</a:t>
            </a:fld>
            <a:endParaRPr lang="de"/>
          </a:p>
        </p:txBody>
      </p:sp>
      <p:pic>
        <p:nvPicPr>
          <p:cNvPr id="6" name="Εικόνα 5">
            <a:extLst>
              <a:ext uri="{FF2B5EF4-FFF2-40B4-BE49-F238E27FC236}">
                <a16:creationId xmlns:a16="http://schemas.microsoft.com/office/drawing/2014/main" id="{367C5DD4-5B65-49F8-96D2-B4166222764A}"/>
              </a:ext>
            </a:extLst>
          </p:cNvPr>
          <p:cNvPicPr>
            <a:picLocks noChangeAspect="1"/>
          </p:cNvPicPr>
          <p:nvPr/>
        </p:nvPicPr>
        <p:blipFill>
          <a:blip r:embed="rId3"/>
          <a:stretch>
            <a:fillRect/>
          </a:stretch>
        </p:blipFill>
        <p:spPr>
          <a:xfrm>
            <a:off x="1132272" y="1120347"/>
            <a:ext cx="6239039" cy="3318454"/>
          </a:xfrm>
          <a:prstGeom prst="rect">
            <a:avLst/>
          </a:prstGeom>
        </p:spPr>
      </p:pic>
    </p:spTree>
    <p:extLst>
      <p:ext uri="{BB962C8B-B14F-4D97-AF65-F5344CB8AC3E}">
        <p14:creationId xmlns:p14="http://schemas.microsoft.com/office/powerpoint/2010/main" val="1529912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κειμένου 1">
            <a:extLst>
              <a:ext uri="{FF2B5EF4-FFF2-40B4-BE49-F238E27FC236}">
                <a16:creationId xmlns:a16="http://schemas.microsoft.com/office/drawing/2014/main" id="{A111D2F5-A461-4E15-8FDA-D932487EBD91}"/>
              </a:ext>
            </a:extLst>
          </p:cNvPr>
          <p:cNvSpPr>
            <a:spLocks noGrp="1"/>
          </p:cNvSpPr>
          <p:nvPr>
            <p:ph type="body" idx="1"/>
          </p:nvPr>
        </p:nvSpPr>
        <p:spPr>
          <a:xfrm>
            <a:off x="266957" y="3808583"/>
            <a:ext cx="7143749" cy="605100"/>
          </a:xfrm>
        </p:spPr>
        <p:txBody>
          <a:bodyPr/>
          <a:lstStyle/>
          <a:p>
            <a:r>
              <a:rPr lang="en-US" sz="1200" b="1" dirty="0">
                <a:solidFill>
                  <a:schemeClr val="tx1"/>
                </a:solidFill>
                <a:latin typeface="+mn-lt"/>
              </a:rPr>
              <a:t>Figure: Digital Wildfires in a Hyperconnected World Constellation</a:t>
            </a:r>
          </a:p>
          <a:p>
            <a:r>
              <a:rPr lang="en-US" sz="1200" dirty="0">
                <a:solidFill>
                  <a:schemeClr val="tx1"/>
                </a:solidFill>
                <a:latin typeface="+mn-lt"/>
              </a:rPr>
              <a:t>Source: World Economic Forum</a:t>
            </a:r>
            <a:endParaRPr lang="el-GR" sz="1200" dirty="0">
              <a:solidFill>
                <a:schemeClr val="tx1"/>
              </a:solidFill>
              <a:latin typeface="+mn-lt"/>
            </a:endParaRPr>
          </a:p>
        </p:txBody>
      </p:sp>
      <p:sp>
        <p:nvSpPr>
          <p:cNvPr id="3" name="Θέση αριθμού διαφάνειας 2">
            <a:extLst>
              <a:ext uri="{FF2B5EF4-FFF2-40B4-BE49-F238E27FC236}">
                <a16:creationId xmlns:a16="http://schemas.microsoft.com/office/drawing/2014/main" id="{1CEFCA34-1B9F-499F-B8A4-DBA2F895C8E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5</a:t>
            </a:fld>
            <a:endParaRPr lang="de"/>
          </a:p>
        </p:txBody>
      </p:sp>
      <p:pic>
        <p:nvPicPr>
          <p:cNvPr id="4" name="Εικόνα 3">
            <a:extLst>
              <a:ext uri="{FF2B5EF4-FFF2-40B4-BE49-F238E27FC236}">
                <a16:creationId xmlns:a16="http://schemas.microsoft.com/office/drawing/2014/main" id="{7B4B1DB1-58B7-4250-AE23-F8C198DADFD4}"/>
              </a:ext>
            </a:extLst>
          </p:cNvPr>
          <p:cNvPicPr>
            <a:picLocks noChangeAspect="1"/>
          </p:cNvPicPr>
          <p:nvPr/>
        </p:nvPicPr>
        <p:blipFill>
          <a:blip r:embed="rId3"/>
          <a:stretch>
            <a:fillRect/>
          </a:stretch>
        </p:blipFill>
        <p:spPr>
          <a:xfrm>
            <a:off x="266958" y="408158"/>
            <a:ext cx="7143750" cy="3400425"/>
          </a:xfrm>
          <a:prstGeom prst="rect">
            <a:avLst/>
          </a:prstGeom>
        </p:spPr>
      </p:pic>
    </p:spTree>
    <p:extLst>
      <p:ext uri="{BB962C8B-B14F-4D97-AF65-F5344CB8AC3E}">
        <p14:creationId xmlns:p14="http://schemas.microsoft.com/office/powerpoint/2010/main" val="1389108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7386BC-9074-4A5D-9A7A-2168080B9D87}"/>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Avoid the trap of conspiratorial thinking</a:t>
            </a:r>
            <a:br>
              <a:rPr lang="en-US" dirty="0">
                <a:latin typeface="Lato" panose="020F0502020204030203" pitchFamily="34" charset="0"/>
                <a:ea typeface="Lato" panose="020F0502020204030203" pitchFamily="34" charset="0"/>
                <a:cs typeface="Lato" panose="020F0502020204030203" pitchFamily="34" charset="0"/>
              </a:rPr>
            </a:b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428AC6D6-4C49-4790-A4FD-DBFBFE69EE16}"/>
              </a:ext>
            </a:extLst>
          </p:cNvPr>
          <p:cNvSpPr>
            <a:spLocks noGrp="1"/>
          </p:cNvSpPr>
          <p:nvPr>
            <p:ph type="body" idx="1"/>
          </p:nvPr>
        </p:nvSpPr>
        <p:spPr/>
        <p:txBody>
          <a:bodyPr/>
          <a:lstStyle/>
          <a:p>
            <a:pPr marL="114300" indent="0">
              <a:buNone/>
            </a:pPr>
            <a: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t>Which of these two scenarios can be best described as a conspiracy theory?</a:t>
            </a:r>
          </a:p>
          <a:p>
            <a:pPr marL="114300" indent="0">
              <a:buNone/>
            </a:pPr>
            <a:r>
              <a:rPr lang="en-US" sz="1400" b="1" dirty="0">
                <a:solidFill>
                  <a:srgbClr val="FF0000"/>
                </a:solidFill>
                <a:latin typeface="Lato" panose="020F0502020204030203" pitchFamily="34" charset="0"/>
                <a:ea typeface="Lato" panose="020F0502020204030203" pitchFamily="34" charset="0"/>
                <a:cs typeface="Lato" panose="020F0502020204030203" pitchFamily="34" charset="0"/>
              </a:rPr>
              <a:t>Note</a:t>
            </a:r>
            <a:r>
              <a:rPr lang="en-US" sz="1400" b="1" dirty="0">
                <a:solidFill>
                  <a:schemeClr val="tx1"/>
                </a:solidFill>
                <a:latin typeface="Lato" panose="020F0502020204030203" pitchFamily="34" charset="0"/>
                <a:ea typeface="Lato" panose="020F0502020204030203" pitchFamily="34" charset="0"/>
                <a:cs typeface="Lato" panose="020F0502020204030203" pitchFamily="34" charset="0"/>
              </a:rPr>
              <a:t>:</a:t>
            </a: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 Actual conspiracies have occurred throughout history, but they differ from conspiracy theories in important ways.</a:t>
            </a:r>
          </a:p>
          <a:p>
            <a:pPr marL="114300" indent="0">
              <a:buNone/>
            </a:pPr>
            <a:endParaRPr lang="en-US" sz="14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a) Documents leaked to a news organization show that two major tech companies have been mishandling people’s private data in ways that are illegal in some countries.</a:t>
            </a:r>
          </a:p>
          <a:p>
            <a:pPr marL="114300" indent="0">
              <a:buNone/>
            </a:pPr>
            <a:endParaRPr lang="en-US" sz="14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400" dirty="0">
                <a:solidFill>
                  <a:schemeClr val="tx1"/>
                </a:solidFill>
                <a:latin typeface="Lato" panose="020F0502020204030203" pitchFamily="34" charset="0"/>
                <a:ea typeface="Lato" panose="020F0502020204030203" pitchFamily="34" charset="0"/>
                <a:cs typeface="Lato" panose="020F0502020204030203" pitchFamily="34" charset="0"/>
              </a:rPr>
              <a:t>b) Social media posts from someone claiming to work for the federal government claim that clouds are not naturally occurring but are actually part of a secret government program to spread chemicals that control the weather.</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05EDA8C7-7F0D-4C60-9C7C-554EAB7B11C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6</a:t>
            </a:fld>
            <a:endParaRPr lang="de"/>
          </a:p>
        </p:txBody>
      </p:sp>
    </p:spTree>
    <p:extLst>
      <p:ext uri="{BB962C8B-B14F-4D97-AF65-F5344CB8AC3E}">
        <p14:creationId xmlns:p14="http://schemas.microsoft.com/office/powerpoint/2010/main" val="1875266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7B36F0-240F-4FC9-91F8-DB5A585ABFF3}"/>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Avoid the trap of conspiratorial 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D4949096-A8F1-40B7-B2E4-575E95347CD3}"/>
              </a:ext>
            </a:extLst>
          </p:cNvPr>
          <p:cNvSpPr>
            <a:spLocks noGrp="1"/>
          </p:cNvSpPr>
          <p:nvPr>
            <p:ph type="body" idx="1"/>
          </p:nvPr>
        </p:nvSpPr>
        <p:spPr/>
        <p:txBody>
          <a:bodyPr/>
          <a:lstStyle/>
          <a:p>
            <a:pPr marL="114300" indent="0">
              <a:buNone/>
            </a:pPr>
            <a: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t>Do the characteristics of this scenario fit those of an actual conspiracy or a conspiracy theory?</a:t>
            </a:r>
            <a:b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An anonymous social media post shows a complex diagram with map locations, secret codes and grainy photos to claim that hundreds of the most powerful people in society — including billionaires, political leaders, media executives and celebrities — are part of a secret group that for decades has been orchestrating tragic events to control people with fear.</a:t>
            </a:r>
          </a:p>
          <a:p>
            <a:pPr marL="114300" indent="0">
              <a:buNone/>
            </a:pPr>
            <a:endParaRPr lang="en-US" sz="16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a) Actual conspiracy</a:t>
            </a:r>
          </a:p>
          <a:p>
            <a:pPr marL="114300" indent="0">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b) Conspiracy theory</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1FD434C6-7905-4C28-AE88-4A6E78129EE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7</a:t>
            </a:fld>
            <a:endParaRPr lang="de"/>
          </a:p>
        </p:txBody>
      </p:sp>
    </p:spTree>
    <p:extLst>
      <p:ext uri="{BB962C8B-B14F-4D97-AF65-F5344CB8AC3E}">
        <p14:creationId xmlns:p14="http://schemas.microsoft.com/office/powerpoint/2010/main" val="69176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C3E22C-F77B-484B-A878-F34FB3AB48FF}"/>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Avoid the trap of conspiratorial 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C8531FDF-3B88-4E96-B899-C665EBD1D95B}"/>
              </a:ext>
            </a:extLst>
          </p:cNvPr>
          <p:cNvSpPr>
            <a:spLocks noGrp="1"/>
          </p:cNvSpPr>
          <p:nvPr>
            <p:ph type="body" idx="1"/>
          </p:nvPr>
        </p:nvSpPr>
        <p:spPr/>
        <p:txBody>
          <a:bodyPr/>
          <a:lstStyle/>
          <a:p>
            <a:pPr marL="114300" indent="0">
              <a:buNone/>
            </a:pPr>
            <a: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t>Do the characteristics of this scenario fit those of an actual conspiracy or a conspiracy theory?</a:t>
            </a:r>
            <a:b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b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Senior executives at a large corporation use a variety of illegal accounting maneuvers to hide billions of dollars of debt to make the company appear more profitable and keep the stock price up. A second company that provided accounting and records-keeping services to this large corporation destroyed documents and other evidence in an attempt to conceal evidence from government investigators.</a:t>
            </a:r>
          </a:p>
          <a:p>
            <a:pPr marL="114300" indent="0">
              <a:buNone/>
            </a:pPr>
            <a:endParaRPr lang="en-US" sz="16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a) Actual conspiracy</a:t>
            </a:r>
          </a:p>
          <a:p>
            <a:pPr marL="114300" indent="0">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b) Conspiracy theory</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A58BC008-BF12-4786-8038-C72D391EBB5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8</a:t>
            </a:fld>
            <a:endParaRPr lang="de"/>
          </a:p>
        </p:txBody>
      </p:sp>
    </p:spTree>
    <p:extLst>
      <p:ext uri="{BB962C8B-B14F-4D97-AF65-F5344CB8AC3E}">
        <p14:creationId xmlns:p14="http://schemas.microsoft.com/office/powerpoint/2010/main" val="119530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6F3B67-E0CD-4DDA-A439-5F4D6DDE1192}"/>
              </a:ext>
            </a:extLst>
          </p:cNvPr>
          <p:cNvSpPr>
            <a:spLocks noGrp="1"/>
          </p:cNvSpPr>
          <p:nvPr>
            <p:ph type="title"/>
          </p:nvPr>
        </p:nvSpPr>
        <p:spPr/>
        <p:txBody>
          <a:bodyPr/>
          <a:lstStyle/>
          <a:p>
            <a:r>
              <a:rPr lang="en-US" dirty="0">
                <a:latin typeface="Lato" panose="020F0502020204030203" pitchFamily="34" charset="0"/>
                <a:ea typeface="Lato" panose="020F0502020204030203" pitchFamily="34" charset="0"/>
                <a:cs typeface="Lato" panose="020F0502020204030203" pitchFamily="34" charset="0"/>
              </a:rPr>
              <a:t>Avoid the trap of conspiratorial thinking</a:t>
            </a: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3" name="Θέση κειμένου 2">
            <a:extLst>
              <a:ext uri="{FF2B5EF4-FFF2-40B4-BE49-F238E27FC236}">
                <a16:creationId xmlns:a16="http://schemas.microsoft.com/office/drawing/2014/main" id="{CD21C90F-060F-4756-9D22-5C5A21D1DAA5}"/>
              </a:ext>
            </a:extLst>
          </p:cNvPr>
          <p:cNvSpPr>
            <a:spLocks noGrp="1"/>
          </p:cNvSpPr>
          <p:nvPr>
            <p:ph type="body" idx="1"/>
          </p:nvPr>
        </p:nvSpPr>
        <p:spPr>
          <a:xfrm>
            <a:off x="240000" y="1007586"/>
            <a:ext cx="8664000" cy="3406500"/>
          </a:xfrm>
        </p:spPr>
        <p:txBody>
          <a:bodyPr/>
          <a:lstStyle/>
          <a:p>
            <a:pPr marL="114300" indent="0">
              <a:lnSpc>
                <a:spcPct val="100000"/>
              </a:lnSpc>
              <a:buNone/>
            </a:pPr>
            <a: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t>Which of the following are reasons why conspiracy theories appeal to people?</a:t>
            </a:r>
          </a:p>
          <a:p>
            <a:pPr marL="114300" indent="0">
              <a:lnSpc>
                <a:spcPct val="100000"/>
              </a:lnSpc>
              <a:buNone/>
            </a:pPr>
            <a:r>
              <a:rPr lang="en-US" sz="1600" b="1" dirty="0">
                <a:solidFill>
                  <a:schemeClr val="tx1"/>
                </a:solidFill>
                <a:latin typeface="Lato" panose="020F0502020204030203" pitchFamily="34" charset="0"/>
                <a:ea typeface="Lato" panose="020F0502020204030203" pitchFamily="34" charset="0"/>
                <a:cs typeface="Lato" panose="020F0502020204030203" pitchFamily="34" charset="0"/>
              </a:rPr>
              <a:t>Note:</a:t>
            </a: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 People are drawn to conspiracy theories because they satisfy psychological needs and help people deal with complex emotions about difficult events.</a:t>
            </a:r>
          </a:p>
          <a:p>
            <a:pPr marL="114300" indent="0">
              <a:lnSpc>
                <a:spcPct val="100000"/>
              </a:lnSpc>
              <a:buNone/>
            </a:pPr>
            <a:endParaRPr lang="en-US" sz="16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114300" indent="0">
              <a:lnSpc>
                <a:spcPct val="150000"/>
              </a:lnSpc>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a) Conspiracy theories give people something or someone to blame as they cope with fears, anxieties and pain.</a:t>
            </a:r>
          </a:p>
          <a:p>
            <a:pPr marL="114300" indent="0">
              <a:lnSpc>
                <a:spcPct val="150000"/>
              </a:lnSpc>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b) Conspiracy theories always have charismatic leaders.</a:t>
            </a:r>
          </a:p>
          <a:p>
            <a:pPr marL="114300" indent="0">
              <a:lnSpc>
                <a:spcPct val="150000"/>
              </a:lnSpc>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c) Conspiracy theories offer simple explanations for complicated events and phenomena.</a:t>
            </a:r>
          </a:p>
          <a:p>
            <a:pPr marL="114300" indent="0">
              <a:lnSpc>
                <a:spcPct val="150000"/>
              </a:lnSpc>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d) Conspiracy theories provide people with a sense of belonging, support and comfort.</a:t>
            </a:r>
          </a:p>
          <a:p>
            <a:pPr marL="114300" indent="0">
              <a:lnSpc>
                <a:spcPct val="150000"/>
              </a:lnSpc>
              <a:buNone/>
            </a:pPr>
            <a:r>
              <a:rPr lang="en-US" sz="1600" dirty="0">
                <a:solidFill>
                  <a:schemeClr val="tx1"/>
                </a:solidFill>
                <a:latin typeface="Lato" panose="020F0502020204030203" pitchFamily="34" charset="0"/>
                <a:ea typeface="Lato" panose="020F0502020204030203" pitchFamily="34" charset="0"/>
                <a:cs typeface="Lato" panose="020F0502020204030203" pitchFamily="34" charset="0"/>
              </a:rPr>
              <a:t>e) None of the above.</a:t>
            </a:r>
          </a:p>
          <a:p>
            <a:pPr marL="114300" indent="0">
              <a:buNone/>
            </a:pPr>
            <a:endParaRPr lang="el-GR" dirty="0">
              <a:latin typeface="Lato" panose="020F0502020204030203" pitchFamily="34" charset="0"/>
              <a:ea typeface="Lato" panose="020F0502020204030203" pitchFamily="34" charset="0"/>
              <a:cs typeface="Lato" panose="020F0502020204030203" pitchFamily="34" charset="0"/>
            </a:endParaRPr>
          </a:p>
        </p:txBody>
      </p:sp>
      <p:sp>
        <p:nvSpPr>
          <p:cNvPr id="4" name="Θέση αριθμού διαφάνειας 3">
            <a:extLst>
              <a:ext uri="{FF2B5EF4-FFF2-40B4-BE49-F238E27FC236}">
                <a16:creationId xmlns:a16="http://schemas.microsoft.com/office/drawing/2014/main" id="{26F78E36-6BC2-4657-91AA-E4C493EBE9F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9</a:t>
            </a:fld>
            <a:endParaRPr lang="de"/>
          </a:p>
        </p:txBody>
      </p:sp>
    </p:spTree>
    <p:extLst>
      <p:ext uri="{BB962C8B-B14F-4D97-AF65-F5344CB8AC3E}">
        <p14:creationId xmlns:p14="http://schemas.microsoft.com/office/powerpoint/2010/main" val="387968084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698</TotalTime>
  <Words>1459</Words>
  <Application>Microsoft Macintosh PowerPoint</Application>
  <PresentationFormat>On-screen Show (16:9)</PresentationFormat>
  <Paragraphs>104</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Lato</vt:lpstr>
      <vt:lpstr>Courier New</vt:lpstr>
      <vt:lpstr>Simple Light</vt:lpstr>
      <vt:lpstr>“Identifying different audiences of scientific information: tackling disinformation on scientific issues” II</vt:lpstr>
      <vt:lpstr>Trust Busters</vt:lpstr>
      <vt:lpstr>Conspirational beliefs</vt:lpstr>
      <vt:lpstr>Characteristics </vt:lpstr>
      <vt:lpstr>PowerPoint Presentation</vt:lpstr>
      <vt:lpstr>Avoid the trap of conspiratorial thinking </vt:lpstr>
      <vt:lpstr>Avoid the trap of conspiratorial thinking</vt:lpstr>
      <vt:lpstr>Avoid the trap of conspiratorial thinking</vt:lpstr>
      <vt:lpstr>Avoid the trap of conspiratorial thinking</vt:lpstr>
      <vt:lpstr>Avoid the trap of conspiratorial thinking</vt:lpstr>
      <vt:lpstr>Avoid the trap of conspiratorial thinking</vt:lpstr>
      <vt:lpstr>Avoid the trap of conspiratorial thinking</vt:lpstr>
      <vt:lpstr>Avoid the trap of conspiratorial thinking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Marco Mogiani</dc:creator>
  <cp:lastModifiedBy>Debora Lucque</cp:lastModifiedBy>
  <cp:revision>197</cp:revision>
  <dcterms:modified xsi:type="dcterms:W3CDTF">2022-05-10T12:12:38Z</dcterms:modified>
</cp:coreProperties>
</file>