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1"/>
  </p:notesMasterIdLst>
  <p:sldIdLst>
    <p:sldId id="256" r:id="rId2"/>
    <p:sldId id="257" r:id="rId3"/>
    <p:sldId id="281" r:id="rId4"/>
    <p:sldId id="395" r:id="rId5"/>
    <p:sldId id="394" r:id="rId6"/>
    <p:sldId id="396" r:id="rId7"/>
    <p:sldId id="268" r:id="rId8"/>
    <p:sldId id="398" r:id="rId9"/>
    <p:sldId id="385" r:id="rId10"/>
    <p:sldId id="399" r:id="rId11"/>
    <p:sldId id="283" r:id="rId12"/>
    <p:sldId id="280" r:id="rId13"/>
    <p:sldId id="366" r:id="rId14"/>
    <p:sldId id="367" r:id="rId15"/>
    <p:sldId id="368" r:id="rId16"/>
    <p:sldId id="369" r:id="rId17"/>
    <p:sldId id="370" r:id="rId18"/>
    <p:sldId id="371" r:id="rId19"/>
    <p:sldId id="372" r:id="rId20"/>
  </p:sldIdLst>
  <p:sldSz cx="9144000" cy="5143500" type="screen16x9"/>
  <p:notesSz cx="6858000" cy="9144000"/>
  <p:embeddedFontLst>
    <p:embeddedFont>
      <p:font typeface="Century Gothic" panose="020B0502020202020204" pitchFamily="34" charset="0"/>
      <p:regular r:id="rId22"/>
      <p:bold r:id="rId23"/>
      <p:italic r:id="rId24"/>
      <p:boldItalic r:id="rId25"/>
    </p:embeddedFont>
    <p:embeddedFont>
      <p:font typeface="FiraSans-Light" panose="020B0503050000020004" pitchFamily="34" charset="0"/>
      <p:regular r:id="rId26"/>
    </p:embeddedFont>
    <p:embeddedFont>
      <p:font typeface="Lato" panose="020F0502020204030203"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anna Urban" initials="JU" lastIdx="26" clrIdx="0">
    <p:extLst>
      <p:ext uri="{19B8F6BF-5375-455C-9EA6-DF929625EA0E}">
        <p15:presenceInfo xmlns:p15="http://schemas.microsoft.com/office/powerpoint/2012/main" userId="S-1-5-21-3036683560-4069959373-169152929-266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95" autoAdjust="0"/>
    <p:restoredTop sz="81790" autoAdjust="0"/>
  </p:normalViewPr>
  <p:slideViewPr>
    <p:cSldViewPr snapToGrid="0">
      <p:cViewPr varScale="1">
        <p:scale>
          <a:sx n="120" d="100"/>
          <a:sy n="120" d="100"/>
        </p:scale>
        <p:origin x="1024"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pPr marL="158750" indent="0">
              <a:buNone/>
            </a:pPr>
            <a:r>
              <a:rPr lang="en-US" dirty="0"/>
              <a:t>There are two important factors here. Global Times is a publication of People’s Daily, a state-run news agency that is controlled by the Communist government of China. It is not independent and is used by the government to promote the interests of the Chinese state. Credible sources should be independent, meaning that the information they produce is not subject to undue influence or conflicts of interest. Also, publishing false or untrue content is an immediate “trust buster” – or clearly indicates a source cannot be trusted for credible news.</a:t>
            </a:r>
            <a:endParaRPr lang="el-GR" dirty="0"/>
          </a:p>
        </p:txBody>
      </p:sp>
    </p:spTree>
    <p:extLst>
      <p:ext uri="{BB962C8B-B14F-4D97-AF65-F5344CB8AC3E}">
        <p14:creationId xmlns:p14="http://schemas.microsoft.com/office/powerpoint/2010/main" val="773896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pPr marL="158750" indent="0">
              <a:buNone/>
            </a:pPr>
            <a:r>
              <a:rPr lang="en-US" dirty="0"/>
              <a:t>While mistakes do undermine the accuracy of a news report, this response publicly and prominently spotlights a major reporting misstep and explains how it occurred. It also links to the news organization’s editorial standards and identifies who wrote and edited this retraction. Quality news organizations take factual inaccuracies very seriously. Being transparent about mistakes — and accountable for them — are key characteristics that separate credible news organizations from other sources of information. </a:t>
            </a:r>
            <a:br>
              <a:rPr lang="en-US" dirty="0"/>
            </a:br>
            <a:br>
              <a:rPr lang="en-US" dirty="0"/>
            </a:br>
            <a:r>
              <a:rPr lang="en-US" dirty="0"/>
              <a:t>Major errors like this retraction are rare in standards-based newsrooms. They are also different from corrections, which amend factual inaccuracies without retracting the rest of a story. Beware of sources that fail to be transparent about errors, including changing or deleting articles without documenting or explaining such actions publicly.</a:t>
            </a:r>
            <a:endParaRPr lang="el-GR" dirty="0"/>
          </a:p>
        </p:txBody>
      </p:sp>
    </p:spTree>
    <p:extLst>
      <p:ext uri="{BB962C8B-B14F-4D97-AF65-F5344CB8AC3E}">
        <p14:creationId xmlns:p14="http://schemas.microsoft.com/office/powerpoint/2010/main" val="2709853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pPr marL="158750" indent="0">
              <a:buNone/>
            </a:pPr>
            <a:r>
              <a:rPr lang="en-US" dirty="0"/>
              <a:t>The main reason that including such disclosures builds credibility is that it demonstrates transparency. To be credible, standards-based news organizations must be transparent about ownership ties. That includes disclosing these ties if they are relevant to particular news coverage, as in this story. </a:t>
            </a:r>
            <a:br>
              <a:rPr lang="en-US" dirty="0"/>
            </a:br>
            <a:br>
              <a:rPr lang="en-US" dirty="0"/>
            </a:br>
            <a:r>
              <a:rPr lang="en-US" dirty="0"/>
              <a:t>But remember: Just because a publication has an owner or outside ownership does not mean it yields editorial control. Quality newsrooms have strict standards in place to protect editorial independence, including from owner interference.</a:t>
            </a:r>
            <a:endParaRPr lang="el-GR" dirty="0"/>
          </a:p>
        </p:txBody>
      </p:sp>
    </p:spTree>
    <p:extLst>
      <p:ext uri="{BB962C8B-B14F-4D97-AF65-F5344CB8AC3E}">
        <p14:creationId xmlns:p14="http://schemas.microsoft.com/office/powerpoint/2010/main" val="846554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a28579d069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a28579d069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dirty="0"/>
              <a:t>Tool: </a:t>
            </a:r>
            <a:r>
              <a:rPr lang="de-DE" dirty="0" err="1">
                <a:solidFill>
                  <a:schemeClr val="tx1"/>
                </a:solidFill>
              </a:rPr>
              <a:t>Mentimeter</a:t>
            </a:r>
            <a:r>
              <a:rPr lang="de-DE" dirty="0">
                <a:solidFill>
                  <a:schemeClr val="tx1"/>
                </a:solidFill>
              </a:rPr>
              <a:t> </a:t>
            </a:r>
            <a:r>
              <a:rPr lang="de-DE" dirty="0" err="1">
                <a:solidFill>
                  <a:schemeClr val="tx1"/>
                </a:solidFill>
              </a:rPr>
              <a:t>or</a:t>
            </a:r>
            <a:r>
              <a:rPr lang="de-DE" dirty="0">
                <a:solidFill>
                  <a:schemeClr val="tx1"/>
                </a:solidFill>
              </a:rPr>
              <a:t> </a:t>
            </a:r>
            <a:r>
              <a:rPr lang="de-DE" dirty="0" err="1">
                <a:solidFill>
                  <a:schemeClr val="tx1"/>
                </a:solidFill>
              </a:rPr>
              <a:t>blackboard</a:t>
            </a:r>
            <a:r>
              <a:rPr lang="de-DE" baseline="0" dirty="0">
                <a:solidFill>
                  <a:schemeClr val="tx1"/>
                </a:solidFill>
              </a:rPr>
              <a:t>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a28579d069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a28579d069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0" i="0" dirty="0">
                <a:solidFill>
                  <a:srgbClr val="000000"/>
                </a:solidFill>
                <a:effectLst/>
                <a:latin typeface="AdvOT88ac8687"/>
              </a:rPr>
              <a:t>Citizens can be uninformed and misinformed all at once</a:t>
            </a:r>
            <a:r>
              <a:rPr lang="en-US" sz="1800" b="0" i="0" dirty="0">
                <a:solidFill>
                  <a:srgbClr val="000000"/>
                </a:solidFill>
                <a:effectLst/>
                <a:latin typeface="AdvOT88ac8687+20"/>
              </a:rPr>
              <a:t>—</a:t>
            </a:r>
            <a:r>
              <a:rPr lang="en-US" sz="1800" b="0" i="0" dirty="0">
                <a:solidFill>
                  <a:srgbClr val="000000"/>
                </a:solidFill>
                <a:effectLst/>
                <a:latin typeface="AdvOT88ac8687"/>
              </a:rPr>
              <a:t>for example, they may be uninformed about how scientific processes work while being misinformed about the facts of a specific scientific issue</a:t>
            </a:r>
            <a:r>
              <a:rPr lang="en-US" sz="1800" b="0" i="0" dirty="0">
                <a:solidFill>
                  <a:srgbClr val="000000"/>
                </a:solidFill>
                <a:effectLst/>
                <a:latin typeface="AdvOT88ac8687+20"/>
              </a:rPr>
              <a:t>—</a:t>
            </a:r>
            <a:r>
              <a:rPr lang="en-US" sz="1800" b="0" i="0" dirty="0">
                <a:solidFill>
                  <a:srgbClr val="000000"/>
                </a:solidFill>
                <a:effectLst/>
                <a:latin typeface="AdvOT88ac8687"/>
              </a:rPr>
              <a:t>and these factors may influence each other. In practice, then, it is difficult to cleanly separate the </a:t>
            </a:r>
            <a:r>
              <a:rPr lang="en-US" sz="1800" b="0" i="0" dirty="0">
                <a:solidFill>
                  <a:srgbClr val="000000"/>
                </a:solidFill>
                <a:effectLst/>
                <a:latin typeface="AdvOT88ac8687+20"/>
              </a:rPr>
              <a:t>“</a:t>
            </a:r>
            <a:r>
              <a:rPr lang="en-US" sz="1800" b="0" i="0" dirty="0">
                <a:solidFill>
                  <a:srgbClr val="000000"/>
                </a:solidFill>
                <a:effectLst/>
                <a:latin typeface="AdvOT88ac8687"/>
              </a:rPr>
              <a:t>misinformed</a:t>
            </a:r>
            <a:r>
              <a:rPr lang="en-US" sz="1800" b="0" i="0" dirty="0">
                <a:solidFill>
                  <a:srgbClr val="000000"/>
                </a:solidFill>
                <a:effectLst/>
                <a:latin typeface="AdvOT88ac8687+20"/>
              </a:rPr>
              <a:t>” </a:t>
            </a:r>
            <a:r>
              <a:rPr lang="en-US" sz="1800" b="0" i="0" dirty="0">
                <a:solidFill>
                  <a:srgbClr val="000000"/>
                </a:solidFill>
                <a:effectLst/>
                <a:latin typeface="AdvOT88ac8687"/>
              </a:rPr>
              <a:t>from the </a:t>
            </a:r>
            <a:r>
              <a:rPr lang="en-US" sz="1800" b="0" i="0" dirty="0">
                <a:solidFill>
                  <a:srgbClr val="000000"/>
                </a:solidFill>
                <a:effectLst/>
                <a:latin typeface="AdvOT88ac8687+20"/>
              </a:rPr>
              <a:t>“</a:t>
            </a:r>
            <a:r>
              <a:rPr lang="en-US" sz="1800" b="0" i="0" dirty="0">
                <a:solidFill>
                  <a:srgbClr val="000000"/>
                </a:solidFill>
                <a:effectLst/>
                <a:latin typeface="AdvOT88ac8687"/>
              </a:rPr>
              <a:t>uninformed.</a:t>
            </a:r>
            <a:r>
              <a:rPr lang="en-US" sz="1800" b="0" i="0" dirty="0">
                <a:solidFill>
                  <a:srgbClr val="000000"/>
                </a:solidFill>
                <a:effectLst/>
                <a:latin typeface="AdvOT88ac8687+20"/>
              </a:rPr>
              <a:t>” </a:t>
            </a:r>
            <a:br>
              <a:rPr lang="en-US" dirty="0"/>
            </a:br>
            <a:endParaRPr dirty="0"/>
          </a:p>
        </p:txBody>
      </p:sp>
    </p:spTree>
    <p:extLst>
      <p:ext uri="{BB962C8B-B14F-4D97-AF65-F5344CB8AC3E}">
        <p14:creationId xmlns:p14="http://schemas.microsoft.com/office/powerpoint/2010/main" val="1649724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a28579d069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a28579d069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rgbClr val="706F6F"/>
                </a:solidFill>
                <a:effectLst/>
                <a:latin typeface="FiraSans-Light"/>
              </a:rPr>
              <a:t>‘Science disinformation’ can be understood as factually incorrect information regarding claims that concern scientific matters and that is fabricated or deliberately manipulated with the intention to deceive. It also includes claims that deliberately look and sound scientific although they are not. This can include the deliberate spread of science misinformation; incorrect information regarding scientific matters that has been produced by mistake but without the intention to cause harm, caused for instance by scientific misconduct, lack of research integrity, or poor communication of scientific results</a:t>
            </a:r>
            <a:r>
              <a:rPr lang="en-US" dirty="0"/>
              <a:t> </a:t>
            </a:r>
            <a:br>
              <a:rPr lang="en-US" dirty="0"/>
            </a:br>
            <a:endParaRPr lang="en-GB" sz="1000" b="1" dirty="0">
              <a:solidFill>
                <a:schemeClr val="tx1"/>
              </a:solidFill>
              <a:latin typeface="+mn-lt"/>
            </a:endParaRPr>
          </a:p>
          <a:p>
            <a:pPr marL="0" lvl="0" indent="0" algn="l" rtl="0">
              <a:spcBef>
                <a:spcPts val="0"/>
              </a:spcBef>
              <a:spcAft>
                <a:spcPts val="0"/>
              </a:spcAft>
              <a:buNone/>
            </a:pPr>
            <a:endParaRPr lang="de-DE" dirty="0"/>
          </a:p>
        </p:txBody>
      </p:sp>
    </p:spTree>
    <p:extLst>
      <p:ext uri="{BB962C8B-B14F-4D97-AF65-F5344CB8AC3E}">
        <p14:creationId xmlns:p14="http://schemas.microsoft.com/office/powerpoint/2010/main" val="1134759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pPr>
              <a:buAutoNum type="arabicPeriod"/>
            </a:pPr>
            <a:r>
              <a:rPr lang="en-US" sz="1100" b="1" i="0" dirty="0">
                <a:solidFill>
                  <a:srgbClr val="706F6F"/>
                </a:solidFill>
                <a:effectLst/>
                <a:latin typeface="+mn-lt"/>
              </a:rPr>
              <a:t>Knowledge Resistance &amp; Confirmation Bias</a:t>
            </a:r>
            <a:r>
              <a:rPr lang="en-US" sz="1100" dirty="0">
                <a:latin typeface="+mn-lt"/>
              </a:rPr>
              <a:t> </a:t>
            </a:r>
            <a:br>
              <a:rPr lang="en-US" sz="1100" dirty="0">
                <a:latin typeface="+mn-lt"/>
              </a:rPr>
            </a:br>
            <a:r>
              <a:rPr lang="en-US" sz="1100" b="0" i="0" dirty="0">
                <a:solidFill>
                  <a:srgbClr val="706F6F"/>
                </a:solidFill>
                <a:effectLst/>
                <a:latin typeface="+mn-lt"/>
              </a:rPr>
              <a:t>We humans are generally prone to absorbing information that supports our established personal beliefs and opinions based on previous information or emotional appeal, an effect known as 'biased assimilation’ that often leads to ‘motivated reasoning’ and may even result in self-deception. This often leads to counterarguing or finding reasons to disparage sources of evidence. It can be both value-based and identity-protective. Opinions can also rely on misplaced trust, i.e., trust in authorities that turn out to be unreliable sources of information, which may be unpleasant to admit.</a:t>
            </a:r>
            <a:r>
              <a:rPr lang="en-US" sz="1100" dirty="0">
                <a:latin typeface="+mn-lt"/>
              </a:rPr>
              <a:t> </a:t>
            </a:r>
            <a:br>
              <a:rPr lang="en-US" sz="1100" dirty="0">
                <a:latin typeface="+mn-lt"/>
              </a:rPr>
            </a:br>
            <a:endParaRPr lang="en-US" sz="1100" dirty="0">
              <a:latin typeface="+mn-lt"/>
            </a:endParaRPr>
          </a:p>
          <a:p>
            <a:pPr>
              <a:buAutoNum type="arabicPeriod"/>
            </a:pPr>
            <a:r>
              <a:rPr lang="en-US" sz="1100" b="1" i="0" dirty="0">
                <a:solidFill>
                  <a:srgbClr val="706F6F"/>
                </a:solidFill>
                <a:effectLst/>
                <a:latin typeface="+mn-lt"/>
              </a:rPr>
              <a:t>Sense-Making Stories</a:t>
            </a:r>
            <a:r>
              <a:rPr lang="en-US" sz="1100" dirty="0">
                <a:latin typeface="+mn-lt"/>
              </a:rPr>
              <a:t> </a:t>
            </a:r>
            <a:br>
              <a:rPr lang="en-US" sz="1100" dirty="0">
                <a:latin typeface="+mn-lt"/>
              </a:rPr>
            </a:br>
            <a:r>
              <a:rPr lang="en-US" sz="1100" b="0" i="0" dirty="0">
                <a:solidFill>
                  <a:srgbClr val="706F6F"/>
                </a:solidFill>
                <a:effectLst/>
                <a:latin typeface="+mn-lt"/>
              </a:rPr>
              <a:t>Many misconceptions resulting from misinformation have become established as common beliefs because they have a certain appeal. They are stories that appear to make sense. Knowledge gaps are challenging to most people, which is why we tend to fill missing links in our chains of knowledge with invented explanations. Stories without knowledge gaps are easier to remember because they offer continuous chains of explanations. Made-up stories can usually be recognized because they are typically vague about the sources of information, for instance so-called ‘urban myths’. </a:t>
            </a:r>
            <a:endParaRPr lang="el-GR" sz="1100" dirty="0">
              <a:latin typeface="+mn-lt"/>
            </a:endParaRPr>
          </a:p>
          <a:p>
            <a:pPr marL="158750" indent="0">
              <a:buNone/>
            </a:pPr>
            <a:endParaRPr lang="el-GR" dirty="0"/>
          </a:p>
        </p:txBody>
      </p:sp>
    </p:spTree>
    <p:extLst>
      <p:ext uri="{BB962C8B-B14F-4D97-AF65-F5344CB8AC3E}">
        <p14:creationId xmlns:p14="http://schemas.microsoft.com/office/powerpoint/2010/main" val="3684505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a28579d069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a28579d069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de-DE" dirty="0"/>
          </a:p>
        </p:txBody>
      </p:sp>
    </p:spTree>
    <p:extLst>
      <p:ext uri="{BB962C8B-B14F-4D97-AF65-F5344CB8AC3E}">
        <p14:creationId xmlns:p14="http://schemas.microsoft.com/office/powerpoint/2010/main" val="467282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a28579d069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a28579d069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Bylines indicate who reported or produced content (transparency). They also make it easier to contact journalists with feedback or questions on news coverage (accountability). </a:t>
            </a:r>
            <a:br>
              <a:rPr lang="en-US" dirty="0"/>
            </a:br>
            <a:br>
              <a:rPr lang="en-US" dirty="0"/>
            </a:br>
            <a:r>
              <a:rPr lang="en-US" dirty="0"/>
              <a:t>Be skeptical of news sources that lack clear bylines, or include suspicious or satirical bylines, as in the example.</a:t>
            </a:r>
            <a:endParaRPr lang="de-DE" dirty="0"/>
          </a:p>
        </p:txBody>
      </p:sp>
    </p:spTree>
    <p:extLst>
      <p:ext uri="{BB962C8B-B14F-4D97-AF65-F5344CB8AC3E}">
        <p14:creationId xmlns:p14="http://schemas.microsoft.com/office/powerpoint/2010/main" val="81797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pPr marL="158750" indent="0">
              <a:buNone/>
            </a:pPr>
            <a:r>
              <a:rPr lang="en-US" dirty="0"/>
              <a:t>There are several important factors here. Spelling and grammar errors may seem like small issues, but they can point to bigger problems with a source’s credibility. Such mistakes might suggest questionable reporting and editing processes, while also casting doubt on the accuracy of other information in a news report. </a:t>
            </a:r>
            <a:br>
              <a:rPr lang="en-US" dirty="0"/>
            </a:br>
            <a:br>
              <a:rPr lang="en-US" dirty="0"/>
            </a:br>
            <a:r>
              <a:rPr lang="en-US" dirty="0"/>
              <a:t>However, typos alone do not discredit a news source. Occasional mistakes of this nature happen even in newsrooms with rigorous editing standards in place. But when these errors appear alongside substandard reporting practices — as in this story, which is based on a single source, uncritically amplifies unverified claims and offers mostly commentary — they are generally red flags signaling to look elsewhere for credible information.</a:t>
            </a:r>
          </a:p>
          <a:p>
            <a:pPr marL="158750" indent="0">
              <a:buNone/>
            </a:pPr>
            <a:endParaRPr lang="en-US" dirty="0"/>
          </a:p>
          <a:p>
            <a:pPr marL="158750" indent="0">
              <a:buNone/>
            </a:pPr>
            <a:endParaRPr lang="el-GR" dirty="0"/>
          </a:p>
        </p:txBody>
      </p:sp>
    </p:spTree>
    <p:extLst>
      <p:ext uri="{BB962C8B-B14F-4D97-AF65-F5344CB8AC3E}">
        <p14:creationId xmlns:p14="http://schemas.microsoft.com/office/powerpoint/2010/main" val="2017946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pPr marL="158750" indent="0">
              <a:buNone/>
            </a:pPr>
            <a:r>
              <a:rPr lang="en-US" dirty="0"/>
              <a:t>It demonstrates fairness, a key standard of quality journalism. Being fair includes reaching out to main sources or subjects in news coverage to allow them to share their points of view and respond to any claims or allegations. Credible news organizations should note when sources could not be reached prior to publication, or when they decline to comment. </a:t>
            </a:r>
            <a:br>
              <a:rPr lang="en-US" dirty="0"/>
            </a:br>
            <a:br>
              <a:rPr lang="en-US" dirty="0"/>
            </a:br>
            <a:r>
              <a:rPr lang="en-US" dirty="0"/>
              <a:t>Be wary of news coverage that does not demonstrate this fundamental journalism standard.</a:t>
            </a:r>
            <a:endParaRPr lang="el-GR" dirty="0"/>
          </a:p>
        </p:txBody>
      </p:sp>
    </p:spTree>
    <p:extLst>
      <p:ext uri="{BB962C8B-B14F-4D97-AF65-F5344CB8AC3E}">
        <p14:creationId xmlns:p14="http://schemas.microsoft.com/office/powerpoint/2010/main" val="36995879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0" y="650350"/>
            <a:ext cx="5496600" cy="2052600"/>
          </a:xfrm>
          <a:prstGeom prst="rect">
            <a:avLst/>
          </a:prstGeom>
          <a:solidFill>
            <a:srgbClr val="FFFFFF"/>
          </a:solidFill>
          <a:ln>
            <a:noFill/>
          </a:ln>
        </p:spPr>
        <p:txBody>
          <a:bodyPr spcFirstLastPara="1" wrap="square" lIns="360000" tIns="91425" rIns="91425" bIns="91425" anchor="b" anchorCtr="0">
            <a:noAutofit/>
          </a:bodyPr>
          <a:lstStyle>
            <a:lvl1pPr lvl="0">
              <a:spcBef>
                <a:spcPts val="0"/>
              </a:spcBef>
              <a:spcAft>
                <a:spcPts val="0"/>
              </a:spcAft>
              <a:buClr>
                <a:srgbClr val="000000"/>
              </a:buClr>
              <a:buSzPts val="4000"/>
              <a:buNone/>
              <a:defRPr sz="4000">
                <a:solidFill>
                  <a:srgbClr val="000000"/>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50" y="2702950"/>
            <a:ext cx="5496600" cy="867900"/>
          </a:xfrm>
          <a:prstGeom prst="rect">
            <a:avLst/>
          </a:prstGeom>
          <a:solidFill>
            <a:srgbClr val="FFFFFF"/>
          </a:solidFill>
          <a:ln>
            <a:noFill/>
          </a:ln>
        </p:spPr>
        <p:txBody>
          <a:bodyPr spcFirstLastPara="1" wrap="square" lIns="360000" tIns="91425" rIns="91425" bIns="91425" anchor="t" anchorCtr="0">
            <a:noAutofit/>
          </a:bodyPr>
          <a:lstStyle>
            <a:lvl1pPr lvl="0">
              <a:lnSpc>
                <a:spcPct val="100000"/>
              </a:lnSpc>
              <a:spcBef>
                <a:spcPts val="0"/>
              </a:spcBef>
              <a:spcAft>
                <a:spcPts val="0"/>
              </a:spcAft>
              <a:buClr>
                <a:srgbClr val="363F83"/>
              </a:buClr>
              <a:buSzPts val="2000"/>
              <a:buNone/>
              <a:defRPr sz="2000">
                <a:solidFill>
                  <a:srgbClr val="363F83"/>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2" name="Google Shape;12;p2"/>
          <p:cNvPicPr preferRelativeResize="0"/>
          <p:nvPr/>
        </p:nvPicPr>
        <p:blipFill rotWithShape="1">
          <a:blip r:embed="rId2" cstate="screen">
            <a:alphaModFix/>
            <a:extLst>
              <a:ext uri="{28A0092B-C50C-407E-A947-70E740481C1C}">
                <a14:useLocalDpi xmlns:a14="http://schemas.microsoft.com/office/drawing/2010/main"/>
              </a:ext>
            </a:extLst>
          </a:blip>
          <a:srcRect l="9173"/>
          <a:stretch/>
        </p:blipFill>
        <p:spPr>
          <a:xfrm>
            <a:off x="5681400" y="2612075"/>
            <a:ext cx="3435150" cy="2531416"/>
          </a:xfrm>
          <a:prstGeom prst="rect">
            <a:avLst/>
          </a:prstGeom>
          <a:noFill/>
          <a:ln>
            <a:noFill/>
          </a:ln>
        </p:spPr>
      </p:pic>
      <p:sp>
        <p:nvSpPr>
          <p:cNvPr id="13" name="Google Shape;13;p2"/>
          <p:cNvSpPr txBox="1"/>
          <p:nvPr/>
        </p:nvSpPr>
        <p:spPr>
          <a:xfrm>
            <a:off x="2307388" y="4234988"/>
            <a:ext cx="3435000" cy="55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900">
                <a:latin typeface="Lato"/>
                <a:ea typeface="Lato"/>
                <a:cs typeface="Lato"/>
                <a:sym typeface="Lato"/>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latin typeface="Lato"/>
              <a:ea typeface="Lato"/>
              <a:cs typeface="Lato"/>
              <a:sym typeface="Lato"/>
            </a:endParaRPr>
          </a:p>
        </p:txBody>
      </p:sp>
      <p:pic>
        <p:nvPicPr>
          <p:cNvPr id="14" name="Google Shape;14;p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496600" y="414525"/>
            <a:ext cx="3491800" cy="1309049"/>
          </a:xfrm>
          <a:prstGeom prst="rect">
            <a:avLst/>
          </a:prstGeom>
          <a:noFill/>
          <a:ln>
            <a:noFill/>
          </a:ln>
        </p:spPr>
      </p:pic>
      <p:pic>
        <p:nvPicPr>
          <p:cNvPr id="15" name="Google Shape;15;p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31525" y="4393800"/>
            <a:ext cx="2175863" cy="472925"/>
          </a:xfrm>
          <a:prstGeom prst="rect">
            <a:avLst/>
          </a:prstGeom>
          <a:noFill/>
          <a:ln>
            <a:noFill/>
          </a:ln>
        </p:spPr>
      </p:pic>
      <p:sp>
        <p:nvSpPr>
          <p:cNvPr id="16" name="Google Shape;16;p2"/>
          <p:cNvSpPr txBox="1"/>
          <p:nvPr/>
        </p:nvSpPr>
        <p:spPr>
          <a:xfrm>
            <a:off x="6439475" y="1383225"/>
            <a:ext cx="2466300" cy="86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de" sz="1300">
                <a:solidFill>
                  <a:schemeClr val="dk1"/>
                </a:solidFill>
                <a:latin typeface="Lato"/>
                <a:ea typeface="Lato"/>
                <a:cs typeface="Lato"/>
                <a:sym typeface="Lato"/>
              </a:rPr>
              <a:t>Enhancing Research</a:t>
            </a:r>
            <a:endParaRPr sz="1300">
              <a:solidFill>
                <a:schemeClr val="dk1"/>
              </a:solidFill>
              <a:latin typeface="Lato"/>
              <a:ea typeface="Lato"/>
              <a:cs typeface="Lato"/>
              <a:sym typeface="Lato"/>
            </a:endParaRPr>
          </a:p>
          <a:p>
            <a:pPr marL="0" lvl="0" indent="0" algn="l" rtl="0">
              <a:lnSpc>
                <a:spcPct val="100000"/>
              </a:lnSpc>
              <a:spcBef>
                <a:spcPts val="0"/>
              </a:spcBef>
              <a:spcAft>
                <a:spcPts val="0"/>
              </a:spcAft>
              <a:buNone/>
            </a:pPr>
            <a:r>
              <a:rPr lang="de" sz="1300">
                <a:solidFill>
                  <a:schemeClr val="dk1"/>
                </a:solidFill>
                <a:latin typeface="Lato"/>
                <a:ea typeface="Lato"/>
                <a:cs typeface="Lato"/>
                <a:sym typeface="Lato"/>
              </a:rPr>
              <a:t>Understanding through Media</a:t>
            </a:r>
            <a:endParaRPr sz="1700">
              <a:latin typeface="Lato"/>
              <a:ea typeface="Lato"/>
              <a:cs typeface="Lato"/>
              <a:sym typeface="Lat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sp>
        <p:nvSpPr>
          <p:cNvPr id="65" name="Google Shape;6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6" name="Google Shape;66;p11"/>
          <p:cNvSpPr txBox="1">
            <a:spLocks noGrp="1"/>
          </p:cNvSpPr>
          <p:nvPr>
            <p:ph type="body" idx="1"/>
          </p:nvPr>
        </p:nvSpPr>
        <p:spPr>
          <a:xfrm>
            <a:off x="311700" y="3152225"/>
            <a:ext cx="8520600" cy="1300800"/>
          </a:xfrm>
          <a:prstGeom prst="rect">
            <a:avLst/>
          </a:prstGeom>
          <a:solidFill>
            <a:srgbClr val="FFFFFF"/>
          </a:solidFill>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pic>
        <p:nvPicPr>
          <p:cNvPr id="67" name="Google Shape;67;p1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68" name="Google Shape;68;p1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69" name="Google Shape;69;p11"/>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pic>
        <p:nvPicPr>
          <p:cNvPr id="19" name="Google Shape;19;p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20" name="Google Shape;20;p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21" name="Google Shape;21;p3"/>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4"/>
          <p:cNvSpPr txBox="1">
            <a:spLocks noGrp="1"/>
          </p:cNvSpPr>
          <p:nvPr>
            <p:ph type="body" idx="1"/>
          </p:nvPr>
        </p:nvSpPr>
        <p:spPr>
          <a:xfrm>
            <a:off x="168425" y="1032300"/>
            <a:ext cx="8664000" cy="3406500"/>
          </a:xfrm>
          <a:prstGeom prst="rect">
            <a:avLst/>
          </a:prstGeom>
          <a:solidFill>
            <a:srgbClr val="FFFFFF"/>
          </a:solidFill>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pic>
        <p:nvPicPr>
          <p:cNvPr id="25" name="Google Shape;25;p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26" name="Google Shape;26;p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27" name="Google Shape;27;p4"/>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5"/>
          <p:cNvSpPr txBox="1">
            <a:spLocks noGrp="1"/>
          </p:cNvSpPr>
          <p:nvPr>
            <p:ph type="body" idx="1"/>
          </p:nvPr>
        </p:nvSpPr>
        <p:spPr>
          <a:xfrm>
            <a:off x="311700" y="1297000"/>
            <a:ext cx="3999900" cy="3164400"/>
          </a:xfrm>
          <a:prstGeom prst="rect">
            <a:avLst/>
          </a:prstGeom>
          <a:solidFill>
            <a:srgbClr val="FFFFFF"/>
          </a:solidFill>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5"/>
          <p:cNvSpPr txBox="1">
            <a:spLocks noGrp="1"/>
          </p:cNvSpPr>
          <p:nvPr>
            <p:ph type="body" idx="2"/>
          </p:nvPr>
        </p:nvSpPr>
        <p:spPr>
          <a:xfrm>
            <a:off x="4832400" y="1297075"/>
            <a:ext cx="3999900" cy="3164400"/>
          </a:xfrm>
          <a:prstGeom prst="rect">
            <a:avLst/>
          </a:prstGeom>
          <a:solidFill>
            <a:srgbClr val="FFFFFF"/>
          </a:solidFill>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pic>
        <p:nvPicPr>
          <p:cNvPr id="32" name="Google Shape;32;p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33" name="Google Shape;33;p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34" name="Google Shape;34;p5"/>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37" name="Google Shape;37;p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38" name="Google Shape;38;p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39" name="Google Shape;39;p6"/>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311700" y="539675"/>
            <a:ext cx="60072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1700" y="1176700"/>
            <a:ext cx="2808000" cy="3224400"/>
          </a:xfrm>
          <a:prstGeom prst="rect">
            <a:avLst/>
          </a:prstGeom>
          <a:solidFill>
            <a:srgbClr val="FFFFFF"/>
          </a:solidFill>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pic>
        <p:nvPicPr>
          <p:cNvPr id="43" name="Google Shape;43;p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44" name="Google Shape;44;p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45" name="Google Shape;45;p7"/>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pic>
        <p:nvPicPr>
          <p:cNvPr id="48" name="Google Shape;48;p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49" name="Google Shape;49;p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50" name="Google Shape;50;p8"/>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1"/>
        <p:cNvGrpSpPr/>
        <p:nvPr/>
      </p:nvGrpSpPr>
      <p:grpSpPr>
        <a:xfrm>
          <a:off x="0" y="0"/>
          <a:ext cx="0" cy="0"/>
          <a:chOff x="0" y="0"/>
          <a:chExt cx="0" cy="0"/>
        </a:xfrm>
      </p:grpSpPr>
      <p:sp>
        <p:nvSpPr>
          <p:cNvPr id="52" name="Google Shape;52;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4" name="Google Shape;54;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5" name="Google Shape;55;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pic>
        <p:nvPicPr>
          <p:cNvPr id="56" name="Google Shape;56;p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57" name="Google Shape;57;p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58" name="Google Shape;58;p9"/>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
        <p:cNvGrpSpPr/>
        <p:nvPr/>
      </p:nvGrpSpPr>
      <p:grpSpPr>
        <a:xfrm>
          <a:off x="0" y="0"/>
          <a:ext cx="0" cy="0"/>
          <a:chOff x="0" y="0"/>
          <a:chExt cx="0" cy="0"/>
        </a:xfrm>
      </p:grpSpPr>
      <p:sp>
        <p:nvSpPr>
          <p:cNvPr id="60" name="Google Shape;60;p10"/>
          <p:cNvSpPr txBox="1">
            <a:spLocks noGrp="1"/>
          </p:cNvSpPr>
          <p:nvPr>
            <p:ph type="body" idx="1"/>
          </p:nvPr>
        </p:nvSpPr>
        <p:spPr>
          <a:xfrm>
            <a:off x="2766125" y="392222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pic>
        <p:nvPicPr>
          <p:cNvPr id="61" name="Google Shape;61;p1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62" name="Google Shape;62;p1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63" name="Google Shape;63;p10"/>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BD3D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363F83"/>
              </a:buClr>
              <a:buSzPts val="2800"/>
              <a:buFont typeface="Lato"/>
              <a:buNone/>
              <a:defRPr sz="2800">
                <a:solidFill>
                  <a:srgbClr val="363F83"/>
                </a:solidFill>
                <a:latin typeface="Lato"/>
                <a:ea typeface="Lato"/>
                <a:cs typeface="Lato"/>
                <a:sym typeface="La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270413"/>
            <a:ext cx="8520600" cy="3070500"/>
          </a:xfrm>
          <a:prstGeom prst="rect">
            <a:avLst/>
          </a:prstGeom>
          <a:solidFill>
            <a:srgbClr val="FFFFFF"/>
          </a:solid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E5362B"/>
              </a:buClr>
              <a:buSzPts val="1800"/>
              <a:buFont typeface="Lato"/>
              <a:buChar char="●"/>
              <a:defRPr sz="1800">
                <a:solidFill>
                  <a:srgbClr val="E5362B"/>
                </a:solidFill>
                <a:latin typeface="Lato"/>
                <a:ea typeface="Lato"/>
                <a:cs typeface="Lato"/>
                <a:sym typeface="Lato"/>
              </a:defRPr>
            </a:lvl1pPr>
            <a:lvl2pPr marL="914400" lvl="1" indent="-317500">
              <a:lnSpc>
                <a:spcPct val="115000"/>
              </a:lnSpc>
              <a:spcBef>
                <a:spcPts val="1600"/>
              </a:spcBef>
              <a:spcAft>
                <a:spcPts val="0"/>
              </a:spcAft>
              <a:buClr>
                <a:srgbClr val="8BACEE"/>
              </a:buClr>
              <a:buSzPts val="1400"/>
              <a:buFont typeface="Lato"/>
              <a:buChar char="○"/>
              <a:defRPr b="1">
                <a:solidFill>
                  <a:srgbClr val="8BACEE"/>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d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p13"/>
          <p:cNvSpPr txBox="1">
            <a:spLocks noGrp="1"/>
          </p:cNvSpPr>
          <p:nvPr>
            <p:ph type="subTitle" idx="1"/>
          </p:nvPr>
        </p:nvSpPr>
        <p:spPr>
          <a:xfrm>
            <a:off x="50" y="2702950"/>
            <a:ext cx="5496600" cy="867900"/>
          </a:xfrm>
          <a:prstGeom prst="rect">
            <a:avLst/>
          </a:prstGeom>
        </p:spPr>
        <p:txBody>
          <a:bodyPr spcFirstLastPara="1" wrap="square" lIns="360000" tIns="91425" rIns="91425" bIns="91425" anchor="t" anchorCtr="0">
            <a:noAutofit/>
          </a:bodyPr>
          <a:lstStyle/>
          <a:p>
            <a:pPr marL="0" indent="0"/>
            <a:r>
              <a:rPr lang="en-US" sz="1600" b="1" dirty="0">
                <a:latin typeface="Lato" panose="020F0502020204030203" pitchFamily="34" charset="0"/>
                <a:ea typeface="Lato" panose="020F0502020204030203" pitchFamily="34" charset="0"/>
                <a:cs typeface="Lato" panose="020F0502020204030203" pitchFamily="34" charset="0"/>
              </a:rPr>
              <a:t>Dr. Nikos </a:t>
            </a:r>
            <a:r>
              <a:rPr lang="en-US" sz="1600" b="1" dirty="0" err="1">
                <a:latin typeface="Lato" panose="020F0502020204030203" pitchFamily="34" charset="0"/>
                <a:ea typeface="Lato" panose="020F0502020204030203" pitchFamily="34" charset="0"/>
                <a:cs typeface="Lato" panose="020F0502020204030203" pitchFamily="34" charset="0"/>
              </a:rPr>
              <a:t>Panagiotou</a:t>
            </a:r>
            <a:r>
              <a:rPr lang="en-US" sz="1600" b="1" dirty="0">
                <a:latin typeface="Lato" panose="020F0502020204030203" pitchFamily="34" charset="0"/>
                <a:ea typeface="Lato" panose="020F0502020204030203" pitchFamily="34" charset="0"/>
                <a:cs typeface="Lato" panose="020F0502020204030203" pitchFamily="34" charset="0"/>
              </a:rPr>
              <a:t>, Associate Professor</a:t>
            </a:r>
          </a:p>
          <a:p>
            <a:pPr marL="0" indent="0"/>
            <a:r>
              <a:rPr lang="en-US" sz="1400" dirty="0" err="1">
                <a:latin typeface="Lato" panose="020F0502020204030203" pitchFamily="34" charset="0"/>
                <a:ea typeface="Lato" panose="020F0502020204030203" pitchFamily="34" charset="0"/>
                <a:cs typeface="Lato" panose="020F0502020204030203" pitchFamily="34" charset="0"/>
              </a:rPr>
              <a:t>Dpt</a:t>
            </a:r>
            <a:r>
              <a:rPr lang="en-US" sz="1400" dirty="0">
                <a:latin typeface="Lato" panose="020F0502020204030203" pitchFamily="34" charset="0"/>
                <a:ea typeface="Lato" panose="020F0502020204030203" pitchFamily="34" charset="0"/>
                <a:cs typeface="Lato" panose="020F0502020204030203" pitchFamily="34" charset="0"/>
              </a:rPr>
              <a:t> of Journalism and Mass Media Communication</a:t>
            </a:r>
          </a:p>
          <a:p>
            <a:pPr marL="0" indent="0"/>
            <a:r>
              <a:rPr lang="en-US" sz="1400" dirty="0">
                <a:latin typeface="Lato" panose="020F0502020204030203" pitchFamily="34" charset="0"/>
                <a:ea typeface="Lato" panose="020F0502020204030203" pitchFamily="34" charset="0"/>
                <a:cs typeface="Lato" panose="020F0502020204030203" pitchFamily="34" charset="0"/>
              </a:rPr>
              <a:t>Aristotle University of Thessaloniki</a:t>
            </a:r>
            <a:endParaRPr sz="1400" dirty="0">
              <a:latin typeface="Lato" panose="020F0502020204030203" pitchFamily="34" charset="0"/>
              <a:ea typeface="Lato" panose="020F0502020204030203" pitchFamily="34" charset="0"/>
              <a:cs typeface="Lato" panose="020F0502020204030203" pitchFamily="34" charset="0"/>
            </a:endParaRPr>
          </a:p>
        </p:txBody>
      </p:sp>
      <p:sp>
        <p:nvSpPr>
          <p:cNvPr id="78" name="Google Shape;78;p13"/>
          <p:cNvSpPr txBox="1">
            <a:spLocks noGrp="1"/>
          </p:cNvSpPr>
          <p:nvPr>
            <p:ph type="ctrTitle"/>
          </p:nvPr>
        </p:nvSpPr>
        <p:spPr>
          <a:xfrm>
            <a:off x="0" y="650350"/>
            <a:ext cx="5496600" cy="2052600"/>
          </a:xfrm>
          <a:prstGeom prst="rect">
            <a:avLst/>
          </a:prstGeom>
        </p:spPr>
        <p:txBody>
          <a:bodyPr spcFirstLastPara="1" wrap="square" lIns="360000" tIns="91425" rIns="91425" bIns="91425" anchor="b" anchorCtr="0">
            <a:noAutofit/>
          </a:bodyPr>
          <a:lstStyle/>
          <a:p>
            <a:pPr marL="0" lvl="0" indent="0" algn="l" rtl="0">
              <a:spcBef>
                <a:spcPts val="0"/>
              </a:spcBef>
              <a:spcAft>
                <a:spcPts val="0"/>
              </a:spcAft>
              <a:buNone/>
            </a:pPr>
            <a:r>
              <a:rPr lang="en-US" sz="2000" dirty="0">
                <a:latin typeface="Lato" panose="020F0502020204030203" pitchFamily="34" charset="0"/>
                <a:ea typeface="Lato" panose="020F0502020204030203" pitchFamily="34" charset="0"/>
                <a:cs typeface="Lato" panose="020F0502020204030203" pitchFamily="34" charset="0"/>
              </a:rPr>
              <a:t>“</a:t>
            </a:r>
            <a:r>
              <a:rPr lang="en-US" sz="2000" i="1" dirty="0">
                <a:latin typeface="Lato" panose="020F0502020204030203" pitchFamily="34" charset="0"/>
                <a:ea typeface="Lato" panose="020F0502020204030203" pitchFamily="34" charset="0"/>
                <a:cs typeface="Lato" panose="020F0502020204030203" pitchFamily="34" charset="0"/>
              </a:rPr>
              <a:t>Identifying different audiences of scientific information</a:t>
            </a:r>
            <a:r>
              <a:rPr lang="el-GR" sz="2000" i="1" dirty="0">
                <a:latin typeface="Lato" panose="020F0502020204030203" pitchFamily="34" charset="0"/>
                <a:ea typeface="Lato" panose="020F0502020204030203" pitchFamily="34" charset="0"/>
                <a:cs typeface="Lato" panose="020F0502020204030203" pitchFamily="34" charset="0"/>
              </a:rPr>
              <a:t>: </a:t>
            </a:r>
            <a:r>
              <a:rPr lang="en-US" sz="2000" i="1" dirty="0">
                <a:latin typeface="Lato" panose="020F0502020204030203" pitchFamily="34" charset="0"/>
                <a:ea typeface="Lato" panose="020F0502020204030203" pitchFamily="34" charset="0"/>
                <a:cs typeface="Lato" panose="020F0502020204030203" pitchFamily="34" charset="0"/>
              </a:rPr>
              <a:t>tackling disinformation on scientific issues</a:t>
            </a:r>
            <a:r>
              <a:rPr lang="en-US" sz="2000" dirty="0">
                <a:latin typeface="Lato" panose="020F0502020204030203" pitchFamily="34" charset="0"/>
                <a:ea typeface="Lato" panose="020F0502020204030203" pitchFamily="34" charset="0"/>
                <a:cs typeface="Lato" panose="020F0502020204030203" pitchFamily="34" charset="0"/>
              </a:rPr>
              <a:t>”</a:t>
            </a:r>
            <a:endParaRPr sz="2000" dirty="0">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EBD80C-21E0-4C1B-AE51-9E3F91B6D9A3}"/>
              </a:ext>
            </a:extLst>
          </p:cNvPr>
          <p:cNvSpPr>
            <a:spLocks noGrp="1"/>
          </p:cNvSpPr>
          <p:nvPr>
            <p:ph type="title"/>
          </p:nvPr>
        </p:nvSpPr>
        <p:spPr/>
        <p:txBody>
          <a:bodyPr/>
          <a:lstStyle/>
          <a:p>
            <a:r>
              <a:rPr lang="en-US" sz="2000" dirty="0">
                <a:latin typeface="Lato" panose="020F0502020204030203" pitchFamily="34" charset="0"/>
                <a:ea typeface="Lato" panose="020F0502020204030203" pitchFamily="34" charset="0"/>
                <a:cs typeface="Lato" panose="020F0502020204030203" pitchFamily="34" charset="0"/>
              </a:rPr>
              <a:t>Characteristics and Mechanisms of Science Disinformation</a:t>
            </a:r>
            <a:endParaRPr lang="el-GR" sz="2000" dirty="0">
              <a:latin typeface="Lato" panose="020F0502020204030203" pitchFamily="34" charset="0"/>
              <a:ea typeface="Lato" panose="020F0502020204030203" pitchFamily="34" charset="0"/>
              <a:cs typeface="Lato" panose="020F0502020204030203" pitchFamily="34" charset="0"/>
            </a:endParaRPr>
          </a:p>
        </p:txBody>
      </p:sp>
      <p:sp>
        <p:nvSpPr>
          <p:cNvPr id="3" name="Θέση κειμένου 2">
            <a:extLst>
              <a:ext uri="{FF2B5EF4-FFF2-40B4-BE49-F238E27FC236}">
                <a16:creationId xmlns:a16="http://schemas.microsoft.com/office/drawing/2014/main" id="{CF8FF606-B260-4C86-AEA5-2E209CF36B2E}"/>
              </a:ext>
            </a:extLst>
          </p:cNvPr>
          <p:cNvSpPr>
            <a:spLocks noGrp="1"/>
          </p:cNvSpPr>
          <p:nvPr>
            <p:ph type="body" idx="1"/>
          </p:nvPr>
        </p:nvSpPr>
        <p:spPr/>
        <p:txBody>
          <a:bodyPr/>
          <a:lstStyle/>
          <a:p>
            <a:pPr marL="114300" indent="0">
              <a:buNone/>
            </a:pPr>
            <a:r>
              <a:rPr lang="en-US" sz="1800" b="1" i="0" dirty="0">
                <a:solidFill>
                  <a:schemeClr val="tx1"/>
                </a:solidFill>
                <a:effectLst/>
                <a:latin typeface="Lato" panose="020F0502020204030203" pitchFamily="34" charset="0"/>
                <a:ea typeface="Lato" panose="020F0502020204030203" pitchFamily="34" charset="0"/>
                <a:cs typeface="Lato" panose="020F0502020204030203" pitchFamily="34" charset="0"/>
              </a:rPr>
              <a:t>Sense-Making Stories</a:t>
            </a: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 </a:t>
            </a:r>
            <a:b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br>
            <a:endParaRPr lang="en-US" sz="1800" dirty="0">
              <a:solidFill>
                <a:schemeClr val="tx1"/>
              </a:solidFill>
              <a:latin typeface="Lato" panose="020F0502020204030203" pitchFamily="34" charset="0"/>
              <a:ea typeface="Lato" panose="020F0502020204030203" pitchFamily="34" charset="0"/>
              <a:cs typeface="Lato" panose="020F0502020204030203" pitchFamily="34" charset="0"/>
            </a:endParaRPr>
          </a:p>
          <a:p>
            <a:pPr>
              <a:buFont typeface="Wingdings" panose="05000000000000000000" pitchFamily="2" charset="2"/>
              <a:buChar char="§"/>
            </a:pPr>
            <a:r>
              <a:rPr lang="en-US" sz="1800" b="0" i="0" dirty="0">
                <a:solidFill>
                  <a:schemeClr val="tx1"/>
                </a:solidFill>
                <a:effectLst/>
                <a:latin typeface="Lato" panose="020F0502020204030203" pitchFamily="34" charset="0"/>
                <a:ea typeface="Lato" panose="020F0502020204030203" pitchFamily="34" charset="0"/>
                <a:cs typeface="Lato" panose="020F0502020204030203" pitchFamily="34" charset="0"/>
              </a:rPr>
              <a:t>misconceptions resulting from misinformation are stories that appear to make sense</a:t>
            </a:r>
          </a:p>
          <a:p>
            <a:pPr>
              <a:buFont typeface="Wingdings" panose="05000000000000000000" pitchFamily="2" charset="2"/>
              <a:buChar char="§"/>
            </a:pP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s</a:t>
            </a:r>
            <a:r>
              <a:rPr lang="en-US" sz="1800" b="0" i="0" dirty="0">
                <a:solidFill>
                  <a:schemeClr val="tx1"/>
                </a:solidFill>
                <a:effectLst/>
                <a:latin typeface="Lato" panose="020F0502020204030203" pitchFamily="34" charset="0"/>
                <a:ea typeface="Lato" panose="020F0502020204030203" pitchFamily="34" charset="0"/>
                <a:cs typeface="Lato" panose="020F0502020204030203" pitchFamily="34" charset="0"/>
              </a:rPr>
              <a:t>tories without knowledge gaps easier to remember because they offer continuous chains of explanations</a:t>
            </a:r>
            <a:endParaRPr lang="en-US" sz="1800" dirty="0">
              <a:solidFill>
                <a:schemeClr val="tx1"/>
              </a:solidFill>
              <a:latin typeface="Lato" panose="020F0502020204030203" pitchFamily="34" charset="0"/>
              <a:ea typeface="Lato" panose="020F0502020204030203" pitchFamily="34" charset="0"/>
              <a:cs typeface="Lato" panose="020F0502020204030203" pitchFamily="34" charset="0"/>
            </a:endParaRPr>
          </a:p>
          <a:p>
            <a:pPr>
              <a:buFont typeface="Wingdings" panose="05000000000000000000" pitchFamily="2" charset="2"/>
              <a:buChar char="§"/>
            </a:pP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m</a:t>
            </a:r>
            <a:r>
              <a:rPr lang="en-US" sz="1800" b="0" i="0" dirty="0">
                <a:solidFill>
                  <a:schemeClr val="tx1"/>
                </a:solidFill>
                <a:effectLst/>
                <a:latin typeface="Lato" panose="020F0502020204030203" pitchFamily="34" charset="0"/>
                <a:ea typeface="Lato" panose="020F0502020204030203" pitchFamily="34" charset="0"/>
                <a:cs typeface="Lato" panose="020F0502020204030203" pitchFamily="34" charset="0"/>
              </a:rPr>
              <a:t>ade-up stories can be recognized because they are vague about the sources of information, for instance so-called ‘</a:t>
            </a:r>
            <a:r>
              <a:rPr lang="en-US" sz="1800" b="1" i="0" dirty="0">
                <a:solidFill>
                  <a:schemeClr val="tx1"/>
                </a:solidFill>
                <a:effectLst/>
                <a:latin typeface="Lato" panose="020F0502020204030203" pitchFamily="34" charset="0"/>
                <a:ea typeface="Lato" panose="020F0502020204030203" pitchFamily="34" charset="0"/>
                <a:cs typeface="Lato" panose="020F0502020204030203" pitchFamily="34" charset="0"/>
              </a:rPr>
              <a:t>urban myths</a:t>
            </a:r>
            <a:r>
              <a:rPr lang="en-US" sz="1800" b="0" i="0" dirty="0">
                <a:solidFill>
                  <a:srgbClr val="706F6F"/>
                </a:solidFill>
                <a:effectLst/>
                <a:latin typeface="Lato" panose="020F0502020204030203" pitchFamily="34" charset="0"/>
                <a:ea typeface="Lato" panose="020F0502020204030203" pitchFamily="34" charset="0"/>
                <a:cs typeface="Lato" panose="020F0502020204030203" pitchFamily="34" charset="0"/>
              </a:rPr>
              <a:t>’</a:t>
            </a:r>
            <a:endParaRPr lang="el-GR" sz="1800" dirty="0">
              <a:latin typeface="Lato" panose="020F0502020204030203" pitchFamily="34" charset="0"/>
              <a:ea typeface="Lato" panose="020F0502020204030203" pitchFamily="34" charset="0"/>
              <a:cs typeface="Lato" panose="020F0502020204030203" pitchFamily="34" charset="0"/>
            </a:endParaRPr>
          </a:p>
          <a:p>
            <a:pPr marL="114300" indent="0">
              <a:buNone/>
            </a:pPr>
            <a:endParaRPr lang="el-GR" dirty="0">
              <a:latin typeface="Lato" panose="020F0502020204030203" pitchFamily="34" charset="0"/>
              <a:ea typeface="Lato" panose="020F0502020204030203" pitchFamily="34" charset="0"/>
              <a:cs typeface="Lato" panose="020F0502020204030203" pitchFamily="34" charset="0"/>
            </a:endParaRPr>
          </a:p>
        </p:txBody>
      </p:sp>
      <p:sp>
        <p:nvSpPr>
          <p:cNvPr id="4" name="Θέση αριθμού διαφάνειας 3">
            <a:extLst>
              <a:ext uri="{FF2B5EF4-FFF2-40B4-BE49-F238E27FC236}">
                <a16:creationId xmlns:a16="http://schemas.microsoft.com/office/drawing/2014/main" id="{4F51073E-D4AD-441B-94E2-AF884F31D3F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10</a:t>
            </a:fld>
            <a:endParaRPr lang="de"/>
          </a:p>
        </p:txBody>
      </p:sp>
    </p:spTree>
    <p:extLst>
      <p:ext uri="{BB962C8B-B14F-4D97-AF65-F5344CB8AC3E}">
        <p14:creationId xmlns:p14="http://schemas.microsoft.com/office/powerpoint/2010/main" val="608593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a:off x="303462" y="237896"/>
            <a:ext cx="6802800" cy="572700"/>
          </a:xfrm>
          <a:prstGeom prst="rect">
            <a:avLst/>
          </a:prstGeom>
        </p:spPr>
        <p:txBody>
          <a:bodyPr spcFirstLastPara="1" wrap="square" lIns="91425" tIns="91425" rIns="91425" bIns="91425" anchor="t" anchorCtr="0">
            <a:noAutofit/>
          </a:bodyPr>
          <a:lstStyle/>
          <a:p>
            <a:r>
              <a:rPr lang="en-US" dirty="0">
                <a:latin typeface="Lato" panose="020F0502020204030203" pitchFamily="34" charset="0"/>
                <a:ea typeface="Lato" panose="020F0502020204030203" pitchFamily="34" charset="0"/>
                <a:cs typeface="Lato" panose="020F0502020204030203" pitchFamily="34" charset="0"/>
              </a:rPr>
              <a:t>Tips to Identify Fake News</a:t>
            </a:r>
            <a:br>
              <a:rPr lang="en-US" b="1" dirty="0">
                <a:latin typeface="Lato" panose="020F0502020204030203" pitchFamily="34" charset="0"/>
                <a:ea typeface="Lato" panose="020F0502020204030203" pitchFamily="34" charset="0"/>
                <a:cs typeface="Lato" panose="020F0502020204030203" pitchFamily="34" charset="0"/>
              </a:rPr>
            </a:br>
            <a:endParaRPr lang="en-GB" dirty="0">
              <a:latin typeface="Lato" panose="020F0502020204030203" pitchFamily="34" charset="0"/>
              <a:ea typeface="Lato" panose="020F0502020204030203" pitchFamily="34" charset="0"/>
              <a:cs typeface="Lato" panose="020F0502020204030203" pitchFamily="34" charset="0"/>
            </a:endParaRPr>
          </a:p>
        </p:txBody>
      </p:sp>
      <p:sp>
        <p:nvSpPr>
          <p:cNvPr id="85" name="Google Shape;85;p14"/>
          <p:cNvSpPr txBox="1">
            <a:spLocks noGrp="1"/>
          </p:cNvSpPr>
          <p:nvPr>
            <p:ph type="body" idx="1"/>
          </p:nvPr>
        </p:nvSpPr>
        <p:spPr>
          <a:xfrm>
            <a:off x="168425" y="909450"/>
            <a:ext cx="8664000" cy="3529350"/>
          </a:xfrm>
          <a:prstGeom prst="rect">
            <a:avLst/>
          </a:prstGeom>
        </p:spPr>
        <p:txBody>
          <a:bodyPr spcFirstLastPara="1" wrap="square" lIns="91425" tIns="91425" rIns="91425" bIns="91425" anchor="t" anchorCtr="0">
            <a:noAutofit/>
          </a:bodyPr>
          <a:lstStyle/>
          <a:p>
            <a:pPr marL="285750" indent="-285750">
              <a:spcAft>
                <a:spcPts val="1600"/>
              </a:spcAft>
            </a:pPr>
            <a:r>
              <a:rPr lang="en-US" sz="1400" dirty="0">
                <a:solidFill>
                  <a:schemeClr val="tx1"/>
                </a:solidFill>
                <a:latin typeface="Lato" panose="020F0502020204030203" pitchFamily="34" charset="0"/>
                <a:ea typeface="Lato" panose="020F0502020204030203" pitchFamily="34" charset="0"/>
                <a:cs typeface="Lato" panose="020F0502020204030203" pitchFamily="34" charset="0"/>
              </a:rPr>
              <a:t>Check the history and reputation of the author and publication</a:t>
            </a:r>
          </a:p>
          <a:p>
            <a:pPr marL="285750" indent="-285750">
              <a:spcAft>
                <a:spcPts val="1600"/>
              </a:spcAft>
            </a:pPr>
            <a:r>
              <a:rPr lang="en-US" sz="1400" dirty="0">
                <a:solidFill>
                  <a:schemeClr val="tx1"/>
                </a:solidFill>
                <a:latin typeface="Lato" panose="020F0502020204030203" pitchFamily="34" charset="0"/>
                <a:ea typeface="Lato" panose="020F0502020204030203" pitchFamily="34" charset="0"/>
                <a:cs typeface="Lato" panose="020F0502020204030203" pitchFamily="34" charset="0"/>
              </a:rPr>
              <a:t>Determine whether other outlets are reporting the same news</a:t>
            </a:r>
          </a:p>
          <a:p>
            <a:pPr marL="285750" indent="-285750">
              <a:spcAft>
                <a:spcPts val="1600"/>
              </a:spcAft>
            </a:pPr>
            <a:r>
              <a:rPr lang="en-US" sz="1400" dirty="0">
                <a:solidFill>
                  <a:schemeClr val="tx1"/>
                </a:solidFill>
                <a:latin typeface="Lato" panose="020F0502020204030203" pitchFamily="34" charset="0"/>
                <a:ea typeface="Lato" panose="020F0502020204030203" pitchFamily="34" charset="0"/>
                <a:cs typeface="Lato" panose="020F0502020204030203" pitchFamily="34" charset="0"/>
              </a:rPr>
              <a:t>Be leery of sensational headlines</a:t>
            </a:r>
          </a:p>
          <a:p>
            <a:pPr marL="285750" indent="-285750">
              <a:spcAft>
                <a:spcPts val="1600"/>
              </a:spcAft>
            </a:pPr>
            <a:r>
              <a:rPr lang="en-US" sz="1400" dirty="0">
                <a:solidFill>
                  <a:schemeClr val="tx1"/>
                </a:solidFill>
                <a:latin typeface="Lato" panose="020F0502020204030203" pitchFamily="34" charset="0"/>
                <a:ea typeface="Lato" panose="020F0502020204030203" pitchFamily="34" charset="0"/>
                <a:cs typeface="Lato" panose="020F0502020204030203" pitchFamily="34" charset="0"/>
              </a:rPr>
              <a:t>Carefully scrutinize photos and other media that accompany the stories</a:t>
            </a:r>
          </a:p>
          <a:p>
            <a:pPr marL="285750" indent="-285750">
              <a:spcAft>
                <a:spcPts val="1600"/>
              </a:spcAft>
            </a:pPr>
            <a:r>
              <a:rPr lang="en-US" sz="1400" dirty="0">
                <a:solidFill>
                  <a:schemeClr val="tx1"/>
                </a:solidFill>
                <a:latin typeface="Lato" panose="020F0502020204030203" pitchFamily="34" charset="0"/>
                <a:ea typeface="Lato" panose="020F0502020204030203" pitchFamily="34" charset="0"/>
                <a:cs typeface="Lato" panose="020F0502020204030203" pitchFamily="34" charset="0"/>
              </a:rPr>
              <a:t>Consider the reasons why </a:t>
            </a:r>
            <a:r>
              <a:rPr lang="en-US" sz="1400" i="1" dirty="0">
                <a:solidFill>
                  <a:schemeClr val="tx1"/>
                </a:solidFill>
                <a:latin typeface="Lato" panose="020F0502020204030203" pitchFamily="34" charset="0"/>
                <a:ea typeface="Lato" panose="020F0502020204030203" pitchFamily="34" charset="0"/>
                <a:cs typeface="Lato" panose="020F0502020204030203" pitchFamily="34" charset="0"/>
              </a:rPr>
              <a:t>this</a:t>
            </a:r>
            <a:r>
              <a:rPr lang="en-US" sz="1400" dirty="0">
                <a:solidFill>
                  <a:schemeClr val="tx1"/>
                </a:solidFill>
                <a:latin typeface="Lato" panose="020F0502020204030203" pitchFamily="34" charset="0"/>
                <a:ea typeface="Lato" panose="020F0502020204030203" pitchFamily="34" charset="0"/>
                <a:cs typeface="Lato" panose="020F0502020204030203" pitchFamily="34" charset="0"/>
              </a:rPr>
              <a:t> person is sharing </a:t>
            </a:r>
            <a:r>
              <a:rPr lang="en-US" sz="1400" i="1" dirty="0">
                <a:solidFill>
                  <a:schemeClr val="tx1"/>
                </a:solidFill>
                <a:latin typeface="Lato" panose="020F0502020204030203" pitchFamily="34" charset="0"/>
                <a:ea typeface="Lato" panose="020F0502020204030203" pitchFamily="34" charset="0"/>
                <a:cs typeface="Lato" panose="020F0502020204030203" pitchFamily="34" charset="0"/>
              </a:rPr>
              <a:t>this</a:t>
            </a:r>
            <a:r>
              <a:rPr lang="en-US" sz="1400" dirty="0">
                <a:solidFill>
                  <a:schemeClr val="tx1"/>
                </a:solidFill>
                <a:latin typeface="Lato" panose="020F0502020204030203" pitchFamily="34" charset="0"/>
                <a:ea typeface="Lato" panose="020F0502020204030203" pitchFamily="34" charset="0"/>
                <a:cs typeface="Lato" panose="020F0502020204030203" pitchFamily="34" charset="0"/>
              </a:rPr>
              <a:t> news with you at </a:t>
            </a:r>
            <a:r>
              <a:rPr lang="en-US" sz="1400" i="1" dirty="0">
                <a:solidFill>
                  <a:schemeClr val="tx1"/>
                </a:solidFill>
                <a:latin typeface="Lato" panose="020F0502020204030203" pitchFamily="34" charset="0"/>
                <a:ea typeface="Lato" panose="020F0502020204030203" pitchFamily="34" charset="0"/>
                <a:cs typeface="Lato" panose="020F0502020204030203" pitchFamily="34" charset="0"/>
              </a:rPr>
              <a:t>this</a:t>
            </a:r>
            <a:r>
              <a:rPr lang="en-US" sz="1400" dirty="0">
                <a:solidFill>
                  <a:schemeClr val="tx1"/>
                </a:solidFill>
                <a:latin typeface="Lato" panose="020F0502020204030203" pitchFamily="34" charset="0"/>
                <a:ea typeface="Lato" panose="020F0502020204030203" pitchFamily="34" charset="0"/>
                <a:cs typeface="Lato" panose="020F0502020204030203" pitchFamily="34" charset="0"/>
              </a:rPr>
              <a:t> time</a:t>
            </a:r>
          </a:p>
          <a:p>
            <a:pPr marL="285750" indent="-285750">
              <a:spcAft>
                <a:spcPts val="1600"/>
              </a:spcAft>
            </a:pPr>
            <a:r>
              <a:rPr lang="en-US" sz="1400" dirty="0">
                <a:solidFill>
                  <a:schemeClr val="tx1"/>
                </a:solidFill>
                <a:latin typeface="Lato" panose="020F0502020204030203" pitchFamily="34" charset="0"/>
                <a:ea typeface="Lato" panose="020F0502020204030203" pitchFamily="34" charset="0"/>
                <a:cs typeface="Lato" panose="020F0502020204030203" pitchFamily="34" charset="0"/>
              </a:rPr>
              <a:t>Make sure the story isn’t intended to be humorous</a:t>
            </a:r>
          </a:p>
          <a:p>
            <a:pPr marL="285750" indent="-285750">
              <a:spcAft>
                <a:spcPts val="1600"/>
              </a:spcAft>
            </a:pPr>
            <a:r>
              <a:rPr lang="en-US" sz="1400" dirty="0">
                <a:solidFill>
                  <a:schemeClr val="tx1"/>
                </a:solidFill>
                <a:latin typeface="Lato" panose="020F0502020204030203" pitchFamily="34" charset="0"/>
                <a:ea typeface="Lato" panose="020F0502020204030203" pitchFamily="34" charset="0"/>
                <a:cs typeface="Lato" panose="020F0502020204030203" pitchFamily="34" charset="0"/>
              </a:rPr>
              <a:t>Do some research to determine whether there are any facts to support bold claims you hear on TV</a:t>
            </a:r>
          </a:p>
          <a:p>
            <a:pPr marL="0" lvl="0" indent="0">
              <a:spcAft>
                <a:spcPts val="1600"/>
              </a:spcAft>
              <a:buNone/>
            </a:pPr>
            <a:endParaRPr lang="en-GB" sz="1600" b="1"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86" name="Google Shape;86;p14"/>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11</a:t>
            </a:fld>
            <a:endParaRPr/>
          </a:p>
        </p:txBody>
      </p:sp>
    </p:spTree>
    <p:extLst>
      <p:ext uri="{BB962C8B-B14F-4D97-AF65-F5344CB8AC3E}">
        <p14:creationId xmlns:p14="http://schemas.microsoft.com/office/powerpoint/2010/main" val="3031036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a:off x="3764692" y="131806"/>
            <a:ext cx="3349808" cy="346412"/>
          </a:xfrm>
          <a:prstGeom prst="rect">
            <a:avLst/>
          </a:prstGeom>
        </p:spPr>
        <p:txBody>
          <a:bodyPr spcFirstLastPara="1" wrap="square" lIns="91425" tIns="91425" rIns="91425" bIns="91425" anchor="t" anchorCtr="0">
            <a:noAutofit/>
          </a:bodyPr>
          <a:lstStyle/>
          <a:p>
            <a:r>
              <a:rPr lang="en-US" sz="1200" b="1" dirty="0"/>
              <a:t>QUIZ</a:t>
            </a:r>
            <a:br>
              <a:rPr lang="en-US" sz="1200" b="1" dirty="0"/>
            </a:br>
            <a:br>
              <a:rPr lang="el-GR" sz="1800" i="1" dirty="0">
                <a:effectLst/>
                <a:latin typeface="Century Gothic" panose="020B0502020202020204" pitchFamily="34" charset="0"/>
                <a:ea typeface="Century Gothic" panose="020B0502020202020204" pitchFamily="34" charset="0"/>
                <a:cs typeface="Century Gothic" panose="020B0502020202020204" pitchFamily="34" charset="0"/>
              </a:rPr>
            </a:br>
            <a:endParaRPr lang="en-GB" dirty="0"/>
          </a:p>
        </p:txBody>
      </p:sp>
      <p:sp>
        <p:nvSpPr>
          <p:cNvPr id="85" name="Google Shape;85;p14"/>
          <p:cNvSpPr txBox="1">
            <a:spLocks noGrp="1"/>
          </p:cNvSpPr>
          <p:nvPr>
            <p:ph type="body" idx="1"/>
          </p:nvPr>
        </p:nvSpPr>
        <p:spPr>
          <a:xfrm>
            <a:off x="311699" y="478218"/>
            <a:ext cx="4919327" cy="3983182"/>
          </a:xfrm>
          <a:prstGeom prst="rect">
            <a:avLst/>
          </a:prstGeom>
        </p:spPr>
        <p:txBody>
          <a:bodyPr spcFirstLastPara="1" wrap="square" lIns="91425" tIns="91425" rIns="91425" bIns="91425" anchor="t" anchorCtr="0">
            <a:noAutofit/>
          </a:bodyPr>
          <a:lstStyle/>
          <a:p>
            <a:pPr marL="114300" indent="0">
              <a:lnSpc>
                <a:spcPct val="150000"/>
              </a:lnSpc>
              <a:buNone/>
            </a:pPr>
            <a:r>
              <a:rPr lang="en-US" sz="1200" dirty="0">
                <a:solidFill>
                  <a:schemeClr val="tx1"/>
                </a:solidFill>
                <a:latin typeface="Lato" panose="020F0502020204030203" pitchFamily="34" charset="0"/>
                <a:ea typeface="Lato" panose="020F0502020204030203" pitchFamily="34" charset="0"/>
                <a:cs typeface="Lato" panose="020F0502020204030203" pitchFamily="34" charset="0"/>
              </a:rPr>
              <a:t>1. This website includes articles with suspicious </a:t>
            </a:r>
            <a:r>
              <a:rPr lang="en-US" sz="1200" b="1" dirty="0">
                <a:solidFill>
                  <a:schemeClr val="tx1"/>
                </a:solidFill>
                <a:latin typeface="Lato" panose="020F0502020204030203" pitchFamily="34" charset="0"/>
                <a:ea typeface="Lato" panose="020F0502020204030203" pitchFamily="34" charset="0"/>
                <a:cs typeface="Lato" panose="020F0502020204030203" pitchFamily="34" charset="0"/>
              </a:rPr>
              <a:t>bylines </a:t>
            </a:r>
            <a:r>
              <a:rPr lang="en-US" sz="1200" dirty="0">
                <a:solidFill>
                  <a:schemeClr val="tx1"/>
                </a:solidFill>
                <a:latin typeface="Lato" panose="020F0502020204030203" pitchFamily="34" charset="0"/>
                <a:ea typeface="Lato" panose="020F0502020204030203" pitchFamily="34" charset="0"/>
                <a:cs typeface="Lato" panose="020F0502020204030203" pitchFamily="34" charset="0"/>
              </a:rPr>
              <a:t>(such as “Bob the Empire News Potato,” seen below) – an immediate red flag. Why are legitimate </a:t>
            </a:r>
            <a:r>
              <a:rPr lang="en-US" sz="1200" b="1" dirty="0">
                <a:solidFill>
                  <a:schemeClr val="tx1"/>
                </a:solidFill>
                <a:latin typeface="Lato" panose="020F0502020204030203" pitchFamily="34" charset="0"/>
                <a:ea typeface="Lato" panose="020F0502020204030203" pitchFamily="34" charset="0"/>
                <a:cs typeface="Lato" panose="020F0502020204030203" pitchFamily="34" charset="0"/>
              </a:rPr>
              <a:t>bylines </a:t>
            </a:r>
            <a:r>
              <a:rPr lang="en-US" sz="1200" dirty="0">
                <a:solidFill>
                  <a:schemeClr val="tx1"/>
                </a:solidFill>
                <a:latin typeface="Lato" panose="020F0502020204030203" pitchFamily="34" charset="0"/>
                <a:ea typeface="Lato" panose="020F0502020204030203" pitchFamily="34" charset="0"/>
                <a:cs typeface="Lato" panose="020F0502020204030203" pitchFamily="34" charset="0"/>
              </a:rPr>
              <a:t>on news coverage a sign of credibility?</a:t>
            </a:r>
          </a:p>
          <a:p>
            <a:pPr marL="114300" indent="0">
              <a:lnSpc>
                <a:spcPct val="150000"/>
              </a:lnSpc>
              <a:buNone/>
            </a:pPr>
            <a:endParaRPr lang="en-US" sz="1600" b="1" dirty="0">
              <a:solidFill>
                <a:schemeClr val="tx1"/>
              </a:solidFill>
              <a:latin typeface="Lato" panose="020F0502020204030203" pitchFamily="34" charset="0"/>
              <a:ea typeface="Lato" panose="020F0502020204030203" pitchFamily="34" charset="0"/>
              <a:cs typeface="Lato" panose="020F0502020204030203" pitchFamily="34" charset="0"/>
            </a:endParaRPr>
          </a:p>
          <a:p>
            <a:pPr marL="0" lvl="0" indent="0">
              <a:spcAft>
                <a:spcPts val="1600"/>
              </a:spcAft>
              <a:buNone/>
            </a:pPr>
            <a:endParaRPr lang="en-GB" sz="1600" b="1"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4" name="Θέση κειμένου 3">
            <a:extLst>
              <a:ext uri="{FF2B5EF4-FFF2-40B4-BE49-F238E27FC236}">
                <a16:creationId xmlns:a16="http://schemas.microsoft.com/office/drawing/2014/main" id="{99E2F34F-1841-483B-80CB-B710E6CB08FC}"/>
              </a:ext>
            </a:extLst>
          </p:cNvPr>
          <p:cNvSpPr>
            <a:spLocks noGrp="1"/>
          </p:cNvSpPr>
          <p:nvPr>
            <p:ph type="body" idx="2"/>
          </p:nvPr>
        </p:nvSpPr>
        <p:spPr>
          <a:xfrm>
            <a:off x="5362832" y="1297075"/>
            <a:ext cx="3469468" cy="3164400"/>
          </a:xfrm>
        </p:spPr>
        <p:txBody>
          <a:bodyPr/>
          <a:lstStyle/>
          <a:p>
            <a:pPr marL="139700" indent="0">
              <a:lnSpc>
                <a:spcPct val="150000"/>
              </a:lnSpc>
              <a:buNone/>
            </a:pPr>
            <a:r>
              <a:rPr lang="en-US" dirty="0">
                <a:solidFill>
                  <a:schemeClr val="tx1"/>
                </a:solidFill>
                <a:latin typeface="Lato" panose="020F0502020204030203" pitchFamily="34" charset="0"/>
                <a:ea typeface="Lato" panose="020F0502020204030203" pitchFamily="34" charset="0"/>
                <a:cs typeface="Lato" panose="020F0502020204030203" pitchFamily="34" charset="0"/>
              </a:rPr>
              <a:t>a) </a:t>
            </a:r>
            <a:r>
              <a:rPr lang="en-US" dirty="0">
                <a:solidFill>
                  <a:schemeClr val="tx1"/>
                </a:solidFill>
                <a:effectLst/>
                <a:latin typeface="Lato" panose="020F0502020204030203" pitchFamily="34" charset="0"/>
                <a:ea typeface="Lato" panose="020F0502020204030203" pitchFamily="34" charset="0"/>
                <a:cs typeface="Lato" panose="020F0502020204030203" pitchFamily="34" charset="0"/>
              </a:rPr>
              <a:t>They aren’t. This is a trick question.</a:t>
            </a:r>
          </a:p>
          <a:p>
            <a:pPr marL="139700" indent="0">
              <a:lnSpc>
                <a:spcPct val="150000"/>
              </a:lnSpc>
              <a:buNone/>
            </a:pPr>
            <a:r>
              <a:rPr lang="en-US" dirty="0">
                <a:solidFill>
                  <a:schemeClr val="tx1"/>
                </a:solidFill>
                <a:effectLst/>
                <a:latin typeface="Lato" panose="020F0502020204030203" pitchFamily="34" charset="0"/>
                <a:ea typeface="Lato" panose="020F0502020204030203" pitchFamily="34" charset="0"/>
                <a:cs typeface="Lato" panose="020F0502020204030203" pitchFamily="34" charset="0"/>
              </a:rPr>
              <a:t>b) Bylines demonstrate transparency and accountability.</a:t>
            </a:r>
          </a:p>
          <a:p>
            <a:pPr marL="139700" indent="0">
              <a:lnSpc>
                <a:spcPct val="150000"/>
              </a:lnSpc>
              <a:buNone/>
            </a:pPr>
            <a:r>
              <a:rPr lang="en-US" dirty="0">
                <a:solidFill>
                  <a:schemeClr val="tx1"/>
                </a:solidFill>
                <a:effectLst/>
                <a:latin typeface="Lato" panose="020F0502020204030203" pitchFamily="34" charset="0"/>
                <a:ea typeface="Lato" panose="020F0502020204030203" pitchFamily="34" charset="0"/>
                <a:cs typeface="Lato" panose="020F0502020204030203" pitchFamily="34" charset="0"/>
              </a:rPr>
              <a:t>c) Bylines show that journalists want to receive accolades for their work.</a:t>
            </a:r>
          </a:p>
          <a:p>
            <a:pPr marL="139700" indent="0">
              <a:lnSpc>
                <a:spcPct val="150000"/>
              </a:lnSpc>
              <a:buNone/>
            </a:pPr>
            <a:r>
              <a:rPr lang="en-US" dirty="0">
                <a:solidFill>
                  <a:schemeClr val="tx1"/>
                </a:solidFill>
                <a:latin typeface="Lato" panose="020F0502020204030203" pitchFamily="34" charset="0"/>
                <a:ea typeface="Lato" panose="020F0502020204030203" pitchFamily="34" charset="0"/>
                <a:cs typeface="Lato" panose="020F0502020204030203" pitchFamily="34" charset="0"/>
              </a:rPr>
              <a:t>d) Bylines are simply a journalism tradition that reputable news organizations have always observed.</a:t>
            </a:r>
          </a:p>
          <a:p>
            <a:endParaRPr lang="el-GR" dirty="0">
              <a:latin typeface="Lato" panose="020F0502020204030203" pitchFamily="34" charset="0"/>
              <a:ea typeface="Lato" panose="020F0502020204030203" pitchFamily="34" charset="0"/>
              <a:cs typeface="Lato" panose="020F0502020204030203" pitchFamily="34" charset="0"/>
            </a:endParaRPr>
          </a:p>
        </p:txBody>
      </p:sp>
      <p:sp>
        <p:nvSpPr>
          <p:cNvPr id="86" name="Google Shape;86;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12</a:t>
            </a:fld>
            <a:endParaRPr/>
          </a:p>
        </p:txBody>
      </p:sp>
      <p:pic>
        <p:nvPicPr>
          <p:cNvPr id="3" name="Εικόνα 2" descr="Εικόνα που περιέχει κείμενο&#10;&#10;Περιγραφή που δημιουργήθηκε αυτόματα">
            <a:extLst>
              <a:ext uri="{FF2B5EF4-FFF2-40B4-BE49-F238E27FC236}">
                <a16:creationId xmlns:a16="http://schemas.microsoft.com/office/drawing/2014/main" id="{C415F6B8-F677-4A5E-9BA3-734D216279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4822" y="1642542"/>
            <a:ext cx="3782507" cy="2596859"/>
          </a:xfrm>
          <a:prstGeom prst="rect">
            <a:avLst/>
          </a:prstGeom>
        </p:spPr>
      </p:pic>
    </p:spTree>
    <p:extLst>
      <p:ext uri="{BB962C8B-B14F-4D97-AF65-F5344CB8AC3E}">
        <p14:creationId xmlns:p14="http://schemas.microsoft.com/office/powerpoint/2010/main" val="3741783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B430F3-AB01-4831-B64F-406706383190}"/>
              </a:ext>
            </a:extLst>
          </p:cNvPr>
          <p:cNvSpPr>
            <a:spLocks noGrp="1"/>
          </p:cNvSpPr>
          <p:nvPr>
            <p:ph type="title"/>
          </p:nvPr>
        </p:nvSpPr>
        <p:spPr>
          <a:xfrm>
            <a:off x="1358574" y="188469"/>
            <a:ext cx="6426851" cy="239899"/>
          </a:xfrm>
        </p:spPr>
        <p:txBody>
          <a:bodyPr/>
          <a:lstStyle/>
          <a:p>
            <a:r>
              <a:rPr lang="en-US" sz="1400" dirty="0">
                <a:latin typeface="Lato" panose="020F0502020204030203" pitchFamily="34" charset="0"/>
                <a:ea typeface="Lato" panose="020F0502020204030203" pitchFamily="34" charset="0"/>
                <a:cs typeface="Lato" panose="020F0502020204030203" pitchFamily="34" charset="0"/>
              </a:rPr>
              <a:t>Quiz</a:t>
            </a:r>
            <a:endParaRPr lang="el-GR" sz="1400" dirty="0">
              <a:latin typeface="Lato" panose="020F0502020204030203" pitchFamily="34" charset="0"/>
              <a:ea typeface="Lato" panose="020F0502020204030203" pitchFamily="34" charset="0"/>
              <a:cs typeface="Lato" panose="020F0502020204030203" pitchFamily="34" charset="0"/>
            </a:endParaRPr>
          </a:p>
        </p:txBody>
      </p:sp>
      <p:sp>
        <p:nvSpPr>
          <p:cNvPr id="3" name="Θέση κειμένου 2">
            <a:extLst>
              <a:ext uri="{FF2B5EF4-FFF2-40B4-BE49-F238E27FC236}">
                <a16:creationId xmlns:a16="http://schemas.microsoft.com/office/drawing/2014/main" id="{E16A92AE-A82C-482B-B150-FAC89B9F6EC4}"/>
              </a:ext>
            </a:extLst>
          </p:cNvPr>
          <p:cNvSpPr>
            <a:spLocks noGrp="1"/>
          </p:cNvSpPr>
          <p:nvPr>
            <p:ph type="body" idx="1"/>
          </p:nvPr>
        </p:nvSpPr>
        <p:spPr>
          <a:xfrm>
            <a:off x="311699" y="766119"/>
            <a:ext cx="4820473" cy="3695281"/>
          </a:xfrm>
        </p:spPr>
        <p:txBody>
          <a:bodyPr/>
          <a:lstStyle/>
          <a:p>
            <a:pPr marL="139700" indent="0">
              <a:buNone/>
            </a:pPr>
            <a:r>
              <a:rPr lang="en-US" sz="1100" dirty="0">
                <a:solidFill>
                  <a:schemeClr val="tx1"/>
                </a:solidFill>
                <a:latin typeface="Lato" panose="020F0502020204030203" pitchFamily="34" charset="0"/>
                <a:ea typeface="Lato" panose="020F0502020204030203" pitchFamily="34" charset="0"/>
                <a:cs typeface="Lato" panose="020F0502020204030203" pitchFamily="34" charset="0"/>
              </a:rPr>
              <a:t>These excerpts are from an online story published by a partisan conspiracy website. The article cites a since-retracted study that is riddled with grammatical and punctuation errors (in yellow). In addition to repeating falsehoods without evidence, the article text itself (in bold) also contains an obvious typo. </a:t>
            </a:r>
          </a:p>
          <a:p>
            <a:pPr marL="139700" indent="0">
              <a:buNone/>
            </a:pPr>
            <a:r>
              <a:rPr lang="en-US" sz="1100" dirty="0">
                <a:solidFill>
                  <a:schemeClr val="tx1"/>
                </a:solidFill>
                <a:latin typeface="Lato" panose="020F0502020204030203" pitchFamily="34" charset="0"/>
                <a:ea typeface="Lato" panose="020F0502020204030203" pitchFamily="34" charset="0"/>
                <a:cs typeface="Lato" panose="020F0502020204030203" pitchFamily="34" charset="0"/>
              </a:rPr>
              <a:t>Why do these kinds of grammar and spelling mistakes undercut a source’s credibility? Select all that apply.</a:t>
            </a:r>
          </a:p>
          <a:p>
            <a:pPr marL="139700" indent="0">
              <a:buNone/>
            </a:pPr>
            <a:endParaRPr lang="en-US" sz="110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139700" indent="0">
              <a:buNone/>
            </a:pPr>
            <a:r>
              <a:rPr lang="en-US" sz="1100" dirty="0">
                <a:solidFill>
                  <a:schemeClr val="tx1"/>
                </a:solidFill>
                <a:effectLst/>
                <a:latin typeface="Lato" panose="020F0502020204030203" pitchFamily="34" charset="0"/>
                <a:ea typeface="Lato" panose="020F0502020204030203" pitchFamily="34" charset="0"/>
                <a:cs typeface="Lato" panose="020F0502020204030203" pitchFamily="34" charset="0"/>
              </a:rPr>
              <a:t>a) These mistakes indicate that a story may have been quickly or hastily written.</a:t>
            </a:r>
          </a:p>
          <a:p>
            <a:pPr marL="139700" indent="0">
              <a:buNone/>
            </a:pPr>
            <a:r>
              <a:rPr lang="en-US" sz="1100" dirty="0">
                <a:solidFill>
                  <a:schemeClr val="tx1"/>
                </a:solidFill>
                <a:effectLst/>
                <a:latin typeface="Lato" panose="020F0502020204030203" pitchFamily="34" charset="0"/>
                <a:ea typeface="Lato" panose="020F0502020204030203" pitchFamily="34" charset="0"/>
                <a:cs typeface="Lato" panose="020F0502020204030203" pitchFamily="34" charset="0"/>
              </a:rPr>
              <a:t>b) show a lack of attention to detail, which raises questions about the accuracy of other aspects of a news report.</a:t>
            </a:r>
          </a:p>
          <a:p>
            <a:pPr marL="139700" indent="0">
              <a:buNone/>
            </a:pPr>
            <a:r>
              <a:rPr lang="en-US" sz="1100" dirty="0">
                <a:solidFill>
                  <a:schemeClr val="tx1"/>
                </a:solidFill>
                <a:effectLst/>
                <a:latin typeface="Lato" panose="020F0502020204030203" pitchFamily="34" charset="0"/>
                <a:ea typeface="Lato" panose="020F0502020204030203" pitchFamily="34" charset="0"/>
                <a:cs typeface="Lato" panose="020F0502020204030203" pitchFamily="34" charset="0"/>
              </a:rPr>
              <a:t>c) might suggest lax editing processes or little oversight prior to publication.</a:t>
            </a:r>
          </a:p>
          <a:p>
            <a:pPr marL="139700" indent="0">
              <a:buNone/>
            </a:pPr>
            <a:r>
              <a:rPr lang="en-US" sz="1100" dirty="0">
                <a:solidFill>
                  <a:schemeClr val="tx1"/>
                </a:solidFill>
                <a:latin typeface="Lato" panose="020F0502020204030203" pitchFamily="34" charset="0"/>
                <a:ea typeface="Lato" panose="020F0502020204030203" pitchFamily="34" charset="0"/>
                <a:cs typeface="Lato" panose="020F0502020204030203" pitchFamily="34" charset="0"/>
              </a:rPr>
              <a:t>d) prove that stories with any typos or grammatical errors cannot be trusted.</a:t>
            </a:r>
          </a:p>
          <a:p>
            <a:pPr marL="139700" indent="0">
              <a:buNone/>
            </a:pPr>
            <a:endParaRPr lang="el-GR" dirty="0">
              <a:latin typeface="Lato" panose="020F0502020204030203" pitchFamily="34" charset="0"/>
              <a:ea typeface="Lato" panose="020F0502020204030203" pitchFamily="34" charset="0"/>
              <a:cs typeface="Lato" panose="020F0502020204030203" pitchFamily="34" charset="0"/>
            </a:endParaRPr>
          </a:p>
        </p:txBody>
      </p:sp>
      <p:sp>
        <p:nvSpPr>
          <p:cNvPr id="5" name="Θέση αριθμού διαφάνειας 4">
            <a:extLst>
              <a:ext uri="{FF2B5EF4-FFF2-40B4-BE49-F238E27FC236}">
                <a16:creationId xmlns:a16="http://schemas.microsoft.com/office/drawing/2014/main" id="{9FA17D17-8169-483D-8C5D-1F2966C05F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13</a:t>
            </a:fld>
            <a:endParaRPr lang="de"/>
          </a:p>
        </p:txBody>
      </p:sp>
      <p:pic>
        <p:nvPicPr>
          <p:cNvPr id="7" name="Εικόνα 6" descr="Εικόνα που περιέχει κείμενο&#10;&#10;Περιγραφή που δημιουργήθηκε αυτόματα">
            <a:extLst>
              <a:ext uri="{FF2B5EF4-FFF2-40B4-BE49-F238E27FC236}">
                <a16:creationId xmlns:a16="http://schemas.microsoft.com/office/drawing/2014/main" id="{FE27BA41-5E01-4C85-B6C3-40B8817FC511}"/>
              </a:ext>
            </a:extLst>
          </p:cNvPr>
          <p:cNvPicPr>
            <a:picLocks noChangeAspect="1"/>
          </p:cNvPicPr>
          <p:nvPr/>
        </p:nvPicPr>
        <p:blipFill>
          <a:blip r:embed="rId3"/>
          <a:stretch>
            <a:fillRect/>
          </a:stretch>
        </p:blipFill>
        <p:spPr>
          <a:xfrm>
            <a:off x="5260770" y="899178"/>
            <a:ext cx="3710853" cy="3634697"/>
          </a:xfrm>
          <a:prstGeom prst="rect">
            <a:avLst/>
          </a:prstGeom>
        </p:spPr>
      </p:pic>
    </p:spTree>
    <p:extLst>
      <p:ext uri="{BB962C8B-B14F-4D97-AF65-F5344CB8AC3E}">
        <p14:creationId xmlns:p14="http://schemas.microsoft.com/office/powerpoint/2010/main" val="1903344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C44198-150A-456A-B107-FDD6749F41E7}"/>
              </a:ext>
            </a:extLst>
          </p:cNvPr>
          <p:cNvSpPr>
            <a:spLocks noGrp="1"/>
          </p:cNvSpPr>
          <p:nvPr>
            <p:ph type="title"/>
          </p:nvPr>
        </p:nvSpPr>
        <p:spPr>
          <a:xfrm>
            <a:off x="311700" y="248087"/>
            <a:ext cx="6278570" cy="575697"/>
          </a:xfrm>
        </p:spPr>
        <p:txBody>
          <a:bodyPr/>
          <a:lstStyle/>
          <a:p>
            <a:r>
              <a:rPr lang="en-US" sz="2000" dirty="0">
                <a:latin typeface="Lato" panose="020F0502020204030203" pitchFamily="34" charset="0"/>
                <a:ea typeface="Lato" panose="020F0502020204030203" pitchFamily="34" charset="0"/>
                <a:cs typeface="Lato" panose="020F0502020204030203" pitchFamily="34" charset="0"/>
              </a:rPr>
              <a:t>Quiz</a:t>
            </a:r>
            <a:endParaRPr lang="el-GR" sz="2000" dirty="0">
              <a:latin typeface="Lato" panose="020F0502020204030203" pitchFamily="34" charset="0"/>
              <a:ea typeface="Lato" panose="020F0502020204030203" pitchFamily="34" charset="0"/>
              <a:cs typeface="Lato" panose="020F0502020204030203" pitchFamily="34" charset="0"/>
            </a:endParaRPr>
          </a:p>
        </p:txBody>
      </p:sp>
      <p:sp>
        <p:nvSpPr>
          <p:cNvPr id="3" name="Θέση κειμένου 2">
            <a:extLst>
              <a:ext uri="{FF2B5EF4-FFF2-40B4-BE49-F238E27FC236}">
                <a16:creationId xmlns:a16="http://schemas.microsoft.com/office/drawing/2014/main" id="{38664995-08D3-4886-B5CC-2BC9316F9575}"/>
              </a:ext>
            </a:extLst>
          </p:cNvPr>
          <p:cNvSpPr>
            <a:spLocks noGrp="1"/>
          </p:cNvSpPr>
          <p:nvPr>
            <p:ph type="body" idx="1"/>
          </p:nvPr>
        </p:nvSpPr>
        <p:spPr>
          <a:xfrm>
            <a:off x="311700" y="881449"/>
            <a:ext cx="4341330" cy="3579951"/>
          </a:xfrm>
        </p:spPr>
        <p:txBody>
          <a:bodyPr/>
          <a:lstStyle/>
          <a:p>
            <a:pPr marL="139700" indent="0">
              <a:buNone/>
            </a:pPr>
            <a:r>
              <a:rPr lang="en-US" sz="1200" dirty="0">
                <a:solidFill>
                  <a:schemeClr val="tx1"/>
                </a:solidFill>
                <a:latin typeface="Lato" panose="020F0502020204030203" pitchFamily="34" charset="0"/>
                <a:ea typeface="Lato" panose="020F0502020204030203" pitchFamily="34" charset="0"/>
                <a:cs typeface="Lato" panose="020F0502020204030203" pitchFamily="34" charset="0"/>
              </a:rPr>
              <a:t>In this news report, BBC journalists detail steps taken to give various story subjects a chance to comment and respond to article findings. Why does including this build credibility?</a:t>
            </a:r>
          </a:p>
          <a:p>
            <a:pPr marL="139700" indent="0">
              <a:buNone/>
            </a:pPr>
            <a:endParaRPr lang="en-US" sz="120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139700" indent="0">
              <a:lnSpc>
                <a:spcPct val="150000"/>
              </a:lnSpc>
              <a:buNone/>
            </a:pPr>
            <a:r>
              <a:rPr lang="en-US" sz="1200" dirty="0">
                <a:solidFill>
                  <a:schemeClr val="tx1"/>
                </a:solidFill>
                <a:effectLst/>
                <a:latin typeface="Lato" panose="020F0502020204030203" pitchFamily="34" charset="0"/>
                <a:ea typeface="Lato" panose="020F0502020204030203" pitchFamily="34" charset="0"/>
                <a:cs typeface="Lato" panose="020F0502020204030203" pitchFamily="34" charset="0"/>
              </a:rPr>
              <a:t>a) It demonstrates fairness.</a:t>
            </a:r>
          </a:p>
          <a:p>
            <a:pPr marL="139700" indent="0">
              <a:lnSpc>
                <a:spcPct val="150000"/>
              </a:lnSpc>
              <a:buNone/>
            </a:pPr>
            <a:r>
              <a:rPr lang="en-US" sz="1200" dirty="0">
                <a:solidFill>
                  <a:schemeClr val="tx1"/>
                </a:solidFill>
                <a:effectLst/>
                <a:latin typeface="Lato" panose="020F0502020204030203" pitchFamily="34" charset="0"/>
                <a:ea typeface="Lato" panose="020F0502020204030203" pitchFamily="34" charset="0"/>
                <a:cs typeface="Lato" panose="020F0502020204030203" pitchFamily="34" charset="0"/>
              </a:rPr>
              <a:t>b) It shows that reporters were polite.</a:t>
            </a:r>
          </a:p>
          <a:p>
            <a:pPr marL="139700" indent="0">
              <a:lnSpc>
                <a:spcPct val="150000"/>
              </a:lnSpc>
              <a:buNone/>
            </a:pPr>
            <a:r>
              <a:rPr lang="en-US" sz="1200" dirty="0">
                <a:solidFill>
                  <a:schemeClr val="tx1"/>
                </a:solidFill>
                <a:effectLst/>
                <a:latin typeface="Lato" panose="020F0502020204030203" pitchFamily="34" charset="0"/>
                <a:ea typeface="Lato" panose="020F0502020204030203" pitchFamily="34" charset="0"/>
                <a:cs typeface="Lato" panose="020F0502020204030203" pitchFamily="34" charset="0"/>
              </a:rPr>
              <a:t>c) It suggests that reporters knew the story subjects in some way.</a:t>
            </a:r>
          </a:p>
          <a:p>
            <a:pPr marL="139700" indent="0">
              <a:lnSpc>
                <a:spcPct val="150000"/>
              </a:lnSpc>
              <a:buNone/>
            </a:pPr>
            <a:r>
              <a:rPr lang="en-US" sz="1200" dirty="0">
                <a:solidFill>
                  <a:schemeClr val="tx1"/>
                </a:solidFill>
                <a:latin typeface="Lato" panose="020F0502020204030203" pitchFamily="34" charset="0"/>
                <a:ea typeface="Lato" panose="020F0502020204030203" pitchFamily="34" charset="0"/>
                <a:cs typeface="Lato" panose="020F0502020204030203" pitchFamily="34" charset="0"/>
              </a:rPr>
              <a:t>d) It involves deceitful reporting tactics.</a:t>
            </a:r>
          </a:p>
          <a:p>
            <a:pPr marL="139700" indent="0">
              <a:buNone/>
            </a:pPr>
            <a:endParaRPr lang="el-GR" sz="12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5" name="Θέση αριθμού διαφάνειας 4">
            <a:extLst>
              <a:ext uri="{FF2B5EF4-FFF2-40B4-BE49-F238E27FC236}">
                <a16:creationId xmlns:a16="http://schemas.microsoft.com/office/drawing/2014/main" id="{14EDF06A-3C24-4B7F-A083-82FB186B607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14</a:t>
            </a:fld>
            <a:endParaRPr lang="de"/>
          </a:p>
        </p:txBody>
      </p:sp>
      <p:pic>
        <p:nvPicPr>
          <p:cNvPr id="7" name="Εικόνα 6" descr="Εικόνα που περιέχει κείμενο&#10;&#10;Περιγραφή που δημιουργήθηκε αυτόματα">
            <a:extLst>
              <a:ext uri="{FF2B5EF4-FFF2-40B4-BE49-F238E27FC236}">
                <a16:creationId xmlns:a16="http://schemas.microsoft.com/office/drawing/2014/main" id="{BC0899C8-E428-4A04-BE45-E34CF45C6B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1444" y="1013253"/>
            <a:ext cx="4402556" cy="2883243"/>
          </a:xfrm>
          <a:prstGeom prst="rect">
            <a:avLst/>
          </a:prstGeom>
        </p:spPr>
      </p:pic>
    </p:spTree>
    <p:extLst>
      <p:ext uri="{BB962C8B-B14F-4D97-AF65-F5344CB8AC3E}">
        <p14:creationId xmlns:p14="http://schemas.microsoft.com/office/powerpoint/2010/main" val="619263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1838BD-8B83-4B1A-93DA-E9CF4D794894}"/>
              </a:ext>
            </a:extLst>
          </p:cNvPr>
          <p:cNvSpPr>
            <a:spLocks noGrp="1"/>
          </p:cNvSpPr>
          <p:nvPr>
            <p:ph type="title"/>
          </p:nvPr>
        </p:nvSpPr>
        <p:spPr>
          <a:xfrm>
            <a:off x="343314" y="315571"/>
            <a:ext cx="5471262" cy="437607"/>
          </a:xfrm>
        </p:spPr>
        <p:txBody>
          <a:bodyPr/>
          <a:lstStyle/>
          <a:p>
            <a:r>
              <a:rPr lang="en-US" sz="2000" dirty="0">
                <a:latin typeface="Lato" panose="020F0502020204030203" pitchFamily="34" charset="0"/>
                <a:ea typeface="Lato" panose="020F0502020204030203" pitchFamily="34" charset="0"/>
                <a:cs typeface="Lato" panose="020F0502020204030203" pitchFamily="34" charset="0"/>
              </a:rPr>
              <a:t>Quiz</a:t>
            </a:r>
            <a:endParaRPr lang="el-GR" sz="2000" dirty="0">
              <a:latin typeface="Lato" panose="020F0502020204030203" pitchFamily="34" charset="0"/>
              <a:ea typeface="Lato" panose="020F0502020204030203" pitchFamily="34" charset="0"/>
              <a:cs typeface="Lato" panose="020F0502020204030203" pitchFamily="34" charset="0"/>
            </a:endParaRPr>
          </a:p>
        </p:txBody>
      </p:sp>
      <p:sp>
        <p:nvSpPr>
          <p:cNvPr id="3" name="Θέση κειμένου 2">
            <a:extLst>
              <a:ext uri="{FF2B5EF4-FFF2-40B4-BE49-F238E27FC236}">
                <a16:creationId xmlns:a16="http://schemas.microsoft.com/office/drawing/2014/main" id="{C81AE1E6-7C7B-493F-BC31-120159A6E428}"/>
              </a:ext>
            </a:extLst>
          </p:cNvPr>
          <p:cNvSpPr>
            <a:spLocks noGrp="1"/>
          </p:cNvSpPr>
          <p:nvPr>
            <p:ph type="body" idx="1"/>
          </p:nvPr>
        </p:nvSpPr>
        <p:spPr>
          <a:xfrm>
            <a:off x="311700" y="972065"/>
            <a:ext cx="3774268" cy="3489335"/>
          </a:xfrm>
        </p:spPr>
        <p:txBody>
          <a:bodyPr/>
          <a:lstStyle/>
          <a:p>
            <a:pPr marL="139700" indent="0" algn="just">
              <a:buNone/>
            </a:pPr>
            <a:r>
              <a:rPr lang="en-US" sz="1200" dirty="0">
                <a:solidFill>
                  <a:schemeClr val="tx1"/>
                </a:solidFill>
                <a:latin typeface="Lato" panose="020F0502020204030203" pitchFamily="34" charset="0"/>
                <a:ea typeface="Lato" panose="020F0502020204030203" pitchFamily="34" charset="0"/>
                <a:cs typeface="Lato" panose="020F0502020204030203" pitchFamily="34" charset="0"/>
              </a:rPr>
              <a:t>You come across a news report by an unfamiliar source called “Global Times.” A quick search for the publication title pulls up a Wikipedia preview with some important information (in yellow). Why should this information raise red flags? Select all that apply.</a:t>
            </a:r>
          </a:p>
          <a:p>
            <a:pPr marL="139700" indent="0">
              <a:lnSpc>
                <a:spcPct val="150000"/>
              </a:lnSpc>
              <a:buNone/>
            </a:pPr>
            <a:r>
              <a:rPr lang="en-US" sz="1200" dirty="0">
                <a:solidFill>
                  <a:schemeClr val="tx1"/>
                </a:solidFill>
                <a:effectLst/>
                <a:latin typeface="Lato" panose="020F0502020204030203" pitchFamily="34" charset="0"/>
                <a:ea typeface="Lato" panose="020F0502020204030203" pitchFamily="34" charset="0"/>
                <a:cs typeface="Lato" panose="020F0502020204030203" pitchFamily="34" charset="0"/>
              </a:rPr>
              <a:t>a) It shows that Global Times is published in two languages.</a:t>
            </a:r>
          </a:p>
          <a:p>
            <a:pPr marL="139700" indent="0">
              <a:lnSpc>
                <a:spcPct val="150000"/>
              </a:lnSpc>
              <a:buNone/>
            </a:pPr>
            <a:r>
              <a:rPr lang="en-US" sz="1200" dirty="0">
                <a:solidFill>
                  <a:schemeClr val="tx1"/>
                </a:solidFill>
                <a:latin typeface="Lato" panose="020F0502020204030203" pitchFamily="34" charset="0"/>
                <a:ea typeface="Lato" panose="020F0502020204030203" pitchFamily="34" charset="0"/>
                <a:cs typeface="Lato" panose="020F0502020204030203" pitchFamily="34" charset="0"/>
              </a:rPr>
              <a:t>b) </a:t>
            </a:r>
            <a:r>
              <a:rPr lang="en-US" sz="1200" dirty="0">
                <a:solidFill>
                  <a:schemeClr val="tx1"/>
                </a:solidFill>
                <a:effectLst/>
                <a:latin typeface="Lato" panose="020F0502020204030203" pitchFamily="34" charset="0"/>
                <a:ea typeface="Lato" panose="020F0502020204030203" pitchFamily="34" charset="0"/>
                <a:cs typeface="Lato" panose="020F0502020204030203" pitchFamily="34" charset="0"/>
              </a:rPr>
              <a:t>It confirms that Global Times lacks independence.</a:t>
            </a:r>
          </a:p>
          <a:p>
            <a:pPr marL="139700" indent="0">
              <a:lnSpc>
                <a:spcPct val="150000"/>
              </a:lnSpc>
              <a:buNone/>
            </a:pPr>
            <a:r>
              <a:rPr lang="en-US" sz="1200" dirty="0">
                <a:solidFill>
                  <a:schemeClr val="tx1"/>
                </a:solidFill>
                <a:effectLst/>
                <a:latin typeface="Lato" panose="020F0502020204030203" pitchFamily="34" charset="0"/>
                <a:ea typeface="Lato" panose="020F0502020204030203" pitchFamily="34" charset="0"/>
                <a:cs typeface="Lato" panose="020F0502020204030203" pitchFamily="34" charset="0"/>
              </a:rPr>
              <a:t>c) It reveals that Global Times is published daily.</a:t>
            </a:r>
          </a:p>
          <a:p>
            <a:pPr marL="139700" indent="0">
              <a:lnSpc>
                <a:spcPct val="150000"/>
              </a:lnSpc>
              <a:buNone/>
            </a:pPr>
            <a:r>
              <a:rPr lang="en-US" sz="1200" dirty="0">
                <a:solidFill>
                  <a:schemeClr val="tx1"/>
                </a:solidFill>
                <a:latin typeface="Lato" panose="020F0502020204030203" pitchFamily="34" charset="0"/>
                <a:ea typeface="Lato" panose="020F0502020204030203" pitchFamily="34" charset="0"/>
                <a:cs typeface="Lato" panose="020F0502020204030203" pitchFamily="34" charset="0"/>
              </a:rPr>
              <a:t>d) It suggests that Global Times has published demonstrably false content.</a:t>
            </a:r>
          </a:p>
          <a:p>
            <a:pPr marL="139700" indent="0" algn="just">
              <a:buNone/>
            </a:pPr>
            <a:endParaRPr lang="el-GR" sz="12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5" name="Θέση αριθμού διαφάνειας 4">
            <a:extLst>
              <a:ext uri="{FF2B5EF4-FFF2-40B4-BE49-F238E27FC236}">
                <a16:creationId xmlns:a16="http://schemas.microsoft.com/office/drawing/2014/main" id="{6DDDBBAF-4531-4F81-A3B4-3F5D2F18B5D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15</a:t>
            </a:fld>
            <a:endParaRPr lang="de"/>
          </a:p>
        </p:txBody>
      </p:sp>
      <p:pic>
        <p:nvPicPr>
          <p:cNvPr id="6" name="Εικόνα 5">
            <a:extLst>
              <a:ext uri="{FF2B5EF4-FFF2-40B4-BE49-F238E27FC236}">
                <a16:creationId xmlns:a16="http://schemas.microsoft.com/office/drawing/2014/main" id="{AB4B943A-35FF-4167-B4AB-5095EB9BEC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95061" y="1235676"/>
            <a:ext cx="4848939" cy="2891482"/>
          </a:xfrm>
          <a:prstGeom prst="rect">
            <a:avLst/>
          </a:prstGeom>
        </p:spPr>
      </p:pic>
    </p:spTree>
    <p:extLst>
      <p:ext uri="{BB962C8B-B14F-4D97-AF65-F5344CB8AC3E}">
        <p14:creationId xmlns:p14="http://schemas.microsoft.com/office/powerpoint/2010/main" val="3412011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96B3F5-E3CC-4253-90E6-E5AF27DA1EF8}"/>
              </a:ext>
            </a:extLst>
          </p:cNvPr>
          <p:cNvSpPr>
            <a:spLocks noGrp="1"/>
          </p:cNvSpPr>
          <p:nvPr>
            <p:ph type="title"/>
          </p:nvPr>
        </p:nvSpPr>
        <p:spPr>
          <a:xfrm>
            <a:off x="311700" y="336750"/>
            <a:ext cx="6802800" cy="572700"/>
          </a:xfrm>
        </p:spPr>
        <p:txBody>
          <a:bodyPr/>
          <a:lstStyle/>
          <a:p>
            <a:r>
              <a:rPr lang="en-US" sz="2000" dirty="0">
                <a:latin typeface="Lato" panose="020F0502020204030203" pitchFamily="34" charset="0"/>
                <a:ea typeface="Lato" panose="020F0502020204030203" pitchFamily="34" charset="0"/>
                <a:cs typeface="Lato" panose="020F0502020204030203" pitchFamily="34" charset="0"/>
              </a:rPr>
              <a:t>Quiz</a:t>
            </a:r>
            <a:endParaRPr lang="el-GR" sz="2000" dirty="0">
              <a:latin typeface="Lato" panose="020F0502020204030203" pitchFamily="34" charset="0"/>
              <a:ea typeface="Lato" panose="020F0502020204030203" pitchFamily="34" charset="0"/>
              <a:cs typeface="Lato" panose="020F0502020204030203" pitchFamily="34" charset="0"/>
            </a:endParaRPr>
          </a:p>
        </p:txBody>
      </p:sp>
      <p:sp>
        <p:nvSpPr>
          <p:cNvPr id="3" name="Θέση κειμένου 2">
            <a:extLst>
              <a:ext uri="{FF2B5EF4-FFF2-40B4-BE49-F238E27FC236}">
                <a16:creationId xmlns:a16="http://schemas.microsoft.com/office/drawing/2014/main" id="{2B22B865-96E1-4DB1-9A50-1C3B81B39E8A}"/>
              </a:ext>
            </a:extLst>
          </p:cNvPr>
          <p:cNvSpPr>
            <a:spLocks noGrp="1"/>
          </p:cNvSpPr>
          <p:nvPr>
            <p:ph type="body" idx="1"/>
          </p:nvPr>
        </p:nvSpPr>
        <p:spPr>
          <a:xfrm>
            <a:off x="311699" y="1297000"/>
            <a:ext cx="8148559" cy="3164400"/>
          </a:xfrm>
        </p:spPr>
        <p:txBody>
          <a:bodyPr/>
          <a:lstStyle/>
          <a:p>
            <a:pPr marL="139700" indent="0" algn="just">
              <a:lnSpc>
                <a:spcPct val="200000"/>
              </a:lnSpc>
              <a:buNone/>
            </a:pPr>
            <a:r>
              <a:rPr lang="en-US" sz="1600" b="1" dirty="0">
                <a:solidFill>
                  <a:srgbClr val="FF0000"/>
                </a:solidFill>
                <a:latin typeface="Lato" panose="020F0502020204030203" pitchFamily="34" charset="0"/>
                <a:ea typeface="Lato" panose="020F0502020204030203" pitchFamily="34" charset="0"/>
                <a:cs typeface="Lato" panose="020F0502020204030203" pitchFamily="34" charset="0"/>
              </a:rPr>
              <a:t>Tip</a:t>
            </a:r>
            <a:r>
              <a:rPr lang="en-US" sz="1600" b="1"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600" dirty="0">
                <a:solidFill>
                  <a:schemeClr val="tx1"/>
                </a:solidFill>
                <a:latin typeface="Lato" panose="020F0502020204030203" pitchFamily="34" charset="0"/>
                <a:ea typeface="Lato" panose="020F0502020204030203" pitchFamily="34" charset="0"/>
                <a:cs typeface="Lato" panose="020F0502020204030203" pitchFamily="34" charset="0"/>
              </a:rPr>
              <a:t>Conducting a </a:t>
            </a:r>
            <a:r>
              <a:rPr lang="en-US" sz="1600" u="sng" dirty="0">
                <a:solidFill>
                  <a:schemeClr val="tx1"/>
                </a:solidFill>
                <a:latin typeface="Lato" panose="020F0502020204030203" pitchFamily="34" charset="0"/>
                <a:ea typeface="Lato" panose="020F0502020204030203" pitchFamily="34" charset="0"/>
                <a:cs typeface="Lato" panose="020F0502020204030203" pitchFamily="34" charset="0"/>
              </a:rPr>
              <a:t>simple search </a:t>
            </a:r>
            <a:r>
              <a:rPr lang="en-US" sz="1600" dirty="0">
                <a:solidFill>
                  <a:schemeClr val="tx1"/>
                </a:solidFill>
                <a:latin typeface="Lato" panose="020F0502020204030203" pitchFamily="34" charset="0"/>
                <a:ea typeface="Lato" panose="020F0502020204030203" pitchFamily="34" charset="0"/>
                <a:cs typeface="Lato" panose="020F0502020204030203" pitchFamily="34" charset="0"/>
              </a:rPr>
              <a:t>for information about a news source is a key step in evaluating its credibility. </a:t>
            </a:r>
            <a:r>
              <a:rPr lang="en-US" sz="1600" b="1" dirty="0">
                <a:solidFill>
                  <a:schemeClr val="tx1"/>
                </a:solidFill>
                <a:latin typeface="Lato" panose="020F0502020204030203" pitchFamily="34" charset="0"/>
                <a:ea typeface="Lato" panose="020F0502020204030203" pitchFamily="34" charset="0"/>
                <a:cs typeface="Lato" panose="020F0502020204030203" pitchFamily="34" charset="0"/>
              </a:rPr>
              <a:t>Wikipedia</a:t>
            </a:r>
            <a:r>
              <a:rPr lang="en-US" sz="1600" dirty="0">
                <a:solidFill>
                  <a:schemeClr val="tx1"/>
                </a:solidFill>
                <a:latin typeface="Lato" panose="020F0502020204030203" pitchFamily="34" charset="0"/>
                <a:ea typeface="Lato" panose="020F0502020204030203" pitchFamily="34" charset="0"/>
                <a:cs typeface="Lato" panose="020F0502020204030203" pitchFamily="34" charset="0"/>
              </a:rPr>
              <a:t> can be a useful stop on your search, leading you to relevant source links.</a:t>
            </a:r>
          </a:p>
          <a:p>
            <a:pPr marL="139700" indent="0">
              <a:buNone/>
            </a:pPr>
            <a:endParaRPr lang="el-GR" dirty="0">
              <a:latin typeface="Lato" panose="020F0502020204030203" pitchFamily="34" charset="0"/>
              <a:ea typeface="Lato" panose="020F0502020204030203" pitchFamily="34" charset="0"/>
              <a:cs typeface="Lato" panose="020F0502020204030203" pitchFamily="34" charset="0"/>
            </a:endParaRPr>
          </a:p>
        </p:txBody>
      </p:sp>
      <p:sp>
        <p:nvSpPr>
          <p:cNvPr id="5" name="Θέση αριθμού διαφάνειας 4">
            <a:extLst>
              <a:ext uri="{FF2B5EF4-FFF2-40B4-BE49-F238E27FC236}">
                <a16:creationId xmlns:a16="http://schemas.microsoft.com/office/drawing/2014/main" id="{5F16A736-BA42-40D5-A322-DB5C66383C0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16</a:t>
            </a:fld>
            <a:endParaRPr lang="de"/>
          </a:p>
        </p:txBody>
      </p:sp>
    </p:spTree>
    <p:extLst>
      <p:ext uri="{BB962C8B-B14F-4D97-AF65-F5344CB8AC3E}">
        <p14:creationId xmlns:p14="http://schemas.microsoft.com/office/powerpoint/2010/main" val="918403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F92727-5BE3-4205-8402-826B7BF33304}"/>
              </a:ext>
            </a:extLst>
          </p:cNvPr>
          <p:cNvSpPr>
            <a:spLocks noGrp="1"/>
          </p:cNvSpPr>
          <p:nvPr>
            <p:ph type="title"/>
          </p:nvPr>
        </p:nvSpPr>
        <p:spPr>
          <a:xfrm>
            <a:off x="311700" y="539675"/>
            <a:ext cx="5537165" cy="374725"/>
          </a:xfrm>
        </p:spPr>
        <p:txBody>
          <a:bodyPr/>
          <a:lstStyle/>
          <a:p>
            <a:r>
              <a:rPr lang="en-US" sz="1800" dirty="0">
                <a:latin typeface="Lato" panose="020F0502020204030203" pitchFamily="34" charset="0"/>
                <a:ea typeface="Lato" panose="020F0502020204030203" pitchFamily="34" charset="0"/>
                <a:cs typeface="Lato" panose="020F0502020204030203" pitchFamily="34" charset="0"/>
              </a:rPr>
              <a:t>Quiz</a:t>
            </a:r>
            <a:endParaRPr lang="el-GR" sz="1800" dirty="0">
              <a:latin typeface="Lato" panose="020F0502020204030203" pitchFamily="34" charset="0"/>
              <a:ea typeface="Lato" panose="020F0502020204030203" pitchFamily="34" charset="0"/>
              <a:cs typeface="Lato" panose="020F0502020204030203" pitchFamily="34" charset="0"/>
            </a:endParaRPr>
          </a:p>
        </p:txBody>
      </p:sp>
      <p:sp>
        <p:nvSpPr>
          <p:cNvPr id="3" name="Θέση κειμένου 2">
            <a:extLst>
              <a:ext uri="{FF2B5EF4-FFF2-40B4-BE49-F238E27FC236}">
                <a16:creationId xmlns:a16="http://schemas.microsoft.com/office/drawing/2014/main" id="{37405ED0-57A6-42A5-9C18-7BC95DDE6B3C}"/>
              </a:ext>
            </a:extLst>
          </p:cNvPr>
          <p:cNvSpPr>
            <a:spLocks noGrp="1"/>
          </p:cNvSpPr>
          <p:nvPr>
            <p:ph type="body" idx="1"/>
          </p:nvPr>
        </p:nvSpPr>
        <p:spPr>
          <a:xfrm>
            <a:off x="311700" y="1176700"/>
            <a:ext cx="3757792" cy="3224400"/>
          </a:xfrm>
        </p:spPr>
        <p:txBody>
          <a:bodyPr/>
          <a:lstStyle/>
          <a:p>
            <a:pPr marL="152400" indent="0">
              <a:buNone/>
            </a:pPr>
            <a:r>
              <a:rPr lang="en-US" sz="1400" dirty="0">
                <a:solidFill>
                  <a:schemeClr val="tx1"/>
                </a:solidFill>
                <a:latin typeface="Lato" panose="020F0502020204030203" pitchFamily="34" charset="0"/>
                <a:ea typeface="Lato" panose="020F0502020204030203" pitchFamily="34" charset="0"/>
                <a:cs typeface="Lato" panose="020F0502020204030203" pitchFamily="34" charset="0"/>
              </a:rPr>
              <a:t>This Reuters report acknowledges a retraction issued after the global news organization learned that its story was based on a fake press release. Does this response to a major reporting error demonstrate credibility? (Be sure to read the sections highlighted in yellow.)</a:t>
            </a:r>
          </a:p>
          <a:p>
            <a:pPr marL="152400" indent="0">
              <a:buNone/>
            </a:pPr>
            <a:endParaRPr lang="en-US" sz="140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152400" indent="0">
              <a:buNone/>
            </a:pPr>
            <a:r>
              <a:rPr lang="en-US" sz="1400" dirty="0">
                <a:solidFill>
                  <a:schemeClr val="tx1"/>
                </a:solidFill>
                <a:effectLst/>
                <a:latin typeface="Lato" panose="020F0502020204030203" pitchFamily="34" charset="0"/>
                <a:ea typeface="Lato" panose="020F0502020204030203" pitchFamily="34" charset="0"/>
                <a:cs typeface="Lato" panose="020F0502020204030203" pitchFamily="34" charset="0"/>
              </a:rPr>
              <a:t>a) Yes, this response demonstrates credibility.</a:t>
            </a:r>
          </a:p>
          <a:p>
            <a:pPr marL="152400" indent="0">
              <a:buNone/>
            </a:pPr>
            <a:r>
              <a:rPr lang="en-US" sz="1400" dirty="0">
                <a:solidFill>
                  <a:schemeClr val="tx1"/>
                </a:solidFill>
                <a:effectLst/>
                <a:latin typeface="Lato" panose="020F0502020204030203" pitchFamily="34" charset="0"/>
                <a:ea typeface="Lato" panose="020F0502020204030203" pitchFamily="34" charset="0"/>
                <a:cs typeface="Lato" panose="020F0502020204030203" pitchFamily="34" charset="0"/>
              </a:rPr>
              <a:t>b) No, this response does not demonstrate credibility.</a:t>
            </a:r>
          </a:p>
          <a:p>
            <a:pPr marL="152400" indent="0">
              <a:buNone/>
            </a:pPr>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a:p>
            <a:pPr marL="152400" indent="0">
              <a:buNone/>
            </a:pPr>
            <a:endParaRPr lang="el-GR" dirty="0">
              <a:latin typeface="Lato" panose="020F0502020204030203" pitchFamily="34" charset="0"/>
              <a:ea typeface="Lato" panose="020F0502020204030203" pitchFamily="34" charset="0"/>
              <a:cs typeface="Lato" panose="020F0502020204030203" pitchFamily="34" charset="0"/>
            </a:endParaRPr>
          </a:p>
        </p:txBody>
      </p:sp>
      <p:sp>
        <p:nvSpPr>
          <p:cNvPr id="4" name="Θέση αριθμού διαφάνειας 3">
            <a:extLst>
              <a:ext uri="{FF2B5EF4-FFF2-40B4-BE49-F238E27FC236}">
                <a16:creationId xmlns:a16="http://schemas.microsoft.com/office/drawing/2014/main" id="{79405BA2-4A26-4FB2-B6E2-13210721C0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17</a:t>
            </a:fld>
            <a:endParaRPr lang="de"/>
          </a:p>
        </p:txBody>
      </p:sp>
      <p:pic>
        <p:nvPicPr>
          <p:cNvPr id="6" name="Εικόνα 5" descr="Εικόνα που περιέχει κείμενο&#10;&#10;Περιγραφή που δημιουργήθηκε αυτόματα">
            <a:extLst>
              <a:ext uri="{FF2B5EF4-FFF2-40B4-BE49-F238E27FC236}">
                <a16:creationId xmlns:a16="http://schemas.microsoft.com/office/drawing/2014/main" id="{886E667F-CCD9-489E-99BD-6629807D41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1829" y="727037"/>
            <a:ext cx="4619929" cy="3966800"/>
          </a:xfrm>
          <a:prstGeom prst="rect">
            <a:avLst/>
          </a:prstGeom>
        </p:spPr>
      </p:pic>
    </p:spTree>
    <p:extLst>
      <p:ext uri="{BB962C8B-B14F-4D97-AF65-F5344CB8AC3E}">
        <p14:creationId xmlns:p14="http://schemas.microsoft.com/office/powerpoint/2010/main" val="3604994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56C829-B0F9-4D7E-979A-88D5A9F5DBCA}"/>
              </a:ext>
            </a:extLst>
          </p:cNvPr>
          <p:cNvSpPr>
            <a:spLocks noGrp="1"/>
          </p:cNvSpPr>
          <p:nvPr>
            <p:ph type="title"/>
          </p:nvPr>
        </p:nvSpPr>
        <p:spPr>
          <a:xfrm>
            <a:off x="311700" y="539675"/>
            <a:ext cx="5603068" cy="78163"/>
          </a:xfrm>
        </p:spPr>
        <p:txBody>
          <a:bodyPr/>
          <a:lstStyle/>
          <a:p>
            <a:r>
              <a:rPr lang="en-US" sz="1800" dirty="0">
                <a:latin typeface="Lato" panose="020F0502020204030203" pitchFamily="34" charset="0"/>
                <a:ea typeface="Lato" panose="020F0502020204030203" pitchFamily="34" charset="0"/>
                <a:cs typeface="Lato" panose="020F0502020204030203" pitchFamily="34" charset="0"/>
              </a:rPr>
              <a:t>Quiz</a:t>
            </a:r>
            <a:endParaRPr lang="el-GR" sz="1800" dirty="0">
              <a:latin typeface="Lato" panose="020F0502020204030203" pitchFamily="34" charset="0"/>
              <a:ea typeface="Lato" panose="020F0502020204030203" pitchFamily="34" charset="0"/>
              <a:cs typeface="Lato" panose="020F0502020204030203" pitchFamily="34" charset="0"/>
            </a:endParaRPr>
          </a:p>
        </p:txBody>
      </p:sp>
      <p:sp>
        <p:nvSpPr>
          <p:cNvPr id="3" name="Θέση κειμένου 2">
            <a:extLst>
              <a:ext uri="{FF2B5EF4-FFF2-40B4-BE49-F238E27FC236}">
                <a16:creationId xmlns:a16="http://schemas.microsoft.com/office/drawing/2014/main" id="{1BD0359D-2FEF-4B1D-8068-7CE2A1CF347B}"/>
              </a:ext>
            </a:extLst>
          </p:cNvPr>
          <p:cNvSpPr>
            <a:spLocks noGrp="1"/>
          </p:cNvSpPr>
          <p:nvPr>
            <p:ph type="body" idx="1"/>
          </p:nvPr>
        </p:nvSpPr>
        <p:spPr>
          <a:xfrm>
            <a:off x="311700" y="696001"/>
            <a:ext cx="3560084" cy="3705099"/>
          </a:xfrm>
        </p:spPr>
        <p:txBody>
          <a:bodyPr/>
          <a:lstStyle/>
          <a:p>
            <a:pPr marL="152400" indent="0">
              <a:lnSpc>
                <a:spcPct val="150000"/>
              </a:lnSpc>
              <a:buNone/>
            </a:pPr>
            <a:r>
              <a:rPr lang="en-US" dirty="0">
                <a:solidFill>
                  <a:schemeClr val="tx1"/>
                </a:solidFill>
                <a:latin typeface="Lato" panose="020F0502020204030203" pitchFamily="34" charset="0"/>
                <a:ea typeface="Lato" panose="020F0502020204030203" pitchFamily="34" charset="0"/>
                <a:cs typeface="Lato" panose="020F0502020204030203" pitchFamily="34" charset="0"/>
              </a:rPr>
              <a:t>This Washington Post news report on Amazon founder Jeff Bezos discloses that Bezos owns the Post (in yellow). Why does including such disclosures build credibility?</a:t>
            </a:r>
          </a:p>
          <a:p>
            <a:pPr marL="152400" indent="0">
              <a:lnSpc>
                <a:spcPct val="150000"/>
              </a:lnSpc>
              <a:buNone/>
            </a:pPr>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a:p>
            <a:pPr marL="152400" indent="0">
              <a:lnSpc>
                <a:spcPct val="150000"/>
              </a:lnSpc>
              <a:buNone/>
            </a:pPr>
            <a:r>
              <a:rPr lang="en-US" dirty="0">
                <a:solidFill>
                  <a:schemeClr val="tx1"/>
                </a:solidFill>
                <a:effectLst/>
                <a:latin typeface="Lato" panose="020F0502020204030203" pitchFamily="34" charset="0"/>
                <a:ea typeface="Lato" panose="020F0502020204030203" pitchFamily="34" charset="0"/>
                <a:cs typeface="Lato" panose="020F0502020204030203" pitchFamily="34" charset="0"/>
              </a:rPr>
              <a:t>a) It doesn’t. This is a trick question.</a:t>
            </a:r>
          </a:p>
          <a:p>
            <a:pPr marL="152400" indent="0">
              <a:lnSpc>
                <a:spcPct val="150000"/>
              </a:lnSpc>
              <a:buNone/>
            </a:pPr>
            <a:r>
              <a:rPr lang="en-US" dirty="0">
                <a:solidFill>
                  <a:schemeClr val="tx1"/>
                </a:solidFill>
                <a:effectLst/>
                <a:latin typeface="Lato" panose="020F0502020204030203" pitchFamily="34" charset="0"/>
                <a:ea typeface="Lato" panose="020F0502020204030203" pitchFamily="34" charset="0"/>
                <a:cs typeface="Lato" panose="020F0502020204030203" pitchFamily="34" charset="0"/>
              </a:rPr>
              <a:t>b) These disclosures demonstrate transparency.</a:t>
            </a:r>
          </a:p>
          <a:p>
            <a:pPr marL="152400" indent="0">
              <a:lnSpc>
                <a:spcPct val="150000"/>
              </a:lnSpc>
              <a:buNone/>
            </a:pPr>
            <a:r>
              <a:rPr lang="en-US" dirty="0">
                <a:solidFill>
                  <a:schemeClr val="tx1"/>
                </a:solidFill>
                <a:effectLst/>
                <a:latin typeface="Lato" panose="020F0502020204030203" pitchFamily="34" charset="0"/>
                <a:ea typeface="Lato" panose="020F0502020204030203" pitchFamily="34" charset="0"/>
                <a:cs typeface="Lato" panose="020F0502020204030203" pitchFamily="34" charset="0"/>
              </a:rPr>
              <a:t>c)These disclosures show who is really in control of editorial decisions at a news organization.</a:t>
            </a:r>
          </a:p>
          <a:p>
            <a:pPr marL="152400" indent="0">
              <a:lnSpc>
                <a:spcPct val="150000"/>
              </a:lnSpc>
              <a:buNone/>
            </a:pPr>
            <a:r>
              <a:rPr lang="en-US" dirty="0">
                <a:solidFill>
                  <a:schemeClr val="tx1"/>
                </a:solidFill>
                <a:latin typeface="Lato" panose="020F0502020204030203" pitchFamily="34" charset="0"/>
                <a:ea typeface="Lato" panose="020F0502020204030203" pitchFamily="34" charset="0"/>
                <a:cs typeface="Lato" panose="020F0502020204030203" pitchFamily="34" charset="0"/>
              </a:rPr>
              <a:t>d) These disclosures demonstrate an attention to detail.</a:t>
            </a:r>
          </a:p>
          <a:p>
            <a:pPr marL="152400" indent="0">
              <a:buNone/>
            </a:pPr>
            <a:endParaRPr lang="el-GR" dirty="0">
              <a:latin typeface="Lato" panose="020F0502020204030203" pitchFamily="34" charset="0"/>
              <a:ea typeface="Lato" panose="020F0502020204030203" pitchFamily="34" charset="0"/>
              <a:cs typeface="Lato" panose="020F0502020204030203" pitchFamily="34" charset="0"/>
            </a:endParaRPr>
          </a:p>
        </p:txBody>
      </p:sp>
      <p:sp>
        <p:nvSpPr>
          <p:cNvPr id="4" name="Θέση αριθμού διαφάνειας 3">
            <a:extLst>
              <a:ext uri="{FF2B5EF4-FFF2-40B4-BE49-F238E27FC236}">
                <a16:creationId xmlns:a16="http://schemas.microsoft.com/office/drawing/2014/main" id="{5099F55A-8AF3-40B8-9611-89C760C9A22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18</a:t>
            </a:fld>
            <a:endParaRPr lang="de"/>
          </a:p>
        </p:txBody>
      </p:sp>
      <p:pic>
        <p:nvPicPr>
          <p:cNvPr id="5" name="Εικόνα 4">
            <a:extLst>
              <a:ext uri="{FF2B5EF4-FFF2-40B4-BE49-F238E27FC236}">
                <a16:creationId xmlns:a16="http://schemas.microsoft.com/office/drawing/2014/main" id="{D7F5CC1A-DC13-4702-A9C6-7D003BE988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92474" y="1165183"/>
            <a:ext cx="5251526" cy="2813134"/>
          </a:xfrm>
          <a:prstGeom prst="rect">
            <a:avLst/>
          </a:prstGeom>
        </p:spPr>
      </p:pic>
    </p:spTree>
    <p:extLst>
      <p:ext uri="{BB962C8B-B14F-4D97-AF65-F5344CB8AC3E}">
        <p14:creationId xmlns:p14="http://schemas.microsoft.com/office/powerpoint/2010/main" val="562374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F7BB54-8EE6-4C94-A22D-5236D7557268}"/>
              </a:ext>
            </a:extLst>
          </p:cNvPr>
          <p:cNvSpPr>
            <a:spLocks noGrp="1"/>
          </p:cNvSpPr>
          <p:nvPr>
            <p:ph type="title"/>
          </p:nvPr>
        </p:nvSpPr>
        <p:spPr/>
        <p:txBody>
          <a:bodyPr/>
          <a:lstStyle/>
          <a:p>
            <a:r>
              <a:rPr lang="en-US" dirty="0">
                <a:latin typeface="Lato" panose="020F0502020204030203" pitchFamily="34" charset="0"/>
                <a:ea typeface="Lato" panose="020F0502020204030203" pitchFamily="34" charset="0"/>
                <a:cs typeface="Lato" panose="020F0502020204030203" pitchFamily="34" charset="0"/>
              </a:rPr>
              <a:t>Sources evaluation</a:t>
            </a:r>
            <a:endParaRPr lang="el-GR" dirty="0">
              <a:latin typeface="Lato" panose="020F0502020204030203" pitchFamily="34" charset="0"/>
              <a:ea typeface="Lato" panose="020F0502020204030203" pitchFamily="34" charset="0"/>
              <a:cs typeface="Lato" panose="020F0502020204030203" pitchFamily="34" charset="0"/>
            </a:endParaRPr>
          </a:p>
        </p:txBody>
      </p:sp>
      <p:sp>
        <p:nvSpPr>
          <p:cNvPr id="3" name="Θέση κειμένου 2">
            <a:extLst>
              <a:ext uri="{FF2B5EF4-FFF2-40B4-BE49-F238E27FC236}">
                <a16:creationId xmlns:a16="http://schemas.microsoft.com/office/drawing/2014/main" id="{D278546B-BE6E-41C1-8C6A-EA7F896B867D}"/>
              </a:ext>
            </a:extLst>
          </p:cNvPr>
          <p:cNvSpPr>
            <a:spLocks noGrp="1"/>
          </p:cNvSpPr>
          <p:nvPr>
            <p:ph type="body" idx="1"/>
          </p:nvPr>
        </p:nvSpPr>
        <p:spPr/>
        <p:txBody>
          <a:bodyPr/>
          <a:lstStyle/>
          <a:p>
            <a:pPr>
              <a:lnSpc>
                <a:spcPct val="150000"/>
              </a:lnSpc>
              <a:buFont typeface="+mj-lt"/>
              <a:buAutoNum type="arabicPeriod"/>
            </a:pPr>
            <a:r>
              <a:rPr lang="en-US" sz="1400" b="1" dirty="0">
                <a:solidFill>
                  <a:schemeClr val="tx1"/>
                </a:solidFill>
                <a:latin typeface="Lato" panose="020F0502020204030203" pitchFamily="34" charset="0"/>
                <a:ea typeface="Lato" panose="020F0502020204030203" pitchFamily="34" charset="0"/>
                <a:cs typeface="Lato" panose="020F0502020204030203" pitchFamily="34" charset="0"/>
              </a:rPr>
              <a:t>Do a quick search: </a:t>
            </a:r>
            <a:r>
              <a:rPr lang="en-US" sz="1400" dirty="0">
                <a:solidFill>
                  <a:schemeClr val="tx1"/>
                </a:solidFill>
                <a:latin typeface="Lato" panose="020F0502020204030203" pitchFamily="34" charset="0"/>
                <a:ea typeface="Lato" panose="020F0502020204030203" pitchFamily="34" charset="0"/>
                <a:cs typeface="Lato" panose="020F0502020204030203" pitchFamily="34" charset="0"/>
              </a:rPr>
              <a:t>Conducting a simple search for information about a news source is a key first step in evaluating its credibility.</a:t>
            </a:r>
          </a:p>
          <a:p>
            <a:pPr>
              <a:lnSpc>
                <a:spcPct val="150000"/>
              </a:lnSpc>
              <a:buFont typeface="+mj-lt"/>
              <a:buAutoNum type="arabicPeriod"/>
            </a:pPr>
            <a:r>
              <a:rPr lang="en-US" sz="1400" b="1" dirty="0">
                <a:solidFill>
                  <a:schemeClr val="tx1"/>
                </a:solidFill>
                <a:latin typeface="Lato" panose="020F0502020204030203" pitchFamily="34" charset="0"/>
                <a:ea typeface="Lato" panose="020F0502020204030203" pitchFamily="34" charset="0"/>
                <a:cs typeface="Lato" panose="020F0502020204030203" pitchFamily="34" charset="0"/>
              </a:rPr>
              <a:t>Look for standards: </a:t>
            </a:r>
            <a:r>
              <a:rPr lang="en-US" sz="1400" dirty="0">
                <a:solidFill>
                  <a:schemeClr val="tx1"/>
                </a:solidFill>
                <a:latin typeface="Lato" panose="020F0502020204030203" pitchFamily="34" charset="0"/>
                <a:ea typeface="Lato" panose="020F0502020204030203" pitchFamily="34" charset="0"/>
                <a:cs typeface="Lato" panose="020F0502020204030203" pitchFamily="34" charset="0"/>
              </a:rPr>
              <a:t>Reputable news organizations aspire to ethical guidelines and standards, including fairness, accuracy and independence.</a:t>
            </a:r>
          </a:p>
          <a:p>
            <a:pPr>
              <a:lnSpc>
                <a:spcPct val="150000"/>
              </a:lnSpc>
              <a:buFont typeface="+mj-lt"/>
              <a:buAutoNum type="arabicPeriod"/>
            </a:pPr>
            <a:r>
              <a:rPr lang="en-US" sz="1400" b="1" dirty="0">
                <a:solidFill>
                  <a:schemeClr val="tx1"/>
                </a:solidFill>
                <a:latin typeface="Lato" panose="020F0502020204030203" pitchFamily="34" charset="0"/>
                <a:ea typeface="Lato" panose="020F0502020204030203" pitchFamily="34" charset="0"/>
                <a:cs typeface="Lato" panose="020F0502020204030203" pitchFamily="34" charset="0"/>
              </a:rPr>
              <a:t>Check for transparency:</a:t>
            </a:r>
            <a:r>
              <a:rPr lang="en-US" sz="1400" dirty="0">
                <a:solidFill>
                  <a:schemeClr val="tx1"/>
                </a:solidFill>
                <a:latin typeface="Lato" panose="020F0502020204030203" pitchFamily="34" charset="0"/>
                <a:ea typeface="Lato" panose="020F0502020204030203" pitchFamily="34" charset="0"/>
                <a:cs typeface="Lato" panose="020F0502020204030203" pitchFamily="34" charset="0"/>
              </a:rPr>
              <a:t> Quality news sources should be transparent, not only about their reporting practices (see above), but also about their ownership and funding.</a:t>
            </a:r>
          </a:p>
          <a:p>
            <a:pPr>
              <a:lnSpc>
                <a:spcPct val="150000"/>
              </a:lnSpc>
              <a:buFont typeface="+mj-lt"/>
              <a:buAutoNum type="arabicPeriod"/>
            </a:pPr>
            <a:r>
              <a:rPr lang="en-US" sz="1400" b="1" dirty="0">
                <a:solidFill>
                  <a:schemeClr val="tx1"/>
                </a:solidFill>
                <a:latin typeface="Lato" panose="020F0502020204030203" pitchFamily="34" charset="0"/>
                <a:ea typeface="Lato" panose="020F0502020204030203" pitchFamily="34" charset="0"/>
                <a:cs typeface="Lato" panose="020F0502020204030203" pitchFamily="34" charset="0"/>
              </a:rPr>
              <a:t>Examine how errors are handled: </a:t>
            </a:r>
            <a:r>
              <a:rPr lang="en-US" sz="1400" dirty="0">
                <a:solidFill>
                  <a:schemeClr val="tx1"/>
                </a:solidFill>
                <a:latin typeface="Lato" panose="020F0502020204030203" pitchFamily="34" charset="0"/>
                <a:ea typeface="Lato" panose="020F0502020204030203" pitchFamily="34" charset="0"/>
                <a:cs typeface="Lato" panose="020F0502020204030203" pitchFamily="34" charset="0"/>
              </a:rPr>
              <a:t>Credible news sources are accountable for mistakes and correct them. Do you see evidence that this source corrects or clarifies errors?</a:t>
            </a:r>
          </a:p>
          <a:p>
            <a:pPr>
              <a:lnSpc>
                <a:spcPct val="150000"/>
              </a:lnSpc>
              <a:buFont typeface="+mj-lt"/>
              <a:buAutoNum type="arabicPeriod"/>
            </a:pPr>
            <a:r>
              <a:rPr lang="en-US" sz="1400" b="1" dirty="0">
                <a:solidFill>
                  <a:schemeClr val="tx1"/>
                </a:solidFill>
                <a:latin typeface="Lato" panose="020F0502020204030203" pitchFamily="34" charset="0"/>
                <a:ea typeface="Lato" panose="020F0502020204030203" pitchFamily="34" charset="0"/>
                <a:cs typeface="Lato" panose="020F0502020204030203" pitchFamily="34" charset="0"/>
              </a:rPr>
              <a:t>Assess news coverage</a:t>
            </a:r>
            <a:r>
              <a:rPr lang="en-US" sz="1400" dirty="0">
                <a:solidFill>
                  <a:schemeClr val="tx1"/>
                </a:solidFill>
                <a:latin typeface="Lato" panose="020F0502020204030203" pitchFamily="34" charset="0"/>
                <a:ea typeface="Lato" panose="020F0502020204030203" pitchFamily="34" charset="0"/>
                <a:cs typeface="Lato" panose="020F0502020204030203" pitchFamily="34" charset="0"/>
              </a:rPr>
              <a:t>: An important step in vetting sources is taking time to read and assess several news articles.</a:t>
            </a:r>
          </a:p>
          <a:p>
            <a:endParaRPr lang="el-GR" dirty="0">
              <a:latin typeface="Lato" panose="020F0502020204030203" pitchFamily="34" charset="0"/>
              <a:ea typeface="Lato" panose="020F0502020204030203" pitchFamily="34" charset="0"/>
              <a:cs typeface="Lato" panose="020F0502020204030203" pitchFamily="34" charset="0"/>
            </a:endParaRPr>
          </a:p>
        </p:txBody>
      </p:sp>
      <p:sp>
        <p:nvSpPr>
          <p:cNvPr id="4" name="Θέση αριθμού διαφάνειας 3">
            <a:extLst>
              <a:ext uri="{FF2B5EF4-FFF2-40B4-BE49-F238E27FC236}">
                <a16:creationId xmlns:a16="http://schemas.microsoft.com/office/drawing/2014/main" id="{BAFBD183-0341-41E0-B1C0-ED9AD2D41A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19</a:t>
            </a:fld>
            <a:endParaRPr lang="de"/>
          </a:p>
        </p:txBody>
      </p:sp>
    </p:spTree>
    <p:extLst>
      <p:ext uri="{BB962C8B-B14F-4D97-AF65-F5344CB8AC3E}">
        <p14:creationId xmlns:p14="http://schemas.microsoft.com/office/powerpoint/2010/main" val="4126481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lvl="0"/>
            <a:r>
              <a:rPr lang="en-GB" dirty="0">
                <a:latin typeface="Lato" panose="020F0502020204030203" pitchFamily="34" charset="0"/>
                <a:ea typeface="Lato" panose="020F0502020204030203" pitchFamily="34" charset="0"/>
                <a:cs typeface="Lato" panose="020F0502020204030203" pitchFamily="34" charset="0"/>
              </a:rPr>
              <a:t>Aims of the module</a:t>
            </a:r>
          </a:p>
        </p:txBody>
      </p:sp>
      <p:sp>
        <p:nvSpPr>
          <p:cNvPr id="85" name="Google Shape;85;p14"/>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algn="just">
              <a:lnSpc>
                <a:spcPct val="200000"/>
              </a:lnSpc>
              <a:buFont typeface="Wingdings" panose="05000000000000000000" pitchFamily="2" charset="2"/>
              <a:buChar char="ü"/>
            </a:pPr>
            <a:endParaRPr lang="el-GR" sz="1400" i="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algn="just">
              <a:lnSpc>
                <a:spcPct val="200000"/>
              </a:lnSpc>
              <a:buFont typeface="Wingdings" panose="05000000000000000000" pitchFamily="2" charset="2"/>
              <a:buChar char="Ø"/>
            </a:pPr>
            <a:r>
              <a:rPr lang="en-US" sz="1400" i="0" dirty="0">
                <a:solidFill>
                  <a:schemeClr val="tx1"/>
                </a:solidFill>
                <a:effectLst/>
                <a:latin typeface="Lato" panose="020F0502020204030203" pitchFamily="34" charset="0"/>
                <a:ea typeface="Lato" panose="020F0502020204030203" pitchFamily="34" charset="0"/>
                <a:cs typeface="Lato" panose="020F0502020204030203" pitchFamily="34" charset="0"/>
              </a:rPr>
              <a:t>provide an overview of how and why audiences become misinformed about science</a:t>
            </a:r>
            <a:endParaRPr lang="en-US" sz="1400" i="1" dirty="0">
              <a:solidFill>
                <a:schemeClr val="tx1"/>
              </a:solidFill>
              <a:latin typeface="Lato" panose="020F0502020204030203" pitchFamily="34" charset="0"/>
              <a:ea typeface="Lato" panose="020F0502020204030203" pitchFamily="34" charset="0"/>
              <a:cs typeface="Lato" panose="020F0502020204030203" pitchFamily="34" charset="0"/>
            </a:endParaRPr>
          </a:p>
          <a:p>
            <a:pPr algn="just">
              <a:lnSpc>
                <a:spcPct val="200000"/>
              </a:lnSpc>
              <a:buFont typeface="Wingdings" panose="05000000000000000000" pitchFamily="2" charset="2"/>
              <a:buChar char="Ø"/>
            </a:pPr>
            <a:r>
              <a:rPr lang="en-US" sz="1400" i="0" dirty="0">
                <a:solidFill>
                  <a:schemeClr val="tx1"/>
                </a:solidFill>
                <a:effectLst/>
                <a:latin typeface="Lato" panose="020F0502020204030203" pitchFamily="34" charset="0"/>
                <a:ea typeface="Lato" panose="020F0502020204030203" pitchFamily="34" charset="0"/>
                <a:cs typeface="Lato" panose="020F0502020204030203" pitchFamily="34" charset="0"/>
              </a:rPr>
              <a:t>analysis of science communication in new media environments.</a:t>
            </a:r>
            <a:endParaRPr lang="en-US" sz="1400" i="1" dirty="0">
              <a:solidFill>
                <a:schemeClr val="tx1"/>
              </a:solidFill>
              <a:latin typeface="Lato" panose="020F0502020204030203" pitchFamily="34" charset="0"/>
              <a:ea typeface="Lato" panose="020F0502020204030203" pitchFamily="34" charset="0"/>
              <a:cs typeface="Lato" panose="020F0502020204030203" pitchFamily="34" charset="0"/>
            </a:endParaRPr>
          </a:p>
          <a:p>
            <a:pPr algn="just">
              <a:lnSpc>
                <a:spcPct val="200000"/>
              </a:lnSpc>
              <a:buFont typeface="Wingdings" panose="05000000000000000000" pitchFamily="2" charset="2"/>
              <a:buChar char="Ø"/>
            </a:pPr>
            <a:r>
              <a:rPr lang="en-US" sz="1400" dirty="0">
                <a:solidFill>
                  <a:schemeClr val="tx1"/>
                </a:solidFill>
                <a:latin typeface="Lato" panose="020F0502020204030203" pitchFamily="34" charset="0"/>
                <a:ea typeface="Lato" panose="020F0502020204030203" pitchFamily="34" charset="0"/>
                <a:cs typeface="Lato" panose="020F0502020204030203" pitchFamily="34" charset="0"/>
              </a:rPr>
              <a:t>i</a:t>
            </a:r>
            <a:r>
              <a:rPr lang="en-US" sz="1400" b="0" i="0" dirty="0">
                <a:solidFill>
                  <a:schemeClr val="tx1"/>
                </a:solidFill>
                <a:effectLst/>
                <a:latin typeface="Lato" panose="020F0502020204030203" pitchFamily="34" charset="0"/>
                <a:ea typeface="Lato" panose="020F0502020204030203" pitchFamily="34" charset="0"/>
                <a:cs typeface="Lato" panose="020F0502020204030203" pitchFamily="34" charset="0"/>
              </a:rPr>
              <a:t>mportance for audiences to be misinformed about science</a:t>
            </a:r>
            <a:endParaRPr lang="el-GR" sz="1400" i="1"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algn="just">
              <a:lnSpc>
                <a:spcPct val="200000"/>
              </a:lnSpc>
              <a:buFont typeface="Wingdings" panose="05000000000000000000" pitchFamily="2" charset="2"/>
              <a:buChar char="Ø"/>
            </a:pPr>
            <a:r>
              <a:rPr lang="en-US" sz="1400" dirty="0">
                <a:solidFill>
                  <a:schemeClr val="tx1"/>
                </a:solidFill>
                <a:latin typeface="Lato" panose="020F0502020204030203" pitchFamily="34" charset="0"/>
                <a:ea typeface="Lato" panose="020F0502020204030203" pitchFamily="34" charset="0"/>
                <a:cs typeface="Lato" panose="020F0502020204030203" pitchFamily="34" charset="0"/>
              </a:rPr>
              <a:t>h</a:t>
            </a:r>
            <a:r>
              <a:rPr lang="en-US" sz="1400" i="0" dirty="0">
                <a:solidFill>
                  <a:schemeClr val="tx1"/>
                </a:solidFill>
                <a:effectLst/>
                <a:latin typeface="Lato" panose="020F0502020204030203" pitchFamily="34" charset="0"/>
                <a:ea typeface="Lato" panose="020F0502020204030203" pitchFamily="34" charset="0"/>
                <a:cs typeface="Lato" panose="020F0502020204030203" pitchFamily="34" charset="0"/>
              </a:rPr>
              <a:t>ow to tackle disinformation on scientific issues</a:t>
            </a:r>
            <a:endParaRPr sz="14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86" name="Google Shape;86;p14"/>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a:off x="168425" y="174189"/>
            <a:ext cx="6945950" cy="567491"/>
          </a:xfrm>
          <a:prstGeom prst="rect">
            <a:avLst/>
          </a:prstGeom>
        </p:spPr>
        <p:txBody>
          <a:bodyPr spcFirstLastPara="1" wrap="square" lIns="91425" tIns="91425" rIns="91425" bIns="91425" anchor="t" anchorCtr="0">
            <a:noAutofit/>
          </a:bodyPr>
          <a:lstStyle/>
          <a:p>
            <a:pPr lvl="0"/>
            <a:r>
              <a:rPr lang="en-US" sz="2400" dirty="0">
                <a:latin typeface="Lato" panose="020F0502020204030203" pitchFamily="34" charset="0"/>
                <a:ea typeface="Lato" panose="020F0502020204030203" pitchFamily="34" charset="0"/>
                <a:cs typeface="Lato" panose="020F0502020204030203" pitchFamily="34" charset="0"/>
              </a:rPr>
              <a:t>Misinformation</a:t>
            </a:r>
            <a:r>
              <a:rPr lang="en-US" sz="2400" dirty="0">
                <a:effectLst/>
                <a:latin typeface="Lato" panose="020F0502020204030203" pitchFamily="34" charset="0"/>
                <a:ea typeface="Lato" panose="020F0502020204030203" pitchFamily="34" charset="0"/>
                <a:cs typeface="Lato" panose="020F0502020204030203" pitchFamily="34" charset="0"/>
              </a:rPr>
              <a:t> – Main Points</a:t>
            </a:r>
            <a:endParaRPr lang="en-GB" sz="2400" dirty="0">
              <a:latin typeface="Lato" panose="020F0502020204030203" pitchFamily="34" charset="0"/>
              <a:ea typeface="Lato" panose="020F0502020204030203" pitchFamily="34" charset="0"/>
              <a:cs typeface="Lato" panose="020F0502020204030203" pitchFamily="34" charset="0"/>
            </a:endParaRPr>
          </a:p>
        </p:txBody>
      </p:sp>
      <p:sp>
        <p:nvSpPr>
          <p:cNvPr id="85" name="Google Shape;85;p14"/>
          <p:cNvSpPr txBox="1">
            <a:spLocks noGrp="1"/>
          </p:cNvSpPr>
          <p:nvPr>
            <p:ph type="body" idx="1"/>
          </p:nvPr>
        </p:nvSpPr>
        <p:spPr>
          <a:xfrm>
            <a:off x="168425" y="741680"/>
            <a:ext cx="8664000" cy="3697120"/>
          </a:xfrm>
          <a:prstGeom prst="rect">
            <a:avLst/>
          </a:prstGeom>
        </p:spPr>
        <p:txBody>
          <a:bodyPr spcFirstLastPara="1" wrap="square" lIns="91425" tIns="91425" rIns="91425" bIns="91425" anchor="t" anchorCtr="0">
            <a:noAutofit/>
          </a:bodyPr>
          <a:lstStyle/>
          <a:p>
            <a:pPr marL="285750" indent="-285750">
              <a:spcAft>
                <a:spcPts val="1600"/>
              </a:spcAft>
            </a:pPr>
            <a:endParaRPr lang="el-GR" sz="1400" b="1"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285750" indent="-285750">
              <a:spcAft>
                <a:spcPts val="1600"/>
              </a:spcAft>
            </a:pPr>
            <a:r>
              <a:rPr lang="en-US" sz="1400" b="1" dirty="0">
                <a:solidFill>
                  <a:srgbClr val="000000"/>
                </a:solidFill>
                <a:latin typeface="Lato" panose="020F0502020204030203" pitchFamily="34" charset="0"/>
                <a:ea typeface="Lato" panose="020F0502020204030203" pitchFamily="34" charset="0"/>
                <a:cs typeface="Lato" panose="020F0502020204030203" pitchFamily="34" charset="0"/>
              </a:rPr>
              <a:t>M</a:t>
            </a:r>
            <a:r>
              <a:rPr lang="en-US" sz="1400" b="1" i="0" dirty="0">
                <a:solidFill>
                  <a:srgbClr val="000000"/>
                </a:solidFill>
                <a:effectLst/>
                <a:latin typeface="Lato" panose="020F0502020204030203" pitchFamily="34" charset="0"/>
                <a:ea typeface="Lato" panose="020F0502020204030203" pitchFamily="34" charset="0"/>
                <a:cs typeface="Lato" panose="020F0502020204030203" pitchFamily="34" charset="0"/>
              </a:rPr>
              <a:t>isinformation</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can be broadly defined as information that is incorrect, possibly by accident</a:t>
            </a:r>
            <a:r>
              <a:rPr lang="en-US" sz="1400" dirty="0">
                <a:latin typeface="Lato" panose="020F0502020204030203" pitchFamily="34" charset="0"/>
                <a:ea typeface="Lato" panose="020F0502020204030203" pitchFamily="34" charset="0"/>
                <a:cs typeface="Lato" panose="020F0502020204030203" pitchFamily="34" charset="0"/>
              </a:rPr>
              <a:t> </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debate surrounding what it means to be “misinformed,” compared with “uninformed” </a:t>
            </a:r>
          </a:p>
          <a:p>
            <a:pPr marL="285750" indent="-285750">
              <a:spcAft>
                <a:spcPts val="1600"/>
              </a:spcAft>
            </a:pPr>
            <a:r>
              <a:rPr lang="en-US" sz="1400" dirty="0">
                <a:solidFill>
                  <a:srgbClr val="000000"/>
                </a:solidFill>
                <a:latin typeface="Lato" panose="020F0502020204030203" pitchFamily="34" charset="0"/>
                <a:ea typeface="Lato" panose="020F0502020204030203" pitchFamily="34" charset="0"/>
                <a:cs typeface="Lato" panose="020F0502020204030203" pitchFamily="34" charset="0"/>
              </a:rPr>
              <a:t>Being misinformed:</a:t>
            </a:r>
          </a:p>
          <a:p>
            <a:pPr marL="285750" indent="-285750">
              <a:spcAft>
                <a:spcPts val="1600"/>
              </a:spcAft>
              <a:buFont typeface="Wingdings" panose="05000000000000000000" pitchFamily="2" charset="2"/>
              <a:buChar char="Ø"/>
            </a:pP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is often conceptualized as believing in incorrect or counterfactual claims</a:t>
            </a:r>
          </a:p>
          <a:p>
            <a:pPr marL="285750" indent="-285750">
              <a:spcAft>
                <a:spcPts val="1600"/>
              </a:spcAft>
              <a:buFont typeface="Wingdings" panose="05000000000000000000" pitchFamily="2" charset="2"/>
              <a:buChar char="Ø"/>
            </a:pPr>
            <a:r>
              <a:rPr lang="en-US" sz="1400" dirty="0">
                <a:solidFill>
                  <a:srgbClr val="000000"/>
                </a:solidFill>
                <a:latin typeface="Lato" panose="020F0502020204030203" pitchFamily="34" charset="0"/>
                <a:ea typeface="Lato" panose="020F0502020204030203" pitchFamily="34" charset="0"/>
                <a:cs typeface="Lato" panose="020F0502020204030203" pitchFamily="34" charset="0"/>
              </a:rPr>
              <a:t>i</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s to not being informed in the first place, or to making decisions based on factors other than the best available information</a:t>
            </a:r>
          </a:p>
          <a:p>
            <a:pPr marL="285750" indent="-285750">
              <a:spcAft>
                <a:spcPts val="1600"/>
              </a:spcAft>
              <a:buFont typeface="Wingdings" panose="05000000000000000000" pitchFamily="2" charset="2"/>
              <a:buChar char="Ø"/>
            </a:pP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has sometimes been understood as both holding inaccurate views and being uninformed about scientific facts and processes</a:t>
            </a:r>
            <a:br>
              <a:rPr lang="en-US" sz="1400" dirty="0">
                <a:latin typeface="Lato" panose="020F0502020204030203" pitchFamily="34" charset="0"/>
                <a:ea typeface="Lato" panose="020F0502020204030203" pitchFamily="34" charset="0"/>
                <a:cs typeface="Lato" panose="020F0502020204030203" pitchFamily="34" charset="0"/>
              </a:rPr>
            </a:br>
            <a:br>
              <a:rPr lang="en-US" dirty="0">
                <a:latin typeface="Lato" panose="020F0502020204030203" pitchFamily="34" charset="0"/>
                <a:ea typeface="Lato" panose="020F0502020204030203" pitchFamily="34" charset="0"/>
                <a:cs typeface="Lato" panose="020F0502020204030203" pitchFamily="34" charset="0"/>
              </a:rPr>
            </a:br>
            <a:br>
              <a:rPr lang="en-US" dirty="0">
                <a:latin typeface="Lato" panose="020F0502020204030203" pitchFamily="34" charset="0"/>
                <a:ea typeface="Lato" panose="020F0502020204030203" pitchFamily="34" charset="0"/>
                <a:cs typeface="Lato" panose="020F0502020204030203" pitchFamily="34" charset="0"/>
              </a:rPr>
            </a:br>
            <a:endParaRPr b="1" dirty="0">
              <a:latin typeface="Lato" panose="020F0502020204030203" pitchFamily="34" charset="0"/>
              <a:ea typeface="Lato" panose="020F0502020204030203" pitchFamily="34" charset="0"/>
              <a:cs typeface="Lato" panose="020F0502020204030203" pitchFamily="34" charset="0"/>
            </a:endParaRPr>
          </a:p>
        </p:txBody>
      </p:sp>
      <p:sp>
        <p:nvSpPr>
          <p:cNvPr id="86" name="Google Shape;86;p14"/>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3</a:t>
            </a:fld>
            <a:endParaRPr/>
          </a:p>
        </p:txBody>
      </p:sp>
    </p:spTree>
    <p:extLst>
      <p:ext uri="{BB962C8B-B14F-4D97-AF65-F5344CB8AC3E}">
        <p14:creationId xmlns:p14="http://schemas.microsoft.com/office/powerpoint/2010/main" val="1746305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B6333FD5-1D78-4C7D-ADE1-97877FF94B43}"/>
              </a:ext>
            </a:extLst>
          </p:cNvPr>
          <p:cNvSpPr>
            <a:spLocks noGrp="1"/>
          </p:cNvSpPr>
          <p:nvPr>
            <p:ph type="body" idx="1"/>
          </p:nvPr>
        </p:nvSpPr>
        <p:spPr>
          <a:xfrm>
            <a:off x="551934" y="3992339"/>
            <a:ext cx="6993790" cy="513758"/>
          </a:xfrm>
        </p:spPr>
        <p:txBody>
          <a:bodyPr/>
          <a:lstStyle/>
          <a:p>
            <a:r>
              <a:rPr lang="en-US" sz="1200" dirty="0">
                <a:solidFill>
                  <a:schemeClr val="tx1"/>
                </a:solidFill>
                <a:latin typeface="+mn-lt"/>
              </a:rPr>
              <a:t>Figure 2: 3 Types of Information Disorder. Credit: Claire Wardle &amp; Hossein </a:t>
            </a:r>
            <a:r>
              <a:rPr lang="en-US" sz="1200" dirty="0" err="1">
                <a:solidFill>
                  <a:schemeClr val="tx1"/>
                </a:solidFill>
                <a:latin typeface="+mn-lt"/>
              </a:rPr>
              <a:t>Derakshan</a:t>
            </a:r>
            <a:r>
              <a:rPr lang="en-US" sz="1200" dirty="0">
                <a:solidFill>
                  <a:schemeClr val="tx1"/>
                </a:solidFill>
                <a:latin typeface="+mn-lt"/>
              </a:rPr>
              <a:t>, 2017. </a:t>
            </a:r>
            <a:endParaRPr lang="el-GR" sz="1200" dirty="0">
              <a:solidFill>
                <a:schemeClr val="tx1"/>
              </a:solidFill>
              <a:latin typeface="+mn-lt"/>
            </a:endParaRPr>
          </a:p>
        </p:txBody>
      </p:sp>
      <p:sp>
        <p:nvSpPr>
          <p:cNvPr id="3" name="Θέση αριθμού διαφάνειας 2">
            <a:extLst>
              <a:ext uri="{FF2B5EF4-FFF2-40B4-BE49-F238E27FC236}">
                <a16:creationId xmlns:a16="http://schemas.microsoft.com/office/drawing/2014/main" id="{EC615FBB-0FDB-435D-BA47-453E65AFD7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4</a:t>
            </a:fld>
            <a:endParaRPr lang="de"/>
          </a:p>
        </p:txBody>
      </p:sp>
      <p:pic>
        <p:nvPicPr>
          <p:cNvPr id="4" name="Εικόνα 3">
            <a:extLst>
              <a:ext uri="{FF2B5EF4-FFF2-40B4-BE49-F238E27FC236}">
                <a16:creationId xmlns:a16="http://schemas.microsoft.com/office/drawing/2014/main" id="{6F230512-124C-45CA-B85B-E58994F0C83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1934" y="1"/>
            <a:ext cx="5165125" cy="3992338"/>
          </a:xfrm>
          <a:prstGeom prst="rect">
            <a:avLst/>
          </a:prstGeom>
        </p:spPr>
      </p:pic>
    </p:spTree>
    <p:extLst>
      <p:ext uri="{BB962C8B-B14F-4D97-AF65-F5344CB8AC3E}">
        <p14:creationId xmlns:p14="http://schemas.microsoft.com/office/powerpoint/2010/main" val="2003232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958A592B-48CB-4B1F-B11C-CB4D3A535F37}"/>
              </a:ext>
            </a:extLst>
          </p:cNvPr>
          <p:cNvSpPr>
            <a:spLocks noGrp="1"/>
          </p:cNvSpPr>
          <p:nvPr>
            <p:ph type="body" idx="1"/>
          </p:nvPr>
        </p:nvSpPr>
        <p:spPr>
          <a:xfrm>
            <a:off x="329513" y="3808583"/>
            <a:ext cx="6598507" cy="605100"/>
          </a:xfrm>
        </p:spPr>
        <p:txBody>
          <a:bodyPr/>
          <a:lstStyle/>
          <a:p>
            <a:r>
              <a:rPr lang="en-US" sz="1200" dirty="0">
                <a:solidFill>
                  <a:schemeClr val="tx1"/>
                </a:solidFill>
                <a:latin typeface="+mn-lt"/>
              </a:rPr>
              <a:t>Figure: 7 Categories of Information Disorder. Credit: Claire Wardle, 2017. </a:t>
            </a:r>
            <a:endParaRPr lang="el-GR" sz="1200" dirty="0">
              <a:solidFill>
                <a:schemeClr val="tx1"/>
              </a:solidFill>
              <a:latin typeface="+mn-lt"/>
            </a:endParaRPr>
          </a:p>
        </p:txBody>
      </p:sp>
      <p:sp>
        <p:nvSpPr>
          <p:cNvPr id="2" name="Θέση αριθμού διαφάνειας 1">
            <a:extLst>
              <a:ext uri="{FF2B5EF4-FFF2-40B4-BE49-F238E27FC236}">
                <a16:creationId xmlns:a16="http://schemas.microsoft.com/office/drawing/2014/main" id="{115F398F-76D4-4A8F-9630-788C033ED5B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5</a:t>
            </a:fld>
            <a:endParaRPr lang="de"/>
          </a:p>
        </p:txBody>
      </p:sp>
      <p:pic>
        <p:nvPicPr>
          <p:cNvPr id="3" name="Εικόνα 2">
            <a:extLst>
              <a:ext uri="{FF2B5EF4-FFF2-40B4-BE49-F238E27FC236}">
                <a16:creationId xmlns:a16="http://schemas.microsoft.com/office/drawing/2014/main" id="{CC51708A-0B0F-4CD9-BD19-DED51C0385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9514" y="96922"/>
            <a:ext cx="6598508" cy="3711661"/>
          </a:xfrm>
          <a:prstGeom prst="rect">
            <a:avLst/>
          </a:prstGeom>
        </p:spPr>
      </p:pic>
    </p:spTree>
    <p:extLst>
      <p:ext uri="{BB962C8B-B14F-4D97-AF65-F5344CB8AC3E}">
        <p14:creationId xmlns:p14="http://schemas.microsoft.com/office/powerpoint/2010/main" val="2987953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84AF67B9-566F-4092-817D-01073390EA81}"/>
              </a:ext>
            </a:extLst>
          </p:cNvPr>
          <p:cNvSpPr>
            <a:spLocks noGrp="1"/>
          </p:cNvSpPr>
          <p:nvPr>
            <p:ph type="body" idx="1"/>
          </p:nvPr>
        </p:nvSpPr>
        <p:spPr>
          <a:xfrm>
            <a:off x="65902" y="3704675"/>
            <a:ext cx="7085115" cy="605100"/>
          </a:xfrm>
        </p:spPr>
        <p:txBody>
          <a:bodyPr/>
          <a:lstStyle/>
          <a:p>
            <a:r>
              <a:rPr lang="en-US" sz="1200" dirty="0">
                <a:solidFill>
                  <a:schemeClr val="tx1"/>
                </a:solidFill>
                <a:latin typeface="+mn-lt"/>
              </a:rPr>
              <a:t>Figure: 3 Phases of Information Disorder. Credit: Claire Wardle &amp; Hossein </a:t>
            </a:r>
            <a:r>
              <a:rPr lang="en-US" sz="1200" dirty="0" err="1">
                <a:solidFill>
                  <a:schemeClr val="tx1"/>
                </a:solidFill>
                <a:latin typeface="+mn-lt"/>
              </a:rPr>
              <a:t>Derakshan</a:t>
            </a:r>
            <a:r>
              <a:rPr lang="en-US" sz="1200" dirty="0">
                <a:solidFill>
                  <a:schemeClr val="tx1"/>
                </a:solidFill>
                <a:latin typeface="+mn-lt"/>
              </a:rPr>
              <a:t>, 2017</a:t>
            </a:r>
            <a:endParaRPr lang="el-GR" sz="1200" dirty="0">
              <a:solidFill>
                <a:schemeClr val="tx1"/>
              </a:solidFill>
              <a:latin typeface="+mn-lt"/>
            </a:endParaRPr>
          </a:p>
        </p:txBody>
      </p:sp>
      <p:sp>
        <p:nvSpPr>
          <p:cNvPr id="3" name="Θέση αριθμού διαφάνειας 2">
            <a:extLst>
              <a:ext uri="{FF2B5EF4-FFF2-40B4-BE49-F238E27FC236}">
                <a16:creationId xmlns:a16="http://schemas.microsoft.com/office/drawing/2014/main" id="{F9654722-3EC6-47B8-957B-83F2FB56BA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6</a:t>
            </a:fld>
            <a:endParaRPr lang="de"/>
          </a:p>
        </p:txBody>
      </p:sp>
      <p:pic>
        <p:nvPicPr>
          <p:cNvPr id="4" name="Εικόνα 3">
            <a:extLst>
              <a:ext uri="{FF2B5EF4-FFF2-40B4-BE49-F238E27FC236}">
                <a16:creationId xmlns:a16="http://schemas.microsoft.com/office/drawing/2014/main" id="{207FE4BE-E732-4EEB-A2CF-118FDFCBC7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902" y="179569"/>
            <a:ext cx="7085115" cy="3525106"/>
          </a:xfrm>
          <a:prstGeom prst="rect">
            <a:avLst/>
          </a:prstGeom>
        </p:spPr>
      </p:pic>
    </p:spTree>
    <p:extLst>
      <p:ext uri="{BB962C8B-B14F-4D97-AF65-F5344CB8AC3E}">
        <p14:creationId xmlns:p14="http://schemas.microsoft.com/office/powerpoint/2010/main" val="966838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lvl="0"/>
            <a:r>
              <a:rPr lang="en-US" sz="2400" dirty="0">
                <a:latin typeface="Lato" panose="020F0502020204030203" pitchFamily="34" charset="0"/>
                <a:ea typeface="Lato" panose="020F0502020204030203" pitchFamily="34" charset="0"/>
                <a:cs typeface="Lato" panose="020F0502020204030203" pitchFamily="34" charset="0"/>
              </a:rPr>
              <a:t>D</a:t>
            </a:r>
            <a:r>
              <a:rPr lang="en-US" sz="2400" dirty="0">
                <a:effectLst/>
                <a:latin typeface="Lato" panose="020F0502020204030203" pitchFamily="34" charset="0"/>
                <a:ea typeface="Lato" panose="020F0502020204030203" pitchFamily="34" charset="0"/>
                <a:cs typeface="Lato" panose="020F0502020204030203" pitchFamily="34" charset="0"/>
              </a:rPr>
              <a:t>isinformation on scientific issues – Main Points</a:t>
            </a:r>
            <a:endParaRPr lang="en-GB" sz="2400" dirty="0">
              <a:latin typeface="Lato" panose="020F0502020204030203" pitchFamily="34" charset="0"/>
              <a:ea typeface="Lato" panose="020F0502020204030203" pitchFamily="34" charset="0"/>
              <a:cs typeface="Lato" panose="020F0502020204030203" pitchFamily="34" charset="0"/>
            </a:endParaRPr>
          </a:p>
        </p:txBody>
      </p:sp>
      <p:sp>
        <p:nvSpPr>
          <p:cNvPr id="85" name="Google Shape;85;p14"/>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indent="0">
              <a:spcAft>
                <a:spcPts val="1600"/>
              </a:spcAft>
              <a:buNone/>
            </a:pPr>
            <a:endParaRPr lang="en-US" sz="1400" b="0" i="0" dirty="0">
              <a:solidFill>
                <a:srgbClr val="706F6F"/>
              </a:solidFill>
              <a:effectLst/>
              <a:latin typeface="Lato" panose="020F0502020204030203" pitchFamily="34" charset="0"/>
              <a:ea typeface="Lato" panose="020F0502020204030203" pitchFamily="34" charset="0"/>
              <a:cs typeface="Lato" panose="020F0502020204030203" pitchFamily="34" charset="0"/>
            </a:endParaRPr>
          </a:p>
          <a:p>
            <a:pPr marL="0" indent="0">
              <a:spcAft>
                <a:spcPts val="1600"/>
              </a:spcAft>
              <a:buNone/>
            </a:pPr>
            <a:r>
              <a:rPr lang="en-US" sz="1400" b="0" i="0" dirty="0">
                <a:solidFill>
                  <a:schemeClr val="tx1"/>
                </a:solidFill>
                <a:effectLst/>
                <a:latin typeface="Lato" panose="020F0502020204030203" pitchFamily="34" charset="0"/>
                <a:ea typeface="Lato" panose="020F0502020204030203" pitchFamily="34" charset="0"/>
                <a:cs typeface="Lato" panose="020F0502020204030203" pitchFamily="34" charset="0"/>
              </a:rPr>
              <a:t>‘</a:t>
            </a:r>
            <a:r>
              <a:rPr lang="en-US" sz="1600" b="1" i="0" dirty="0">
                <a:solidFill>
                  <a:schemeClr val="tx1"/>
                </a:solidFill>
                <a:effectLst/>
                <a:latin typeface="Lato" panose="020F0502020204030203" pitchFamily="34" charset="0"/>
                <a:ea typeface="Lato" panose="020F0502020204030203" pitchFamily="34" charset="0"/>
                <a:cs typeface="Lato" panose="020F0502020204030203" pitchFamily="34" charset="0"/>
              </a:rPr>
              <a:t>Science disinformation</a:t>
            </a:r>
            <a:r>
              <a:rPr lang="en-US" sz="1600" b="0" i="0" dirty="0">
                <a:solidFill>
                  <a:schemeClr val="tx1"/>
                </a:solidFill>
                <a:effectLst/>
                <a:latin typeface="Lato" panose="020F0502020204030203" pitchFamily="34" charset="0"/>
                <a:ea typeface="Lato" panose="020F0502020204030203" pitchFamily="34" charset="0"/>
                <a:cs typeface="Lato" panose="020F0502020204030203" pitchFamily="34" charset="0"/>
              </a:rPr>
              <a:t>’ can be understood as </a:t>
            </a:r>
          </a:p>
          <a:p>
            <a:pPr marL="0" indent="0">
              <a:spcAft>
                <a:spcPts val="1600"/>
              </a:spcAft>
              <a:buNone/>
            </a:pPr>
            <a:endParaRPr lang="en-US" sz="1600" b="0" i="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285750" indent="-285750">
              <a:spcAft>
                <a:spcPts val="1600"/>
              </a:spcAft>
            </a:pPr>
            <a:r>
              <a:rPr lang="en-US" sz="1600" b="0" i="0" dirty="0">
                <a:solidFill>
                  <a:schemeClr val="tx1"/>
                </a:solidFill>
                <a:effectLst/>
                <a:latin typeface="Lato" panose="020F0502020204030203" pitchFamily="34" charset="0"/>
                <a:ea typeface="Lato" panose="020F0502020204030203" pitchFamily="34" charset="0"/>
                <a:cs typeface="Lato" panose="020F0502020204030203" pitchFamily="34" charset="0"/>
              </a:rPr>
              <a:t>factually </a:t>
            </a:r>
            <a:r>
              <a:rPr lang="en-US" sz="1600" b="1" i="0" dirty="0">
                <a:solidFill>
                  <a:schemeClr val="tx1"/>
                </a:solidFill>
                <a:effectLst/>
                <a:latin typeface="Lato" panose="020F0502020204030203" pitchFamily="34" charset="0"/>
                <a:ea typeface="Lato" panose="020F0502020204030203" pitchFamily="34" charset="0"/>
                <a:cs typeface="Lato" panose="020F0502020204030203" pitchFamily="34" charset="0"/>
              </a:rPr>
              <a:t>incorrect information regarding claims that concern scientific matters </a:t>
            </a:r>
            <a:r>
              <a:rPr lang="en-US" sz="1600" b="0" i="0" dirty="0">
                <a:solidFill>
                  <a:schemeClr val="tx1"/>
                </a:solidFill>
                <a:effectLst/>
                <a:latin typeface="Lato" panose="020F0502020204030203" pitchFamily="34" charset="0"/>
                <a:ea typeface="Lato" panose="020F0502020204030203" pitchFamily="34" charset="0"/>
                <a:cs typeface="Lato" panose="020F0502020204030203" pitchFamily="34" charset="0"/>
              </a:rPr>
              <a:t>and that is fabricated or deliberately manipulated with the intention to deceive. </a:t>
            </a:r>
          </a:p>
          <a:p>
            <a:pPr marL="285750" indent="-285750">
              <a:spcAft>
                <a:spcPts val="1600"/>
              </a:spcAft>
            </a:pPr>
            <a:r>
              <a:rPr lang="en-US" sz="1600" b="0" i="0" dirty="0">
                <a:solidFill>
                  <a:schemeClr val="tx1"/>
                </a:solidFill>
                <a:effectLst/>
                <a:latin typeface="Lato" panose="020F0502020204030203" pitchFamily="34" charset="0"/>
                <a:ea typeface="Lato" panose="020F0502020204030203" pitchFamily="34" charset="0"/>
                <a:cs typeface="Lato" panose="020F0502020204030203" pitchFamily="34" charset="0"/>
              </a:rPr>
              <a:t>includes claims that </a:t>
            </a:r>
            <a:r>
              <a:rPr lang="en-US" sz="1600" b="1" i="0" dirty="0">
                <a:solidFill>
                  <a:schemeClr val="tx1"/>
                </a:solidFill>
                <a:effectLst/>
                <a:latin typeface="Lato" panose="020F0502020204030203" pitchFamily="34" charset="0"/>
                <a:ea typeface="Lato" panose="020F0502020204030203" pitchFamily="34" charset="0"/>
                <a:cs typeface="Lato" panose="020F0502020204030203" pitchFamily="34" charset="0"/>
              </a:rPr>
              <a:t>deliberately look and sound scientific </a:t>
            </a:r>
            <a:r>
              <a:rPr lang="en-US" sz="1600" b="0" i="0" dirty="0">
                <a:solidFill>
                  <a:schemeClr val="tx1"/>
                </a:solidFill>
                <a:effectLst/>
                <a:latin typeface="Lato" panose="020F0502020204030203" pitchFamily="34" charset="0"/>
                <a:ea typeface="Lato" panose="020F0502020204030203" pitchFamily="34" charset="0"/>
                <a:cs typeface="Lato" panose="020F0502020204030203" pitchFamily="34" charset="0"/>
              </a:rPr>
              <a:t>although they are not</a:t>
            </a:r>
            <a:r>
              <a:rPr lang="en-US" sz="1600" b="0" i="0" dirty="0">
                <a:solidFill>
                  <a:srgbClr val="706F6F"/>
                </a:solidFill>
                <a:effectLst/>
                <a:latin typeface="Lato" panose="020F0502020204030203" pitchFamily="34" charset="0"/>
                <a:ea typeface="Lato" panose="020F0502020204030203" pitchFamily="34" charset="0"/>
                <a:cs typeface="Lato" panose="020F0502020204030203" pitchFamily="34" charset="0"/>
              </a:rPr>
              <a:t>. </a:t>
            </a:r>
          </a:p>
          <a:p>
            <a:pPr marL="0" indent="0">
              <a:spcAft>
                <a:spcPts val="1600"/>
              </a:spcAft>
              <a:buNone/>
            </a:pPr>
            <a:endParaRPr lang="en-US" sz="1400" b="0" i="0" u="sng" dirty="0">
              <a:solidFill>
                <a:srgbClr val="706F6F"/>
              </a:solidFill>
              <a:effectLst/>
              <a:latin typeface="Lato" panose="020F0502020204030203" pitchFamily="34" charset="0"/>
              <a:ea typeface="Lato" panose="020F0502020204030203" pitchFamily="34" charset="0"/>
              <a:cs typeface="Lato" panose="020F0502020204030203" pitchFamily="34" charset="0"/>
            </a:endParaRPr>
          </a:p>
        </p:txBody>
      </p:sp>
      <p:sp>
        <p:nvSpPr>
          <p:cNvPr id="86" name="Google Shape;86;p14"/>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7</a:t>
            </a:fld>
            <a:endParaRPr/>
          </a:p>
        </p:txBody>
      </p:sp>
    </p:spTree>
    <p:extLst>
      <p:ext uri="{BB962C8B-B14F-4D97-AF65-F5344CB8AC3E}">
        <p14:creationId xmlns:p14="http://schemas.microsoft.com/office/powerpoint/2010/main" val="4127791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BC8F3C-1DC4-4F2F-A890-2B52543A272D}"/>
              </a:ext>
            </a:extLst>
          </p:cNvPr>
          <p:cNvSpPr>
            <a:spLocks noGrp="1"/>
          </p:cNvSpPr>
          <p:nvPr>
            <p:ph type="title"/>
          </p:nvPr>
        </p:nvSpPr>
        <p:spPr/>
        <p:txBody>
          <a:bodyPr/>
          <a:lstStyle/>
          <a:p>
            <a:r>
              <a:rPr lang="en-US" dirty="0">
                <a:latin typeface="Lato" panose="020F0502020204030203" pitchFamily="34" charset="0"/>
                <a:ea typeface="Lato" panose="020F0502020204030203" pitchFamily="34" charset="0"/>
                <a:cs typeface="Lato" panose="020F0502020204030203" pitchFamily="34" charset="0"/>
              </a:rPr>
              <a:t>Examples</a:t>
            </a:r>
            <a:endParaRPr lang="el-GR" dirty="0">
              <a:latin typeface="Lato" panose="020F0502020204030203" pitchFamily="34" charset="0"/>
              <a:ea typeface="Lato" panose="020F0502020204030203" pitchFamily="34" charset="0"/>
              <a:cs typeface="Lato" panose="020F0502020204030203" pitchFamily="34" charset="0"/>
            </a:endParaRPr>
          </a:p>
        </p:txBody>
      </p:sp>
      <p:sp>
        <p:nvSpPr>
          <p:cNvPr id="3" name="Θέση κειμένου 2">
            <a:extLst>
              <a:ext uri="{FF2B5EF4-FFF2-40B4-BE49-F238E27FC236}">
                <a16:creationId xmlns:a16="http://schemas.microsoft.com/office/drawing/2014/main" id="{069601AE-9759-412E-8D67-7F6B402C112A}"/>
              </a:ext>
            </a:extLst>
          </p:cNvPr>
          <p:cNvSpPr>
            <a:spLocks noGrp="1"/>
          </p:cNvSpPr>
          <p:nvPr>
            <p:ph type="body" idx="1"/>
          </p:nvPr>
        </p:nvSpPr>
        <p:spPr/>
        <p:txBody>
          <a:bodyPr/>
          <a:lstStyle/>
          <a:p>
            <a:pPr marL="285750" indent="-285750">
              <a:spcAft>
                <a:spcPts val="1600"/>
              </a:spcAft>
              <a:buFont typeface="Wingdings" panose="05000000000000000000" pitchFamily="2" charset="2"/>
              <a:buChar char="Ø"/>
            </a:pPr>
            <a:r>
              <a:rPr lang="en-US" dirty="0">
                <a:solidFill>
                  <a:schemeClr val="tx1"/>
                </a:solidFill>
                <a:latin typeface="Lato" panose="020F0502020204030203" pitchFamily="34" charset="0"/>
                <a:ea typeface="Lato" panose="020F0502020204030203" pitchFamily="34" charset="0"/>
                <a:cs typeface="Lato" panose="020F0502020204030203" pitchFamily="34" charset="0"/>
              </a:rPr>
              <a:t>t</a:t>
            </a:r>
            <a:r>
              <a:rPr lang="en-US" sz="1800" b="0" i="0" dirty="0">
                <a:solidFill>
                  <a:schemeClr val="tx1"/>
                </a:solidFill>
                <a:effectLst/>
                <a:latin typeface="Lato" panose="020F0502020204030203" pitchFamily="34" charset="0"/>
                <a:ea typeface="Lato" panose="020F0502020204030203" pitchFamily="34" charset="0"/>
                <a:cs typeface="Lato" panose="020F0502020204030203" pitchFamily="34" charset="0"/>
              </a:rPr>
              <a:t>he deliberate spread of science misinformation</a:t>
            </a:r>
          </a:p>
          <a:p>
            <a:pPr marL="285750" indent="-285750">
              <a:spcAft>
                <a:spcPts val="1600"/>
              </a:spcAft>
              <a:buFont typeface="Wingdings" panose="05000000000000000000" pitchFamily="2" charset="2"/>
              <a:buChar char="Ø"/>
            </a:pPr>
            <a:r>
              <a:rPr lang="en-US" sz="1800" b="0" i="0" dirty="0">
                <a:solidFill>
                  <a:schemeClr val="tx1"/>
                </a:solidFill>
                <a:effectLst/>
                <a:latin typeface="Lato" panose="020F0502020204030203" pitchFamily="34" charset="0"/>
                <a:ea typeface="Lato" panose="020F0502020204030203" pitchFamily="34" charset="0"/>
                <a:cs typeface="Lato" panose="020F0502020204030203" pitchFamily="34" charset="0"/>
              </a:rPr>
              <a:t>incorrect information regarding scientific matters that has been produced by mistake but without the intention to cause harm, </a:t>
            </a:r>
            <a:r>
              <a:rPr lang="en-US" sz="1800" b="0" i="0" dirty="0" err="1">
                <a:solidFill>
                  <a:schemeClr val="tx1"/>
                </a:solidFill>
                <a:effectLst/>
                <a:latin typeface="Lato" panose="020F0502020204030203" pitchFamily="34" charset="0"/>
                <a:ea typeface="Lato" panose="020F0502020204030203" pitchFamily="34" charset="0"/>
                <a:cs typeface="Lato" panose="020F0502020204030203" pitchFamily="34" charset="0"/>
              </a:rPr>
              <a:t>e.g</a:t>
            </a:r>
            <a:r>
              <a:rPr lang="en-US" sz="1800" b="0" i="0" dirty="0">
                <a:solidFill>
                  <a:schemeClr val="tx1"/>
                </a:solidFill>
                <a:effectLst/>
                <a:latin typeface="Lato" panose="020F0502020204030203" pitchFamily="34" charset="0"/>
                <a:ea typeface="Lato" panose="020F0502020204030203" pitchFamily="34" charset="0"/>
                <a:cs typeface="Lato" panose="020F0502020204030203" pitchFamily="34" charset="0"/>
              </a:rPr>
              <a:t> caused by </a:t>
            </a:r>
          </a:p>
          <a:p>
            <a:pPr marL="285750" indent="-285750">
              <a:spcAft>
                <a:spcPts val="1600"/>
              </a:spcAft>
              <a:buFontTx/>
              <a:buChar char="-"/>
            </a:pPr>
            <a:r>
              <a:rPr lang="en-US" sz="1800" b="0" i="0" dirty="0">
                <a:solidFill>
                  <a:schemeClr val="tx1"/>
                </a:solidFill>
                <a:effectLst/>
                <a:latin typeface="Lato" panose="020F0502020204030203" pitchFamily="34" charset="0"/>
                <a:ea typeface="Lato" panose="020F0502020204030203" pitchFamily="34" charset="0"/>
                <a:cs typeface="Lato" panose="020F0502020204030203" pitchFamily="34" charset="0"/>
              </a:rPr>
              <a:t>scientific misconduct </a:t>
            </a:r>
          </a:p>
          <a:p>
            <a:pPr marL="285750" indent="-285750">
              <a:spcAft>
                <a:spcPts val="1600"/>
              </a:spcAft>
              <a:buFontTx/>
              <a:buChar char="-"/>
            </a:pPr>
            <a:r>
              <a:rPr lang="en-US" sz="1800" b="0" i="0" dirty="0">
                <a:solidFill>
                  <a:schemeClr val="tx1"/>
                </a:solidFill>
                <a:effectLst/>
                <a:latin typeface="Lato" panose="020F0502020204030203" pitchFamily="34" charset="0"/>
                <a:ea typeface="Lato" panose="020F0502020204030203" pitchFamily="34" charset="0"/>
                <a:cs typeface="Lato" panose="020F0502020204030203" pitchFamily="34" charset="0"/>
              </a:rPr>
              <a:t>lack of research integrity</a:t>
            </a:r>
          </a:p>
          <a:p>
            <a:pPr marL="285750" indent="-285750">
              <a:spcAft>
                <a:spcPts val="1600"/>
              </a:spcAft>
              <a:buFontTx/>
              <a:buChar char="-"/>
            </a:pPr>
            <a:r>
              <a:rPr lang="en-US" sz="1800" b="0" i="0" dirty="0">
                <a:solidFill>
                  <a:schemeClr val="tx1"/>
                </a:solidFill>
                <a:effectLst/>
                <a:latin typeface="Lato" panose="020F0502020204030203" pitchFamily="34" charset="0"/>
                <a:ea typeface="Lato" panose="020F0502020204030203" pitchFamily="34" charset="0"/>
                <a:cs typeface="Lato" panose="020F0502020204030203" pitchFamily="34" charset="0"/>
              </a:rPr>
              <a:t>poor communication of scientific results</a:t>
            </a: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 </a:t>
            </a:r>
            <a:b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br>
            <a:endParaRPr lang="en-GB" sz="1800" b="1" dirty="0">
              <a:solidFill>
                <a:schemeClr val="tx1"/>
              </a:solidFill>
              <a:latin typeface="Lato" panose="020F0502020204030203" pitchFamily="34" charset="0"/>
              <a:ea typeface="Lato" panose="020F0502020204030203" pitchFamily="34" charset="0"/>
              <a:cs typeface="Lato" panose="020F0502020204030203" pitchFamily="34" charset="0"/>
            </a:endParaRPr>
          </a:p>
          <a:p>
            <a:pPr marL="114300" indent="0">
              <a:buNone/>
            </a:pPr>
            <a:endParaRPr lang="el-GR" dirty="0">
              <a:latin typeface="Lato" panose="020F0502020204030203" pitchFamily="34" charset="0"/>
              <a:ea typeface="Lato" panose="020F0502020204030203" pitchFamily="34" charset="0"/>
              <a:cs typeface="Lato" panose="020F0502020204030203" pitchFamily="34" charset="0"/>
            </a:endParaRPr>
          </a:p>
        </p:txBody>
      </p:sp>
      <p:sp>
        <p:nvSpPr>
          <p:cNvPr id="4" name="Θέση αριθμού διαφάνειας 3">
            <a:extLst>
              <a:ext uri="{FF2B5EF4-FFF2-40B4-BE49-F238E27FC236}">
                <a16:creationId xmlns:a16="http://schemas.microsoft.com/office/drawing/2014/main" id="{05861E12-4A20-4BF0-8987-BDD4D70C865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8</a:t>
            </a:fld>
            <a:endParaRPr lang="de"/>
          </a:p>
        </p:txBody>
      </p:sp>
    </p:spTree>
    <p:extLst>
      <p:ext uri="{BB962C8B-B14F-4D97-AF65-F5344CB8AC3E}">
        <p14:creationId xmlns:p14="http://schemas.microsoft.com/office/powerpoint/2010/main" val="1955245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1CE877-F62D-4BBF-8D44-5DC08290DB55}"/>
              </a:ext>
            </a:extLst>
          </p:cNvPr>
          <p:cNvSpPr>
            <a:spLocks noGrp="1"/>
          </p:cNvSpPr>
          <p:nvPr>
            <p:ph type="title"/>
          </p:nvPr>
        </p:nvSpPr>
        <p:spPr>
          <a:xfrm>
            <a:off x="168425" y="132000"/>
            <a:ext cx="6802800" cy="572700"/>
          </a:xfrm>
        </p:spPr>
        <p:txBody>
          <a:bodyPr/>
          <a:lstStyle/>
          <a:p>
            <a:r>
              <a:rPr lang="en-US" sz="2000" dirty="0">
                <a:latin typeface="Lato" panose="020F0502020204030203" pitchFamily="34" charset="0"/>
                <a:ea typeface="Lato" panose="020F0502020204030203" pitchFamily="34" charset="0"/>
                <a:cs typeface="Lato" panose="020F0502020204030203" pitchFamily="34" charset="0"/>
              </a:rPr>
              <a:t>Characteristics and Mechanisms of Science Disinformation </a:t>
            </a:r>
            <a:br>
              <a:rPr lang="en-US" sz="1200" dirty="0">
                <a:latin typeface="Lato" panose="020F0502020204030203" pitchFamily="34" charset="0"/>
                <a:ea typeface="Lato" panose="020F0502020204030203" pitchFamily="34" charset="0"/>
                <a:cs typeface="Lato" panose="020F0502020204030203" pitchFamily="34" charset="0"/>
              </a:rPr>
            </a:br>
            <a:br>
              <a:rPr lang="en-US" dirty="0">
                <a:latin typeface="Lato" panose="020F0502020204030203" pitchFamily="34" charset="0"/>
                <a:ea typeface="Lato" panose="020F0502020204030203" pitchFamily="34" charset="0"/>
                <a:cs typeface="Lato" panose="020F0502020204030203" pitchFamily="34" charset="0"/>
              </a:rPr>
            </a:br>
            <a:endParaRPr lang="el-GR" dirty="0">
              <a:latin typeface="Lato" panose="020F0502020204030203" pitchFamily="34" charset="0"/>
              <a:ea typeface="Lato" panose="020F0502020204030203" pitchFamily="34" charset="0"/>
              <a:cs typeface="Lato" panose="020F0502020204030203" pitchFamily="34" charset="0"/>
            </a:endParaRPr>
          </a:p>
        </p:txBody>
      </p:sp>
      <p:sp>
        <p:nvSpPr>
          <p:cNvPr id="3" name="Θέση κειμένου 2">
            <a:extLst>
              <a:ext uri="{FF2B5EF4-FFF2-40B4-BE49-F238E27FC236}">
                <a16:creationId xmlns:a16="http://schemas.microsoft.com/office/drawing/2014/main" id="{2A4CE7D3-424A-4A0D-9B91-2B9C0D1E1687}"/>
              </a:ext>
            </a:extLst>
          </p:cNvPr>
          <p:cNvSpPr>
            <a:spLocks noGrp="1"/>
          </p:cNvSpPr>
          <p:nvPr>
            <p:ph type="body" idx="1"/>
          </p:nvPr>
        </p:nvSpPr>
        <p:spPr>
          <a:xfrm>
            <a:off x="168425" y="774357"/>
            <a:ext cx="8664000" cy="3664443"/>
          </a:xfrm>
        </p:spPr>
        <p:txBody>
          <a:bodyPr/>
          <a:lstStyle/>
          <a:p>
            <a:pPr marL="114300" indent="0">
              <a:buNone/>
            </a:pPr>
            <a:r>
              <a:rPr lang="en-US" b="1" dirty="0">
                <a:solidFill>
                  <a:schemeClr val="tx1"/>
                </a:solidFill>
                <a:latin typeface="Lato" panose="020F0502020204030203" pitchFamily="34" charset="0"/>
                <a:ea typeface="Lato" panose="020F0502020204030203" pitchFamily="34" charset="0"/>
                <a:cs typeface="Lato" panose="020F0502020204030203" pitchFamily="34" charset="0"/>
              </a:rPr>
              <a:t>Knowledge Resistance &amp; Confirmation Bias </a:t>
            </a:r>
            <a:br>
              <a:rPr lang="en-US" b="1" dirty="0">
                <a:solidFill>
                  <a:schemeClr val="tx1"/>
                </a:solidFill>
                <a:latin typeface="Lato" panose="020F0502020204030203" pitchFamily="34" charset="0"/>
                <a:ea typeface="Lato" panose="020F0502020204030203" pitchFamily="34" charset="0"/>
                <a:cs typeface="Lato" panose="020F0502020204030203" pitchFamily="34" charset="0"/>
              </a:rPr>
            </a:br>
            <a:endParaRPr lang="en-US" b="1" dirty="0">
              <a:solidFill>
                <a:schemeClr val="tx1"/>
              </a:solidFill>
              <a:latin typeface="Lato" panose="020F0502020204030203" pitchFamily="34" charset="0"/>
              <a:ea typeface="Lato" panose="020F0502020204030203" pitchFamily="34" charset="0"/>
              <a:cs typeface="Lato" panose="020F0502020204030203" pitchFamily="34" charset="0"/>
            </a:endParaRPr>
          </a:p>
          <a:p>
            <a:pPr>
              <a:buFont typeface="Wingdings" panose="05000000000000000000" pitchFamily="2" charset="2"/>
              <a:buChar char="§"/>
            </a:pPr>
            <a:r>
              <a:rPr lang="en-US" dirty="0">
                <a:solidFill>
                  <a:schemeClr val="tx1"/>
                </a:solidFill>
                <a:latin typeface="Lato" panose="020F0502020204030203" pitchFamily="34" charset="0"/>
                <a:ea typeface="Lato" panose="020F0502020204030203" pitchFamily="34" charset="0"/>
                <a:cs typeface="Lato" panose="020F0502020204030203" pitchFamily="34" charset="0"/>
              </a:rPr>
              <a:t>humans prone to absorbing information that supports established personal beliefs and opinions based on previous information or emotional appeal, an effect known as </a:t>
            </a:r>
            <a:r>
              <a:rPr lang="en-US" b="1" dirty="0">
                <a:solidFill>
                  <a:schemeClr val="tx1"/>
                </a:solidFill>
                <a:latin typeface="Lato" panose="020F0502020204030203" pitchFamily="34" charset="0"/>
                <a:ea typeface="Lato" panose="020F0502020204030203" pitchFamily="34" charset="0"/>
                <a:cs typeface="Lato" panose="020F0502020204030203" pitchFamily="34" charset="0"/>
              </a:rPr>
              <a:t>'biased assimilation</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a:t>
            </a:r>
          </a:p>
          <a:p>
            <a:pPr>
              <a:buFont typeface="Wingdings" panose="05000000000000000000" pitchFamily="2" charset="2"/>
              <a:buChar char="§"/>
            </a:pPr>
            <a:r>
              <a:rPr lang="en-US" dirty="0">
                <a:solidFill>
                  <a:schemeClr val="tx1"/>
                </a:solidFill>
                <a:latin typeface="Lato" panose="020F0502020204030203" pitchFamily="34" charset="0"/>
                <a:ea typeface="Lato" panose="020F0502020204030203" pitchFamily="34" charset="0"/>
                <a:cs typeface="Lato" panose="020F0502020204030203" pitchFamily="34" charset="0"/>
              </a:rPr>
              <a:t>leads to ‘motivated reasoning’ and self-deception</a:t>
            </a:r>
          </a:p>
          <a:p>
            <a:pPr>
              <a:buFont typeface="Wingdings" panose="05000000000000000000" pitchFamily="2" charset="2"/>
              <a:buChar char="§"/>
            </a:pPr>
            <a:r>
              <a:rPr lang="en-US" dirty="0">
                <a:solidFill>
                  <a:schemeClr val="tx1"/>
                </a:solidFill>
                <a:latin typeface="Lato" panose="020F0502020204030203" pitchFamily="34" charset="0"/>
                <a:ea typeface="Lato" panose="020F0502020204030203" pitchFamily="34" charset="0"/>
                <a:cs typeface="Lato" panose="020F0502020204030203" pitchFamily="34" charset="0"/>
              </a:rPr>
              <a:t>leads to counterarguing</a:t>
            </a:r>
          </a:p>
          <a:p>
            <a:pPr>
              <a:buFont typeface="Wingdings" panose="05000000000000000000" pitchFamily="2" charset="2"/>
              <a:buChar char="§"/>
            </a:pPr>
            <a:r>
              <a:rPr lang="en-US" dirty="0">
                <a:solidFill>
                  <a:schemeClr val="tx1"/>
                </a:solidFill>
                <a:latin typeface="Lato" panose="020F0502020204030203" pitchFamily="34" charset="0"/>
                <a:ea typeface="Lato" panose="020F0502020204030203" pitchFamily="34" charset="0"/>
                <a:cs typeface="Lato" panose="020F0502020204030203" pitchFamily="34" charset="0"/>
              </a:rPr>
              <a:t>opinions rely on misplaced trust, i.e., trust in authorities that turn out to be unreliable sources of information</a:t>
            </a:r>
            <a:br>
              <a:rPr lang="en-US" dirty="0">
                <a:solidFill>
                  <a:srgbClr val="706F6F"/>
                </a:solidFill>
                <a:latin typeface="Lato" panose="020F0502020204030203" pitchFamily="34" charset="0"/>
                <a:ea typeface="Lato" panose="020F0502020204030203" pitchFamily="34" charset="0"/>
                <a:cs typeface="Lato" panose="020F0502020204030203" pitchFamily="34" charset="0"/>
              </a:rPr>
            </a:br>
            <a:endParaRPr lang="en-US" dirty="0">
              <a:solidFill>
                <a:srgbClr val="706F6F"/>
              </a:solidFill>
              <a:latin typeface="Lato" panose="020F0502020204030203" pitchFamily="34" charset="0"/>
              <a:ea typeface="Lato" panose="020F0502020204030203" pitchFamily="34" charset="0"/>
              <a:cs typeface="Lato" panose="020F0502020204030203" pitchFamily="34" charset="0"/>
            </a:endParaRPr>
          </a:p>
        </p:txBody>
      </p:sp>
      <p:sp>
        <p:nvSpPr>
          <p:cNvPr id="4" name="Θέση αριθμού διαφάνειας 3">
            <a:extLst>
              <a:ext uri="{FF2B5EF4-FFF2-40B4-BE49-F238E27FC236}">
                <a16:creationId xmlns:a16="http://schemas.microsoft.com/office/drawing/2014/main" id="{29FF3641-3E63-401B-A850-2E8639DC043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9</a:t>
            </a:fld>
            <a:endParaRPr lang="de"/>
          </a:p>
        </p:txBody>
      </p:sp>
    </p:spTree>
    <p:extLst>
      <p:ext uri="{BB962C8B-B14F-4D97-AF65-F5344CB8AC3E}">
        <p14:creationId xmlns:p14="http://schemas.microsoft.com/office/powerpoint/2010/main" val="182894150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699</TotalTime>
  <Words>2189</Words>
  <Application>Microsoft Macintosh PowerPoint</Application>
  <PresentationFormat>On-screen Show (16:9)</PresentationFormat>
  <Paragraphs>127</Paragraphs>
  <Slides>19</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Wingdings</vt:lpstr>
      <vt:lpstr>FiraSans-Light</vt:lpstr>
      <vt:lpstr>Arial</vt:lpstr>
      <vt:lpstr>Lato</vt:lpstr>
      <vt:lpstr>AdvOT88ac8687</vt:lpstr>
      <vt:lpstr>Century Gothic</vt:lpstr>
      <vt:lpstr>AdvOT88ac8687+20</vt:lpstr>
      <vt:lpstr>Simple Light</vt:lpstr>
      <vt:lpstr>“Identifying different audiences of scientific information: tackling disinformation on scientific issues”</vt:lpstr>
      <vt:lpstr>Aims of the module</vt:lpstr>
      <vt:lpstr>Misinformation – Main Points</vt:lpstr>
      <vt:lpstr>PowerPoint Presentation</vt:lpstr>
      <vt:lpstr>PowerPoint Presentation</vt:lpstr>
      <vt:lpstr>PowerPoint Presentation</vt:lpstr>
      <vt:lpstr>Disinformation on scientific issues – Main Points</vt:lpstr>
      <vt:lpstr>Examples</vt:lpstr>
      <vt:lpstr>Characteristics and Mechanisms of Science Disinformation   </vt:lpstr>
      <vt:lpstr>Characteristics and Mechanisms of Science Disinformation</vt:lpstr>
      <vt:lpstr>Tips to Identify Fake News </vt:lpstr>
      <vt:lpstr>QUIZ  </vt:lpstr>
      <vt:lpstr>Quiz</vt:lpstr>
      <vt:lpstr>Quiz</vt:lpstr>
      <vt:lpstr>Quiz</vt:lpstr>
      <vt:lpstr>Quiz</vt:lpstr>
      <vt:lpstr>Quiz</vt:lpstr>
      <vt:lpstr>Quiz</vt:lpstr>
      <vt:lpstr>Sources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Marco Mogiani</dc:creator>
  <cp:lastModifiedBy>Debora Lucque</cp:lastModifiedBy>
  <cp:revision>197</cp:revision>
  <dcterms:modified xsi:type="dcterms:W3CDTF">2022-05-10T12:14:55Z</dcterms:modified>
</cp:coreProperties>
</file>