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5"/>
  </p:notesMasterIdLst>
  <p:sldIdLst>
    <p:sldId id="256" r:id="rId2"/>
    <p:sldId id="257" r:id="rId3"/>
    <p:sldId id="305" r:id="rId4"/>
    <p:sldId id="295" r:id="rId5"/>
    <p:sldId id="296" r:id="rId6"/>
    <p:sldId id="297" r:id="rId7"/>
    <p:sldId id="298" r:id="rId8"/>
    <p:sldId id="299" r:id="rId9"/>
    <p:sldId id="300" r:id="rId10"/>
    <p:sldId id="301" r:id="rId11"/>
    <p:sldId id="302" r:id="rId12"/>
    <p:sldId id="303" r:id="rId13"/>
    <p:sldId id="304" r:id="rId14"/>
  </p:sldIdLst>
  <p:sldSz cx="9144000" cy="5143500" type="screen16x9"/>
  <p:notesSz cx="6858000" cy="9144000"/>
  <p:embeddedFontLst>
    <p:embeddedFont>
      <p:font typeface="Lato" panose="020F0502020204030203"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4" roundtripDataSignature="AMtx7mgLPFJTDbSjgRI4vVnPUdKwQl+g2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36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p:cViewPr varScale="1">
        <p:scale>
          <a:sx n="165" d="100"/>
          <a:sy n="165" d="100"/>
        </p:scale>
        <p:origin x="664"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68"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6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font" Target="fonts/font4.fntdata"/><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6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9"/>
        <p:cNvGrpSpPr/>
        <p:nvPr/>
      </p:nvGrpSpPr>
      <p:grpSpPr>
        <a:xfrm>
          <a:off x="0" y="0"/>
          <a:ext cx="0" cy="0"/>
          <a:chOff x="0" y="0"/>
          <a:chExt cx="0" cy="0"/>
        </a:xfrm>
      </p:grpSpPr>
      <p:sp>
        <p:nvSpPr>
          <p:cNvPr id="430" name="Google Shape;430;geebb530ace_0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1" name="Google Shape;431;geebb530ace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Google Shape;437;geebb530ace_0_1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8" name="Google Shape;438;geebb530ace_0_1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geebb530ace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6" name="Google Shape;376;geebb530ace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geebb530ace_0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5" name="Google Shape;385;geebb530ace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
        <p:cNvGrpSpPr/>
        <p:nvPr/>
      </p:nvGrpSpPr>
      <p:grpSpPr>
        <a:xfrm>
          <a:off x="0" y="0"/>
          <a:ext cx="0" cy="0"/>
          <a:chOff x="0" y="0"/>
          <a:chExt cx="0" cy="0"/>
        </a:xfrm>
      </p:grpSpPr>
      <p:sp>
        <p:nvSpPr>
          <p:cNvPr id="393" name="Google Shape;393;geebb530ace_0_1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 name="Google Shape;394;geebb530ace_0_1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gef0a613a82_0_1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 name="Google Shape;403;gef0a613a82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gef0a613a82_0_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0" name="Google Shape;410;gef0a613a82_0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gef0a613a82_0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7" name="Google Shape;417;gef0a613a82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gece8045e3a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4" name="Google Shape;424;gece8045e3a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5"/>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lgn="l">
              <a:lnSpc>
                <a:spcPct val="100000"/>
              </a:lnSpc>
              <a:spcBef>
                <a:spcPts val="0"/>
              </a:spcBef>
              <a:spcAft>
                <a:spcPts val="0"/>
              </a:spcAft>
              <a:buClr>
                <a:srgbClr val="000000"/>
              </a:buClr>
              <a:buSzPts val="4000"/>
              <a:buNone/>
              <a:defRPr sz="4000">
                <a:solidFill>
                  <a:srgbClr val="00000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5"/>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gn="l">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5"/>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5"/>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de" sz="900" b="0" i="0" u="none" strike="noStrike" cap="none">
                <a:solidFill>
                  <a:srgbClr val="000000"/>
                </a:solidFill>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b="0" i="0" u="none" strike="noStrike" cap="none">
              <a:solidFill>
                <a:srgbClr val="000000"/>
              </a:solidFill>
              <a:latin typeface="Lato"/>
              <a:ea typeface="Lato"/>
              <a:cs typeface="Lato"/>
              <a:sym typeface="Lato"/>
            </a:endParaRPr>
          </a:p>
        </p:txBody>
      </p:sp>
      <p:pic>
        <p:nvPicPr>
          <p:cNvPr id="14" name="Google Shape;14;p5"/>
          <p:cNvPicPr preferRelativeResize="0"/>
          <p:nvPr/>
        </p:nvPicPr>
        <p:blipFill rotWithShape="1">
          <a:blip r:embed="rId3">
            <a:alphaModFix/>
          </a:blip>
          <a:srcRect t="14999" b="18337"/>
          <a:stretch/>
        </p:blipFill>
        <p:spPr>
          <a:xfrm>
            <a:off x="5496600" y="414525"/>
            <a:ext cx="3491800" cy="1309049"/>
          </a:xfrm>
          <a:prstGeom prst="rect">
            <a:avLst/>
          </a:prstGeom>
          <a:noFill/>
          <a:ln>
            <a:noFill/>
          </a:ln>
        </p:spPr>
      </p:pic>
      <p:pic>
        <p:nvPicPr>
          <p:cNvPr id="15" name="Google Shape;15;p5"/>
          <p:cNvPicPr preferRelativeResize="0"/>
          <p:nvPr/>
        </p:nvPicPr>
        <p:blipFill rotWithShape="1">
          <a:blip r:embed="rId4">
            <a:alphaModFix/>
          </a:blip>
          <a:srcRect/>
          <a:stretch/>
        </p:blipFill>
        <p:spPr>
          <a:xfrm>
            <a:off x="131525" y="4393800"/>
            <a:ext cx="2175863" cy="472925"/>
          </a:xfrm>
          <a:prstGeom prst="rect">
            <a:avLst/>
          </a:prstGeom>
          <a:noFill/>
          <a:ln>
            <a:noFill/>
          </a:ln>
        </p:spPr>
      </p:pic>
      <p:sp>
        <p:nvSpPr>
          <p:cNvPr id="16" name="Google Shape;16;p5"/>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de" sz="1300" b="0" i="0" u="none" strike="noStrike" cap="none">
                <a:solidFill>
                  <a:schemeClr val="dk1"/>
                </a:solidFill>
                <a:latin typeface="Lato"/>
                <a:ea typeface="Lato"/>
                <a:cs typeface="Lato"/>
                <a:sym typeface="Lato"/>
              </a:rPr>
              <a:t>Enhancing Research</a:t>
            </a:r>
            <a:endParaRPr sz="1300" b="0" i="0" u="none" strike="noStrike" cap="none">
              <a:solidFill>
                <a:schemeClr val="dk1"/>
              </a:solidFill>
              <a:latin typeface="Lato"/>
              <a:ea typeface="Lato"/>
              <a:cs typeface="Lato"/>
              <a:sym typeface="Lato"/>
            </a:endParaRPr>
          </a:p>
          <a:p>
            <a:pPr marL="0" marR="0" lvl="0" indent="0" algn="l" rtl="0">
              <a:lnSpc>
                <a:spcPct val="100000"/>
              </a:lnSpc>
              <a:spcBef>
                <a:spcPts val="0"/>
              </a:spcBef>
              <a:spcAft>
                <a:spcPts val="0"/>
              </a:spcAft>
              <a:buClr>
                <a:srgbClr val="000000"/>
              </a:buClr>
              <a:buSzPts val="1300"/>
              <a:buFont typeface="Arial"/>
              <a:buNone/>
            </a:pPr>
            <a:r>
              <a:rPr lang="de" sz="1300" b="0" i="0" u="none" strike="noStrike" cap="none">
                <a:solidFill>
                  <a:schemeClr val="dk1"/>
                </a:solidFill>
                <a:latin typeface="Lato"/>
                <a:ea typeface="Lato"/>
                <a:cs typeface="Lato"/>
                <a:sym typeface="Lato"/>
              </a:rPr>
              <a:t>Understanding through Media</a:t>
            </a:r>
            <a:endParaRPr sz="1700" b="0" i="0" u="none" strike="noStrike" cap="none">
              <a:solidFill>
                <a:srgbClr val="000000"/>
              </a:solidFill>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4"/>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6" name="Google Shape;66;p14"/>
          <p:cNvSpPr txBox="1">
            <a:spLocks noGrp="1"/>
          </p:cNvSpPr>
          <p:nvPr>
            <p:ph type="body" idx="1"/>
          </p:nvPr>
        </p:nvSpPr>
        <p:spPr>
          <a:xfrm>
            <a:off x="311700" y="3152225"/>
            <a:ext cx="8520600" cy="13008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pic>
        <p:nvPicPr>
          <p:cNvPr id="67" name="Google Shape;67;p14"/>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8" name="Google Shape;68;p14"/>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9" name="Google Shape;69;p1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5"/>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72" name="Google Shape;72;p15"/>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73" name="Google Shape;73;p1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6"/>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20" name="Google Shape;20;p6"/>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1" name="Google Shape;21;p6"/>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2" name="Google Shape;22;p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pic>
        <p:nvPicPr>
          <p:cNvPr id="25" name="Google Shape;25;p7"/>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6" name="Google Shape;26;p7"/>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7" name="Google Shape;27;p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0" name="Google Shape;30;p8"/>
          <p:cNvSpPr txBox="1">
            <a:spLocks noGrp="1"/>
          </p:cNvSpPr>
          <p:nvPr>
            <p:ph type="body" idx="1"/>
          </p:nvPr>
        </p:nvSpPr>
        <p:spPr>
          <a:xfrm>
            <a:off x="311700" y="1297000"/>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8"/>
          <p:cNvSpPr txBox="1">
            <a:spLocks noGrp="1"/>
          </p:cNvSpPr>
          <p:nvPr>
            <p:ph type="body" idx="2"/>
          </p:nvPr>
        </p:nvSpPr>
        <p:spPr>
          <a:xfrm>
            <a:off x="4832400" y="1297075"/>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32" name="Google Shape;32;p8"/>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3" name="Google Shape;33;p8"/>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4" name="Google Shape;34;p8"/>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9"/>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37" name="Google Shape;37;p9"/>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8" name="Google Shape;38;p9"/>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9" name="Google Shape;39;p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311700" y="539675"/>
            <a:ext cx="60072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2" name="Google Shape;42;p10"/>
          <p:cNvSpPr txBox="1">
            <a:spLocks noGrp="1"/>
          </p:cNvSpPr>
          <p:nvPr>
            <p:ph type="body" idx="1"/>
          </p:nvPr>
        </p:nvSpPr>
        <p:spPr>
          <a:xfrm>
            <a:off x="311700" y="1176700"/>
            <a:ext cx="2808000" cy="3224400"/>
          </a:xfrm>
          <a:prstGeom prst="rect">
            <a:avLst/>
          </a:prstGeom>
          <a:solidFill>
            <a:srgbClr val="FFFFFF"/>
          </a:solid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43" name="Google Shape;43;p10"/>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4" name="Google Shape;44;p10"/>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45" name="Google Shape;45;p10"/>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pic>
        <p:nvPicPr>
          <p:cNvPr id="48" name="Google Shape;48;p11"/>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9" name="Google Shape;49;p11"/>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0" name="Google Shape;50;p1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12"/>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1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54" name="Google Shape;54;p12"/>
          <p:cNvSpPr txBox="1">
            <a:spLocks noGrp="1"/>
          </p:cNvSpPr>
          <p:nvPr>
            <p:ph type="subTitle" idx="1"/>
          </p:nvPr>
        </p:nvSpPr>
        <p:spPr>
          <a:xfrm>
            <a:off x="265500" y="2803075"/>
            <a:ext cx="4045200" cy="1235100"/>
          </a:xfrm>
          <a:prstGeom prst="rect">
            <a:avLst/>
          </a:prstGeom>
          <a:solidFill>
            <a:srgbClr val="FFFFFF"/>
          </a:solid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12"/>
          <p:cNvSpPr txBox="1">
            <a:spLocks noGrp="1"/>
          </p:cNvSpPr>
          <p:nvPr>
            <p:ph type="body" idx="2"/>
          </p:nvPr>
        </p:nvSpPr>
        <p:spPr>
          <a:xfrm>
            <a:off x="4939500" y="724075"/>
            <a:ext cx="3837000" cy="3695100"/>
          </a:xfrm>
          <a:prstGeom prst="rect">
            <a:avLst/>
          </a:prstGeom>
          <a:solidFill>
            <a:srgbClr val="FFFFFF"/>
          </a:solid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56" name="Google Shape;56;p12"/>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57" name="Google Shape;57;p12"/>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8" name="Google Shape;58;p1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3"/>
          <p:cNvSpPr txBox="1">
            <a:spLocks noGrp="1"/>
          </p:cNvSpPr>
          <p:nvPr>
            <p:ph type="body" idx="1"/>
          </p:nvPr>
        </p:nvSpPr>
        <p:spPr>
          <a:xfrm>
            <a:off x="2766125" y="3922225"/>
            <a:ext cx="5998800" cy="605100"/>
          </a:xfrm>
          <a:prstGeom prst="rect">
            <a:avLst/>
          </a:prstGeom>
          <a:solidFill>
            <a:srgbClr val="FFFFFF"/>
          </a:solid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pic>
        <p:nvPicPr>
          <p:cNvPr id="61" name="Google Shape;61;p13"/>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2" name="Google Shape;62;p13"/>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3" name="Google Shape;63;p1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4"/>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endParaRPr/>
          </a:p>
        </p:txBody>
      </p:sp>
      <p:sp>
        <p:nvSpPr>
          <p:cNvPr id="8" name="Google Shape;8;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etectfakes.media.mit.edu/"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sDOo5nDJwg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3f66kBwfMto"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hyperlink" Target="http://news.mit.edu/2020/mit-tackles-misinformation-in-event-of-moon-disaster-072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hyperlink" Target="http://www.youtube.com/watch?v=rci1GykTI9w"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txBox="1">
            <a:spLocks noGrp="1"/>
          </p:cNvSpPr>
          <p:nvPr>
            <p:ph type="ctrTitle"/>
          </p:nvPr>
        </p:nvSpPr>
        <p:spPr>
          <a:xfrm>
            <a:off x="0" y="650350"/>
            <a:ext cx="5496600" cy="2920500"/>
          </a:xfrm>
          <a:prstGeom prst="rect">
            <a:avLst/>
          </a:prstGeom>
          <a:solidFill>
            <a:srgbClr val="FFFFFF"/>
          </a:solidFill>
          <a:ln>
            <a:noFill/>
          </a:ln>
        </p:spPr>
        <p:txBody>
          <a:bodyPr spcFirstLastPara="1" wrap="square" lIns="360000" tIns="91425" rIns="91425" bIns="91425" anchor="b" anchorCtr="0">
            <a:noAutofit/>
          </a:bodyPr>
          <a:lstStyle/>
          <a:p>
            <a:pPr marL="0" lvl="0" indent="0" algn="l" rtl="0">
              <a:spcBef>
                <a:spcPts val="0"/>
              </a:spcBef>
              <a:spcAft>
                <a:spcPts val="0"/>
              </a:spcAft>
              <a:buNone/>
            </a:pPr>
            <a:r>
              <a:rPr lang="de" sz="3800" dirty="0" err="1"/>
              <a:t>Developing</a:t>
            </a:r>
            <a:r>
              <a:rPr lang="de" sz="3800" dirty="0"/>
              <a:t> </a:t>
            </a:r>
            <a:r>
              <a:rPr lang="de" sz="3800" dirty="0" err="1"/>
              <a:t>the</a:t>
            </a:r>
            <a:r>
              <a:rPr lang="de" sz="3800" dirty="0"/>
              <a:t> </a:t>
            </a:r>
            <a:r>
              <a:rPr lang="de" sz="3800" dirty="0" err="1"/>
              <a:t>methodology</a:t>
            </a:r>
            <a:r>
              <a:rPr lang="de" sz="3800" dirty="0"/>
              <a:t> </a:t>
            </a:r>
            <a:r>
              <a:rPr lang="de" sz="3800" dirty="0" err="1"/>
              <a:t>to</a:t>
            </a:r>
            <a:r>
              <a:rPr lang="de" sz="3800" dirty="0"/>
              <a:t> </a:t>
            </a:r>
            <a:r>
              <a:rPr lang="de" sz="3800" dirty="0" err="1"/>
              <a:t>detect</a:t>
            </a:r>
            <a:r>
              <a:rPr lang="de" sz="3800" dirty="0"/>
              <a:t> “fake </a:t>
            </a:r>
            <a:r>
              <a:rPr lang="de" sz="3800" dirty="0" err="1"/>
              <a:t>news</a:t>
            </a:r>
            <a:r>
              <a:rPr lang="de" sz="3800" dirty="0"/>
              <a:t>” </a:t>
            </a:r>
            <a:r>
              <a:rPr lang="de" sz="3800" dirty="0" err="1"/>
              <a:t>from</a:t>
            </a:r>
            <a:r>
              <a:rPr lang="de" sz="3800" dirty="0"/>
              <a:t> </a:t>
            </a:r>
            <a:r>
              <a:rPr lang="de" sz="3800" dirty="0" err="1"/>
              <a:t>fact-checked</a:t>
            </a:r>
            <a:r>
              <a:rPr lang="de" sz="3800" dirty="0"/>
              <a:t> </a:t>
            </a:r>
            <a:r>
              <a:rPr lang="de" sz="3800" dirty="0" err="1"/>
              <a:t>articles</a:t>
            </a:r>
            <a:r>
              <a:rPr lang="de" sz="3800" dirty="0"/>
              <a:t>.</a:t>
            </a:r>
            <a:endParaRPr sz="3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6" name="Google Shape;426;gece8045e3a_0_33"/>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b="1" dirty="0" err="1">
                <a:latin typeface="Arial"/>
                <a:ea typeface="Arial"/>
                <a:cs typeface="Arial"/>
                <a:sym typeface="Arial"/>
              </a:rPr>
              <a:t>Malicious</a:t>
            </a:r>
            <a:r>
              <a:rPr lang="de" sz="1400" b="1" dirty="0">
                <a:latin typeface="Arial"/>
                <a:ea typeface="Arial"/>
                <a:cs typeface="Arial"/>
                <a:sym typeface="Arial"/>
              </a:rPr>
              <a:t> </a:t>
            </a:r>
            <a:r>
              <a:rPr lang="de" sz="1400" b="1" dirty="0" err="1">
                <a:latin typeface="Arial"/>
                <a:ea typeface="Arial"/>
                <a:cs typeface="Arial"/>
                <a:sym typeface="Arial"/>
              </a:rPr>
              <a:t>use</a:t>
            </a:r>
            <a:r>
              <a:rPr lang="de" sz="1400" b="1" dirty="0">
                <a:latin typeface="Arial"/>
                <a:ea typeface="Arial"/>
                <a:cs typeface="Arial"/>
                <a:sym typeface="Arial"/>
              </a:rPr>
              <a:t> </a:t>
            </a:r>
            <a:endParaRPr sz="1400" b="1" dirty="0">
              <a:latin typeface="Arial"/>
              <a:ea typeface="Arial"/>
              <a:cs typeface="Arial"/>
              <a:sym typeface="Arial"/>
            </a:endParaRPr>
          </a:p>
          <a:p>
            <a:pPr marL="0" lvl="0" indent="0" algn="l" rtl="0">
              <a:spcBef>
                <a:spcPts val="0"/>
              </a:spcBef>
              <a:spcAft>
                <a:spcPts val="0"/>
              </a:spcAft>
              <a:buNone/>
            </a:pPr>
            <a:endParaRPr sz="1400" dirty="0">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Fabricate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media</a:t>
            </a:r>
            <a:endParaRPr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Damage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reputations</a:t>
            </a:r>
            <a:r>
              <a:rPr lang="de" sz="1200" dirty="0">
                <a:solidFill>
                  <a:srgbClr val="363F83"/>
                </a:solidFill>
                <a:latin typeface="Arial"/>
                <a:ea typeface="Arial"/>
                <a:cs typeface="Arial"/>
                <a:sym typeface="Arial"/>
              </a:rPr>
              <a:t> </a:t>
            </a:r>
            <a:endParaRPr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Fabricate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evidence</a:t>
            </a:r>
            <a:endParaRPr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Defraud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public</a:t>
            </a:r>
            <a:endParaRPr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Undermine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trust</a:t>
            </a:r>
            <a:r>
              <a:rPr lang="de" sz="1200" dirty="0">
                <a:solidFill>
                  <a:srgbClr val="363F83"/>
                </a:solidFill>
                <a:latin typeface="Arial"/>
                <a:ea typeface="Arial"/>
                <a:cs typeface="Arial"/>
                <a:sym typeface="Arial"/>
              </a:rPr>
              <a:t> in </a:t>
            </a:r>
            <a:r>
              <a:rPr lang="de" sz="1200" dirty="0" err="1">
                <a:solidFill>
                  <a:srgbClr val="363F83"/>
                </a:solidFill>
                <a:latin typeface="Arial"/>
                <a:ea typeface="Arial"/>
                <a:cs typeface="Arial"/>
                <a:sym typeface="Arial"/>
              </a:rPr>
              <a:t>democratic</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institutions</a:t>
            </a:r>
            <a:r>
              <a:rPr lang="de" sz="1200" dirty="0">
                <a:solidFill>
                  <a:srgbClr val="363F83"/>
                </a:solidFill>
                <a:latin typeface="Arial"/>
                <a:ea typeface="Arial"/>
                <a:cs typeface="Arial"/>
                <a:sym typeface="Arial"/>
              </a:rPr>
              <a:t> </a:t>
            </a:r>
            <a:endParaRPr lang="en-GB"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endParaRPr lang="en-GB"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Thread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individuals</a:t>
            </a:r>
            <a:endParaRPr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Thread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society</a:t>
            </a:r>
            <a:r>
              <a:rPr lang="de" sz="1200" dirty="0">
                <a:solidFill>
                  <a:srgbClr val="363F83"/>
                </a:solidFill>
                <a:latin typeface="Arial"/>
                <a:ea typeface="Arial"/>
                <a:cs typeface="Arial"/>
                <a:sym typeface="Arial"/>
              </a:rPr>
              <a:t> </a:t>
            </a:r>
            <a:endParaRPr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Thread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democracy</a:t>
            </a:r>
            <a:endParaRPr sz="12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latin typeface="Arial"/>
                <a:ea typeface="Arial"/>
                <a:cs typeface="Arial"/>
                <a:sym typeface="Arial"/>
              </a:rPr>
              <a:t>- Thread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businesses</a:t>
            </a:r>
            <a:endParaRPr sz="1200" dirty="0">
              <a:solidFill>
                <a:srgbClr val="363F83"/>
              </a:solidFill>
              <a:latin typeface="Arial"/>
              <a:ea typeface="Arial"/>
              <a:cs typeface="Arial"/>
              <a:sym typeface="Arial"/>
            </a:endParaRPr>
          </a:p>
          <a:p>
            <a:pPr marL="0" lvl="0" indent="0" algn="l" rtl="0">
              <a:spcBef>
                <a:spcPts val="0"/>
              </a:spcBef>
              <a:spcAft>
                <a:spcPts val="0"/>
              </a:spcAft>
              <a:buNone/>
            </a:pPr>
            <a:endParaRPr sz="1200" dirty="0">
              <a:solidFill>
                <a:srgbClr val="363F83"/>
              </a:solidFill>
              <a:latin typeface="Arial"/>
              <a:ea typeface="Arial"/>
              <a:cs typeface="Arial"/>
              <a:sym typeface="Arial"/>
            </a:endParaRPr>
          </a:p>
        </p:txBody>
      </p:sp>
      <p:sp>
        <p:nvSpPr>
          <p:cNvPr id="427" name="Google Shape;427;gece8045e3a_0_3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10</a:t>
            </a:fld>
            <a:endParaRPr/>
          </a:p>
        </p:txBody>
      </p:sp>
      <p:sp>
        <p:nvSpPr>
          <p:cNvPr id="428" name="Google Shape;428;gece8045e3a_0_33"/>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The Future of Fake News: </a:t>
            </a:r>
            <a:endParaRPr/>
          </a:p>
          <a:p>
            <a:pPr marL="0" lvl="0" indent="0" algn="l" rtl="0">
              <a:spcBef>
                <a:spcPts val="0"/>
              </a:spcBef>
              <a:spcAft>
                <a:spcPts val="0"/>
              </a:spcAft>
              <a:buNone/>
            </a:pPr>
            <a:r>
              <a:rPr lang="de"/>
              <a:t>AI Generated Synthetic Media</a:t>
            </a:r>
            <a:endParaRPr/>
          </a:p>
        </p:txBody>
      </p:sp>
      <p:sp>
        <p:nvSpPr>
          <p:cNvPr id="5" name="Google Shape;102;gdfc22fcbb0_0_0">
            <a:extLst>
              <a:ext uri="{FF2B5EF4-FFF2-40B4-BE49-F238E27FC236}">
                <a16:creationId xmlns:a16="http://schemas.microsoft.com/office/drawing/2014/main" id="{B35378D7-B95A-CE48-8B14-92FBCCC971C0}"/>
              </a:ext>
            </a:extLst>
          </p:cNvPr>
          <p:cNvSpPr txBox="1"/>
          <p:nvPr/>
        </p:nvSpPr>
        <p:spPr>
          <a:xfrm>
            <a:off x="5161770" y="4362600"/>
            <a:ext cx="3776399" cy="338524"/>
          </a:xfrm>
          <a:prstGeom prst="rect">
            <a:avLst/>
          </a:prstGeom>
          <a:noFill/>
          <a:ln>
            <a:noFill/>
          </a:ln>
        </p:spPr>
        <p:txBody>
          <a:bodyPr spcFirstLastPara="1" wrap="square" lIns="91425" tIns="91425" rIns="91425" bIns="91425" anchor="t" anchorCtr="0">
            <a:spAutoFit/>
          </a:bodyPr>
          <a:lstStyle/>
          <a:p>
            <a:pPr algn="r"/>
            <a:r>
              <a:rPr lang="en-GB" sz="500" dirty="0" err="1"/>
              <a:t>Jaiman</a:t>
            </a:r>
            <a:r>
              <a:rPr lang="en-GB" sz="500" dirty="0"/>
              <a:t>, A., 2020. </a:t>
            </a:r>
            <a:r>
              <a:rPr lang="en-GB" sz="500" i="1" dirty="0"/>
              <a:t>AI Generated Synthetic Media, aka </a:t>
            </a:r>
            <a:r>
              <a:rPr lang="en-GB" sz="500" i="1" dirty="0" err="1"/>
              <a:t>deepfakes</a:t>
            </a:r>
            <a:r>
              <a:rPr lang="en-GB" sz="500" dirty="0"/>
              <a:t>. [online] Towards data science. Available at: &lt;https://</a:t>
            </a:r>
            <a:r>
              <a:rPr lang="en-GB" sz="500" dirty="0" err="1"/>
              <a:t>towardsdatascience.com</a:t>
            </a:r>
            <a:r>
              <a:rPr lang="en-GB" sz="500" dirty="0"/>
              <a:t>/ai-generated-synthetic-media-aka-deepfakes-7c021dea40e1&gt; [Accessed 28 September 2021].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32"/>
        <p:cNvGrpSpPr/>
        <p:nvPr/>
      </p:nvGrpSpPr>
      <p:grpSpPr>
        <a:xfrm>
          <a:off x="0" y="0"/>
          <a:ext cx="0" cy="0"/>
          <a:chOff x="0" y="0"/>
          <a:chExt cx="0" cy="0"/>
        </a:xfrm>
      </p:grpSpPr>
      <p:sp>
        <p:nvSpPr>
          <p:cNvPr id="433" name="Google Shape;433;geebb530ace_0_168"/>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b="1" dirty="0">
                <a:latin typeface="Arial"/>
                <a:ea typeface="Arial"/>
                <a:cs typeface="Arial"/>
                <a:sym typeface="Arial"/>
              </a:rPr>
              <a:t>Positive </a:t>
            </a:r>
            <a:r>
              <a:rPr lang="de" sz="1400" b="1" dirty="0" err="1">
                <a:latin typeface="Arial"/>
                <a:ea typeface="Arial"/>
                <a:cs typeface="Arial"/>
                <a:sym typeface="Arial"/>
              </a:rPr>
              <a:t>use</a:t>
            </a:r>
            <a:endParaRPr sz="1400" b="1" dirty="0">
              <a:latin typeface="Arial"/>
              <a:ea typeface="Arial"/>
              <a:cs typeface="Arial"/>
              <a:sym typeface="Arial"/>
            </a:endParaRPr>
          </a:p>
          <a:p>
            <a:pPr marL="0" lvl="0" indent="0" algn="l" rtl="0">
              <a:spcBef>
                <a:spcPts val="0"/>
              </a:spcBef>
              <a:spcAft>
                <a:spcPts val="0"/>
              </a:spcAft>
              <a:buNone/>
            </a:pPr>
            <a:endParaRPr sz="1400" dirty="0">
              <a:latin typeface="Arial"/>
              <a:ea typeface="Arial"/>
              <a:cs typeface="Arial"/>
              <a:sym typeface="Arial"/>
            </a:endParaRPr>
          </a:p>
          <a:p>
            <a:pPr marL="0" lvl="0" indent="0" algn="l" rtl="0">
              <a:lnSpc>
                <a:spcPct val="150000"/>
              </a:lnSpc>
              <a:spcBef>
                <a:spcPts val="0"/>
              </a:spcBef>
              <a:spcAft>
                <a:spcPts val="0"/>
              </a:spcAft>
              <a:buNone/>
            </a:pPr>
            <a:r>
              <a:rPr lang="de" sz="1400" dirty="0">
                <a:solidFill>
                  <a:srgbClr val="363F83"/>
                </a:solidFill>
                <a:latin typeface="Arial"/>
                <a:ea typeface="Arial"/>
                <a:cs typeface="Arial"/>
                <a:sym typeface="Arial"/>
              </a:rPr>
              <a:t>-Education (i.e. </a:t>
            </a:r>
            <a:r>
              <a:rPr lang="de" sz="1400" dirty="0" err="1">
                <a:solidFill>
                  <a:srgbClr val="363F83"/>
                </a:solidFill>
                <a:latin typeface="Arial"/>
                <a:ea typeface="Arial"/>
                <a:cs typeface="Arial"/>
                <a:sym typeface="Arial"/>
              </a:rPr>
              <a:t>historical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figures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can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life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create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more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impact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engagement</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400" dirty="0">
                <a:solidFill>
                  <a:srgbClr val="363F83"/>
                </a:solidFill>
                <a:latin typeface="Arial"/>
                <a:ea typeface="Arial"/>
                <a:cs typeface="Arial"/>
                <a:sym typeface="Arial"/>
              </a:rPr>
              <a:t>-Art (i.e. “Mona Lisa” was </a:t>
            </a:r>
            <a:r>
              <a:rPr lang="de" sz="1400" dirty="0" err="1">
                <a:solidFill>
                  <a:srgbClr val="363F83"/>
                </a:solidFill>
                <a:latin typeface="Arial"/>
                <a:ea typeface="Arial"/>
                <a:cs typeface="Arial"/>
                <a:sym typeface="Arial"/>
              </a:rPr>
              <a:t>brought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life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Deepfake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technology</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400" dirty="0">
                <a:solidFill>
                  <a:srgbClr val="363F83"/>
                </a:solidFill>
                <a:latin typeface="Arial"/>
                <a:ea typeface="Arial"/>
                <a:cs typeface="Arial"/>
                <a:sym typeface="Arial"/>
              </a:rPr>
              <a:t>-</a:t>
            </a:r>
            <a:r>
              <a:rPr lang="de" sz="1400" dirty="0" err="1">
                <a:solidFill>
                  <a:srgbClr val="363F83"/>
                </a:solidFill>
                <a:latin typeface="Arial"/>
                <a:ea typeface="Arial"/>
                <a:cs typeface="Arial"/>
                <a:sym typeface="Arial"/>
              </a:rPr>
              <a:t>Autonomy</a:t>
            </a:r>
            <a:r>
              <a:rPr lang="de" sz="1400" dirty="0">
                <a:solidFill>
                  <a:srgbClr val="363F83"/>
                </a:solidFill>
                <a:latin typeface="Arial"/>
                <a:ea typeface="Arial"/>
                <a:cs typeface="Arial"/>
                <a:sym typeface="Arial"/>
              </a:rPr>
              <a:t> &amp; Expression (i.e. </a:t>
            </a:r>
            <a:r>
              <a:rPr lang="de" sz="1400" dirty="0" err="1">
                <a:solidFill>
                  <a:srgbClr val="363F83"/>
                </a:solidFill>
                <a:latin typeface="Arial"/>
                <a:ea typeface="Arial"/>
                <a:cs typeface="Arial"/>
                <a:sym typeface="Arial"/>
              </a:rPr>
              <a:t>Deepfake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can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anonymise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voice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faces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protect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their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privacy</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400" dirty="0">
                <a:solidFill>
                  <a:srgbClr val="363F83"/>
                </a:solidFill>
                <a:latin typeface="Arial"/>
                <a:ea typeface="Arial"/>
                <a:cs typeface="Arial"/>
                <a:sym typeface="Arial"/>
              </a:rPr>
              <a:t>-</a:t>
            </a:r>
            <a:r>
              <a:rPr lang="de" sz="1400" dirty="0" err="1">
                <a:solidFill>
                  <a:srgbClr val="363F83"/>
                </a:solidFill>
                <a:latin typeface="Arial"/>
                <a:ea typeface="Arial"/>
                <a:cs typeface="Arial"/>
                <a:sym typeface="Arial"/>
              </a:rPr>
              <a:t>Reach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Message </a:t>
            </a:r>
            <a:r>
              <a:rPr lang="de" sz="1400" dirty="0" err="1">
                <a:solidFill>
                  <a:srgbClr val="363F83"/>
                </a:solidFill>
                <a:latin typeface="Arial"/>
                <a:ea typeface="Arial"/>
                <a:cs typeface="Arial"/>
                <a:sym typeface="Arial"/>
              </a:rPr>
              <a:t>Amplification</a:t>
            </a:r>
            <a:r>
              <a:rPr lang="de" sz="1400" dirty="0">
                <a:solidFill>
                  <a:srgbClr val="363F83"/>
                </a:solidFill>
                <a:latin typeface="Arial"/>
                <a:ea typeface="Arial"/>
                <a:cs typeface="Arial"/>
                <a:sym typeface="Arial"/>
              </a:rPr>
              <a:t> (i.e. </a:t>
            </a:r>
            <a:r>
              <a:rPr lang="de" sz="1400" dirty="0" err="1">
                <a:solidFill>
                  <a:srgbClr val="363F83"/>
                </a:solidFill>
                <a:latin typeface="Arial"/>
                <a:ea typeface="Arial"/>
                <a:cs typeface="Arial"/>
                <a:sym typeface="Arial"/>
              </a:rPr>
              <a:t>Localise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video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audio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content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broaden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reach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 </a:t>
            </a:r>
            <a:r>
              <a:rPr lang="de" sz="1400" dirty="0" err="1">
                <a:solidFill>
                  <a:srgbClr val="363F83"/>
                </a:solidFill>
                <a:latin typeface="Arial"/>
                <a:ea typeface="Arial"/>
                <a:cs typeface="Arial"/>
                <a:sym typeface="Arial"/>
              </a:rPr>
              <a:t>public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message</a:t>
            </a:r>
            <a:r>
              <a:rPr lang="de" sz="1400" dirty="0">
                <a:solidFill>
                  <a:srgbClr val="363F83"/>
                </a:solidFill>
                <a:latin typeface="Arial"/>
                <a:ea typeface="Arial"/>
                <a:cs typeface="Arial"/>
                <a:sym typeface="Arial"/>
              </a:rPr>
              <a:t>) </a:t>
            </a:r>
            <a:endParaRPr sz="14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400" dirty="0">
                <a:solidFill>
                  <a:srgbClr val="363F83"/>
                </a:solidFill>
                <a:latin typeface="Arial"/>
                <a:ea typeface="Arial"/>
                <a:cs typeface="Arial"/>
                <a:sym typeface="Arial"/>
              </a:rPr>
              <a:t>-Public </a:t>
            </a:r>
            <a:r>
              <a:rPr lang="de" sz="1400" dirty="0" err="1">
                <a:solidFill>
                  <a:srgbClr val="363F83"/>
                </a:solidFill>
                <a:latin typeface="Arial"/>
                <a:ea typeface="Arial"/>
                <a:cs typeface="Arial"/>
                <a:sym typeface="Arial"/>
              </a:rPr>
              <a:t>Safety</a:t>
            </a:r>
            <a:r>
              <a:rPr lang="de" sz="1400" dirty="0">
                <a:solidFill>
                  <a:srgbClr val="363F83"/>
                </a:solidFill>
                <a:latin typeface="Arial"/>
                <a:ea typeface="Arial"/>
                <a:cs typeface="Arial"/>
                <a:sym typeface="Arial"/>
              </a:rPr>
              <a:t> &amp; Digital </a:t>
            </a:r>
            <a:r>
              <a:rPr lang="de" sz="1400" dirty="0" err="1">
                <a:solidFill>
                  <a:srgbClr val="363F83"/>
                </a:solidFill>
                <a:latin typeface="Arial"/>
                <a:ea typeface="Arial"/>
                <a:cs typeface="Arial"/>
                <a:sym typeface="Arial"/>
              </a:rPr>
              <a:t>reconstruction</a:t>
            </a:r>
            <a:r>
              <a:rPr lang="de" sz="1400" dirty="0">
                <a:solidFill>
                  <a:srgbClr val="363F83"/>
                </a:solidFill>
                <a:latin typeface="Arial"/>
                <a:ea typeface="Arial"/>
                <a:cs typeface="Arial"/>
                <a:sym typeface="Arial"/>
              </a:rPr>
              <a:t> (i.e. </a:t>
            </a:r>
            <a:r>
              <a:rPr lang="de" sz="1400" dirty="0" err="1">
                <a:solidFill>
                  <a:srgbClr val="363F83"/>
                </a:solidFill>
                <a:latin typeface="Arial"/>
                <a:ea typeface="Arial"/>
                <a:cs typeface="Arial"/>
                <a:sym typeface="Arial"/>
              </a:rPr>
              <a:t>Reconstructing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crime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scene</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0" lvl="0" indent="0" algn="l" rtl="0">
              <a:lnSpc>
                <a:spcPct val="150000"/>
              </a:lnSpc>
              <a:spcBef>
                <a:spcPts val="0"/>
              </a:spcBef>
              <a:spcAft>
                <a:spcPts val="0"/>
              </a:spcAft>
              <a:buNone/>
            </a:pPr>
            <a:r>
              <a:rPr lang="de" sz="1400" dirty="0">
                <a:solidFill>
                  <a:srgbClr val="363F83"/>
                </a:solidFill>
                <a:latin typeface="Arial"/>
                <a:ea typeface="Arial"/>
                <a:cs typeface="Arial"/>
                <a:sym typeface="Arial"/>
              </a:rPr>
              <a:t>-Innovation (i.e. </a:t>
            </a:r>
            <a:r>
              <a:rPr lang="de" sz="1400" dirty="0" err="1">
                <a:solidFill>
                  <a:srgbClr val="363F83"/>
                </a:solidFill>
                <a:latin typeface="Arial"/>
                <a:ea typeface="Arial"/>
                <a:cs typeface="Arial"/>
                <a:sym typeface="Arial"/>
              </a:rPr>
              <a:t>Deepfake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presenter</a:t>
            </a:r>
            <a:r>
              <a:rPr lang="de" sz="1400" dirty="0">
                <a:solidFill>
                  <a:srgbClr val="363F83"/>
                </a:solidFill>
                <a:latin typeface="Arial"/>
                <a:ea typeface="Arial"/>
                <a:cs typeface="Arial"/>
                <a:sym typeface="Arial"/>
              </a:rPr>
              <a:t>, Fashion </a:t>
            </a:r>
            <a:r>
              <a:rPr lang="de" sz="1400" dirty="0" err="1">
                <a:solidFill>
                  <a:srgbClr val="363F83"/>
                </a:solidFill>
                <a:latin typeface="Arial"/>
                <a:ea typeface="Arial"/>
                <a:cs typeface="Arial"/>
                <a:sym typeface="Arial"/>
              </a:rPr>
              <a:t>trends</a:t>
            </a:r>
            <a:r>
              <a:rPr lang="de" sz="1400" dirty="0">
                <a:solidFill>
                  <a:srgbClr val="363F83"/>
                </a:solidFill>
                <a:latin typeface="Arial"/>
                <a:ea typeface="Arial"/>
                <a:cs typeface="Arial"/>
                <a:sym typeface="Arial"/>
              </a:rPr>
              <a:t> on </a:t>
            </a:r>
            <a:r>
              <a:rPr lang="de" sz="1400" dirty="0" err="1">
                <a:solidFill>
                  <a:srgbClr val="363F83"/>
                </a:solidFill>
                <a:latin typeface="Arial"/>
                <a:ea typeface="Arial"/>
                <a:cs typeface="Arial"/>
                <a:sym typeface="Arial"/>
              </a:rPr>
              <a:t>virtual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customers</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p:txBody>
      </p:sp>
      <p:sp>
        <p:nvSpPr>
          <p:cNvPr id="434" name="Google Shape;434;geebb530ace_0_16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11</a:t>
            </a:fld>
            <a:endParaRPr/>
          </a:p>
        </p:txBody>
      </p:sp>
      <p:sp>
        <p:nvSpPr>
          <p:cNvPr id="435" name="Google Shape;435;geebb530ace_0_168"/>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The Future of Fake News: </a:t>
            </a:r>
            <a:endParaRPr/>
          </a:p>
          <a:p>
            <a:pPr marL="0" lvl="0" indent="0" algn="l" rtl="0">
              <a:spcBef>
                <a:spcPts val="0"/>
              </a:spcBef>
              <a:spcAft>
                <a:spcPts val="0"/>
              </a:spcAft>
              <a:buNone/>
            </a:pPr>
            <a:r>
              <a:rPr lang="de"/>
              <a:t>AI Generated Synthetic Media</a:t>
            </a:r>
            <a:endParaRPr/>
          </a:p>
        </p:txBody>
      </p:sp>
      <p:sp>
        <p:nvSpPr>
          <p:cNvPr id="5" name="Google Shape;102;gdfc22fcbb0_0_0">
            <a:extLst>
              <a:ext uri="{FF2B5EF4-FFF2-40B4-BE49-F238E27FC236}">
                <a16:creationId xmlns:a16="http://schemas.microsoft.com/office/drawing/2014/main" id="{21395155-A773-E149-8110-4B2E40FE45C2}"/>
              </a:ext>
            </a:extLst>
          </p:cNvPr>
          <p:cNvSpPr txBox="1"/>
          <p:nvPr/>
        </p:nvSpPr>
        <p:spPr>
          <a:xfrm>
            <a:off x="5161770" y="4362600"/>
            <a:ext cx="3776399" cy="338524"/>
          </a:xfrm>
          <a:prstGeom prst="rect">
            <a:avLst/>
          </a:prstGeom>
          <a:noFill/>
          <a:ln>
            <a:noFill/>
          </a:ln>
        </p:spPr>
        <p:txBody>
          <a:bodyPr spcFirstLastPara="1" wrap="square" lIns="91425" tIns="91425" rIns="91425" bIns="91425" anchor="t" anchorCtr="0">
            <a:spAutoFit/>
          </a:bodyPr>
          <a:lstStyle/>
          <a:p>
            <a:pPr algn="r"/>
            <a:r>
              <a:rPr lang="en-GB" sz="500" dirty="0" err="1"/>
              <a:t>Jaiman</a:t>
            </a:r>
            <a:r>
              <a:rPr lang="en-GB" sz="500" dirty="0"/>
              <a:t>, A., 2020. </a:t>
            </a:r>
            <a:r>
              <a:rPr lang="en-GB" sz="500" i="1" dirty="0"/>
              <a:t>AI Generated Synthetic Media, aka </a:t>
            </a:r>
            <a:r>
              <a:rPr lang="en-GB" sz="500" i="1" dirty="0" err="1"/>
              <a:t>deepfakes</a:t>
            </a:r>
            <a:r>
              <a:rPr lang="en-GB" sz="500" dirty="0"/>
              <a:t>. [online] Towards data science. Available at: &lt;https://</a:t>
            </a:r>
            <a:r>
              <a:rPr lang="en-GB" sz="500" dirty="0" err="1"/>
              <a:t>towardsdatascience.com</a:t>
            </a:r>
            <a:r>
              <a:rPr lang="en-GB" sz="500" dirty="0"/>
              <a:t>/ai-generated-synthetic-media-aka-deepfakes-7c021dea40e1&gt; [Accessed 28 September 2021].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39"/>
        <p:cNvGrpSpPr/>
        <p:nvPr/>
      </p:nvGrpSpPr>
      <p:grpSpPr>
        <a:xfrm>
          <a:off x="0" y="0"/>
          <a:ext cx="0" cy="0"/>
          <a:chOff x="0" y="0"/>
          <a:chExt cx="0" cy="0"/>
        </a:xfrm>
      </p:grpSpPr>
      <p:sp>
        <p:nvSpPr>
          <p:cNvPr id="440" name="Google Shape;440;geebb530ace_0_180"/>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 Detect Political Fakes</a:t>
            </a:r>
            <a:endParaRPr/>
          </a:p>
        </p:txBody>
      </p:sp>
      <p:sp>
        <p:nvSpPr>
          <p:cNvPr id="441" name="Google Shape;441;geebb530ace_0_180"/>
          <p:cNvSpPr txBox="1">
            <a:spLocks noGrp="1"/>
          </p:cNvSpPr>
          <p:nvPr>
            <p:ph type="body" idx="1"/>
          </p:nvPr>
        </p:nvSpPr>
        <p:spPr>
          <a:xfrm>
            <a:off x="168425" y="1032300"/>
            <a:ext cx="8664000" cy="3406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de" u="sng" dirty="0">
                <a:solidFill>
                  <a:srgbClr val="E5362B"/>
                </a:solidFill>
                <a:hlinkClick r:id="rId3">
                  <a:extLst>
                    <a:ext uri="{A12FA001-AC4F-418D-AE19-62706E023703}">
                      <ahyp:hlinkClr xmlns:ahyp="http://schemas.microsoft.com/office/drawing/2018/hyperlinkcolor" val="tx"/>
                    </a:ext>
                  </a:extLst>
                </a:hlinkClick>
              </a:rPr>
              <a:t>https://detectfakes.media.mit.edu/</a:t>
            </a:r>
            <a:r>
              <a:rPr lang="de" dirty="0">
                <a:solidFill>
                  <a:srgbClr val="E5362B"/>
                </a:solidFill>
              </a:rPr>
              <a:t> </a:t>
            </a:r>
            <a:endParaRPr sz="12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sz="12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r>
              <a:rPr lang="en-US" sz="1200" b="1" dirty="0">
                <a:highlight>
                  <a:srgbClr val="FFFFFF"/>
                </a:highlight>
                <a:latin typeface="Arial"/>
                <a:ea typeface="Arial"/>
                <a:cs typeface="Arial"/>
                <a:sym typeface="Arial"/>
              </a:rPr>
              <a:t>Instructions:</a:t>
            </a:r>
            <a:endParaRPr sz="1200" b="1" dirty="0">
              <a:highlight>
                <a:srgbClr val="FFFFFF"/>
              </a:highlight>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You</a:t>
            </a:r>
            <a:r>
              <a:rPr lang="de" sz="1200" dirty="0">
                <a:solidFill>
                  <a:srgbClr val="363F83"/>
                </a:solidFill>
                <a:highlight>
                  <a:srgbClr val="FFFFFF"/>
                </a:highlight>
                <a:latin typeface="Arial"/>
                <a:ea typeface="Arial"/>
                <a:cs typeface="Arial"/>
                <a:sym typeface="Arial"/>
              </a:rPr>
              <a:t> will </a:t>
            </a:r>
            <a:r>
              <a:rPr lang="de" sz="1200" dirty="0" err="1">
                <a:solidFill>
                  <a:srgbClr val="363F83"/>
                </a:solidFill>
                <a:highlight>
                  <a:srgbClr val="FFFFFF"/>
                </a:highlight>
                <a:latin typeface="Arial"/>
                <a:ea typeface="Arial"/>
                <a:cs typeface="Arial"/>
                <a:sym typeface="Arial"/>
              </a:rPr>
              <a:t>watch</a:t>
            </a:r>
            <a:r>
              <a:rPr lang="de" sz="1200" dirty="0">
                <a:solidFill>
                  <a:srgbClr val="363F83"/>
                </a:solidFill>
                <a:highlight>
                  <a:srgbClr val="FFFFFF"/>
                </a:highlight>
                <a:latin typeface="Arial"/>
                <a:ea typeface="Arial"/>
                <a:cs typeface="Arial"/>
                <a:sym typeface="Arial"/>
              </a:rPr>
              <a:t> a </a:t>
            </a:r>
            <a:r>
              <a:rPr lang="de" sz="1200" dirty="0" err="1">
                <a:solidFill>
                  <a:srgbClr val="363F83"/>
                </a:solidFill>
                <a:highlight>
                  <a:srgbClr val="FFFFFF"/>
                </a:highlight>
                <a:latin typeface="Arial"/>
                <a:ea typeface="Arial"/>
                <a:cs typeface="Arial"/>
                <a:sym typeface="Arial"/>
              </a:rPr>
              <a:t>variety</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of</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media</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snippets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including</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transcripts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audio</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files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and</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videos</a:t>
            </a:r>
            <a:r>
              <a:rPr lang="de" sz="1200" dirty="0">
                <a:solidFill>
                  <a:srgbClr val="363F83"/>
                </a:solidFill>
                <a:highlight>
                  <a:srgbClr val="FFFFFF"/>
                </a:highlight>
                <a:latin typeface="Arial"/>
                <a:ea typeface="Arial"/>
                <a:cs typeface="Arial"/>
                <a:sym typeface="Arial"/>
              </a:rPr>
              <a:t>. </a:t>
            </a:r>
            <a:endParaRPr sz="1200" dirty="0">
              <a:solidFill>
                <a:srgbClr val="363F83"/>
              </a:solidFill>
              <a:highlight>
                <a:srgbClr val="FFFFFF"/>
              </a:highlight>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Sometimes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there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are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subtitles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Sometimes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the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video</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is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silent</a:t>
            </a:r>
            <a:r>
              <a:rPr lang="de" sz="1200" dirty="0">
                <a:solidFill>
                  <a:srgbClr val="363F83"/>
                </a:solidFill>
                <a:highlight>
                  <a:srgbClr val="FFFFFF"/>
                </a:highlight>
                <a:latin typeface="Arial"/>
                <a:ea typeface="Arial"/>
                <a:cs typeface="Arial"/>
                <a:sym typeface="Arial"/>
              </a:rPr>
              <a:t>. </a:t>
            </a:r>
            <a:endParaRPr sz="1200" dirty="0">
              <a:solidFill>
                <a:srgbClr val="363F83"/>
              </a:solidFill>
              <a:highlight>
                <a:srgbClr val="FFFFFF"/>
              </a:highlight>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You</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can</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watch</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the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videos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as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many</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times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as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you</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would</a:t>
            </a:r>
            <a:r>
              <a:rPr lang="de" sz="1200" dirty="0">
                <a:solidFill>
                  <a:srgbClr val="363F83"/>
                </a:solidFill>
                <a:highlight>
                  <a:srgbClr val="FFFFFF"/>
                </a:highlight>
                <a:latin typeface="Arial"/>
                <a:ea typeface="Arial"/>
                <a:cs typeface="Arial"/>
                <a:sym typeface="Arial"/>
              </a:rPr>
              <a:t> like. </a:t>
            </a:r>
            <a:endParaRPr sz="1200" dirty="0">
              <a:solidFill>
                <a:srgbClr val="363F83"/>
              </a:solidFill>
              <a:highlight>
                <a:srgbClr val="FFFFFF"/>
              </a:highlight>
              <a:latin typeface="Arial"/>
              <a:ea typeface="Arial"/>
              <a:cs typeface="Arial"/>
              <a:sym typeface="Arial"/>
            </a:endParaRPr>
          </a:p>
          <a:p>
            <a:pPr marL="0" lvl="0" indent="0" algn="l" rtl="0">
              <a:lnSpc>
                <a:spcPct val="150000"/>
              </a:lnSpc>
              <a:spcBef>
                <a:spcPts val="0"/>
              </a:spcBef>
              <a:spcAft>
                <a:spcPts val="0"/>
              </a:spcAft>
              <a:buNone/>
            </a:pP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Please</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share</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how</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confident</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you</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are</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that</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the</a:t>
            </a:r>
            <a:r>
              <a:rPr lang="de" sz="1200" b="1" dirty="0">
                <a:solidFill>
                  <a:srgbClr val="363F83"/>
                </a:solidFill>
                <a:highlight>
                  <a:srgbClr val="FFFFFF"/>
                </a:highlight>
                <a:latin typeface="Arial"/>
                <a:ea typeface="Arial"/>
                <a:cs typeface="Arial"/>
                <a:sym typeface="Arial"/>
              </a:rPr>
              <a:t> individual </a:t>
            </a:r>
            <a:r>
              <a:rPr lang="de" sz="1200" b="1" dirty="0" err="1">
                <a:solidFill>
                  <a:srgbClr val="363F83"/>
                </a:solidFill>
                <a:highlight>
                  <a:srgbClr val="FFFFFF"/>
                </a:highlight>
                <a:latin typeface="Arial"/>
                <a:ea typeface="Arial"/>
                <a:cs typeface="Arial"/>
                <a:sym typeface="Arial"/>
              </a:rPr>
              <a:t>really</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said</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what</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you</a:t>
            </a:r>
            <a:r>
              <a:rPr lang="de" sz="1200" b="1" dirty="0">
                <a:solidFill>
                  <a:srgbClr val="363F83"/>
                </a:solidFill>
                <a:highlight>
                  <a:srgbClr val="FFFFFF"/>
                </a:highlight>
                <a:latin typeface="Arial"/>
                <a:ea typeface="Arial"/>
                <a:cs typeface="Arial"/>
                <a:sym typeface="Arial"/>
              </a:rPr>
              <a:t> </a:t>
            </a:r>
            <a:r>
              <a:rPr lang="de" sz="1200" b="1" dirty="0" err="1">
                <a:solidFill>
                  <a:srgbClr val="363F83"/>
                </a:solidFill>
                <a:highlight>
                  <a:srgbClr val="FFFFFF"/>
                </a:highlight>
                <a:latin typeface="Arial"/>
                <a:ea typeface="Arial"/>
                <a:cs typeface="Arial"/>
                <a:sym typeface="Arial"/>
              </a:rPr>
              <a:t>see</a:t>
            </a:r>
            <a:r>
              <a:rPr lang="de" sz="1200" b="1" dirty="0">
                <a:solidFill>
                  <a:srgbClr val="363F83"/>
                </a:solidFill>
                <a:highlight>
                  <a:srgbClr val="FFFFFF"/>
                </a:highlight>
                <a:latin typeface="Arial"/>
                <a:ea typeface="Arial"/>
                <a:cs typeface="Arial"/>
                <a:sym typeface="Arial"/>
              </a:rPr>
              <a:t>. </a:t>
            </a:r>
            <a:endParaRPr sz="1200" b="1" dirty="0">
              <a:solidFill>
                <a:srgbClr val="363F83"/>
              </a:solidFill>
              <a:highlight>
                <a:srgbClr val="FFFFFF"/>
              </a:highlight>
              <a:latin typeface="Arial"/>
              <a:ea typeface="Arial"/>
              <a:cs typeface="Arial"/>
              <a:sym typeface="Arial"/>
            </a:endParaRPr>
          </a:p>
          <a:p>
            <a:pPr marL="0" lvl="0" indent="0" algn="l" rtl="0">
              <a:lnSpc>
                <a:spcPct val="150000"/>
              </a:lnSpc>
              <a:spcBef>
                <a:spcPts val="0"/>
              </a:spcBef>
              <a:spcAft>
                <a:spcPts val="0"/>
              </a:spcAft>
              <a:buNone/>
            </a:pP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If</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you</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have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seen</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the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video</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before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today</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please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select</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the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checkbox</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that</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says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I’ve</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already</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seen</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this</a:t>
            </a:r>
            <a:r>
              <a:rPr lang="de" sz="1200" dirty="0">
                <a:solidFill>
                  <a:srgbClr val="363F83"/>
                </a:solidFill>
                <a:highlight>
                  <a:srgbClr val="FFFFFF"/>
                </a:highlight>
                <a:latin typeface="Arial"/>
                <a:ea typeface="Arial"/>
                <a:cs typeface="Arial"/>
                <a:sym typeface="Arial"/>
              </a:rPr>
              <a:t> </a:t>
            </a:r>
            <a:r>
              <a:rPr lang="de" sz="1200" dirty="0" err="1">
                <a:solidFill>
                  <a:srgbClr val="363F83"/>
                </a:solidFill>
                <a:highlight>
                  <a:srgbClr val="FFFFFF"/>
                </a:highlight>
                <a:latin typeface="Arial"/>
                <a:ea typeface="Arial"/>
                <a:cs typeface="Arial"/>
                <a:sym typeface="Arial"/>
              </a:rPr>
              <a:t>video</a:t>
            </a:r>
            <a:r>
              <a:rPr lang="de" sz="1200" dirty="0">
                <a:solidFill>
                  <a:srgbClr val="363F83"/>
                </a:solidFill>
                <a:highlight>
                  <a:srgbClr val="FFFFFF"/>
                </a:highlight>
                <a:latin typeface="Arial"/>
                <a:ea typeface="Arial"/>
                <a:cs typeface="Arial"/>
                <a:sym typeface="Arial"/>
              </a:rPr>
              <a:t>.” </a:t>
            </a:r>
            <a:endParaRPr sz="1200" dirty="0">
              <a:solidFill>
                <a:srgbClr val="363F83"/>
              </a:solidFill>
              <a:highlight>
                <a:srgbClr val="FFFFFF"/>
              </a:highlight>
              <a:latin typeface="Arial"/>
              <a:ea typeface="Arial"/>
              <a:cs typeface="Arial"/>
              <a:sym typeface="Arial"/>
            </a:endParaRPr>
          </a:p>
        </p:txBody>
      </p:sp>
      <p:sp>
        <p:nvSpPr>
          <p:cNvPr id="442" name="Google Shape;442;geebb530ace_0_18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4664-ED21-914B-AC8B-0C33257ADAD4}"/>
              </a:ext>
            </a:extLst>
          </p:cNvPr>
          <p:cNvSpPr>
            <a:spLocks noGrp="1"/>
          </p:cNvSpPr>
          <p:nvPr>
            <p:ph type="title"/>
          </p:nvPr>
        </p:nvSpPr>
        <p:spPr/>
        <p:txBody>
          <a:bodyPr/>
          <a:lstStyle/>
          <a:p>
            <a:r>
              <a:rPr lang="en-GB" dirty="0"/>
              <a:t>Literature</a:t>
            </a:r>
          </a:p>
        </p:txBody>
      </p:sp>
      <p:sp>
        <p:nvSpPr>
          <p:cNvPr id="3" name="Text Placeholder 2">
            <a:extLst>
              <a:ext uri="{FF2B5EF4-FFF2-40B4-BE49-F238E27FC236}">
                <a16:creationId xmlns:a16="http://schemas.microsoft.com/office/drawing/2014/main" id="{19D43C6C-5DE7-DB43-99BC-7E3B7EEDAF66}"/>
              </a:ext>
            </a:extLst>
          </p:cNvPr>
          <p:cNvSpPr>
            <a:spLocks noGrp="1"/>
          </p:cNvSpPr>
          <p:nvPr>
            <p:ph type="body" idx="1"/>
          </p:nvPr>
        </p:nvSpPr>
        <p:spPr/>
        <p:txBody>
          <a:bodyPr/>
          <a:lstStyle/>
          <a:p>
            <a:pPr marL="114300" indent="0" fontAlgn="base">
              <a:buNone/>
            </a:pPr>
            <a:r>
              <a:rPr lang="en-GB" sz="1400" dirty="0" err="1">
                <a:solidFill>
                  <a:schemeClr val="tx1"/>
                </a:solidFill>
              </a:rPr>
              <a:t>Jaiman</a:t>
            </a:r>
            <a:r>
              <a:rPr lang="en-GB" sz="1400" dirty="0">
                <a:solidFill>
                  <a:schemeClr val="tx1"/>
                </a:solidFill>
              </a:rPr>
              <a:t>, A., 2020. </a:t>
            </a:r>
            <a:r>
              <a:rPr lang="en-GB" sz="1400" i="1" dirty="0">
                <a:solidFill>
                  <a:schemeClr val="tx1"/>
                </a:solidFill>
              </a:rPr>
              <a:t>AI Generated Synthetic Media, aka </a:t>
            </a:r>
            <a:r>
              <a:rPr lang="en-GB" sz="1400" i="1" dirty="0" err="1">
                <a:solidFill>
                  <a:schemeClr val="tx1"/>
                </a:solidFill>
              </a:rPr>
              <a:t>deepfakes</a:t>
            </a:r>
            <a:r>
              <a:rPr lang="en-GB" sz="1400" dirty="0">
                <a:solidFill>
                  <a:schemeClr val="tx1"/>
                </a:solidFill>
              </a:rPr>
              <a:t>. [online] Towards Data Science. Available at: &lt;https://</a:t>
            </a:r>
            <a:r>
              <a:rPr lang="en-GB" sz="1400" dirty="0" err="1">
                <a:solidFill>
                  <a:schemeClr val="tx1"/>
                </a:solidFill>
              </a:rPr>
              <a:t>towardsdatascience.com</a:t>
            </a:r>
            <a:r>
              <a:rPr lang="en-GB" sz="1400" dirty="0">
                <a:solidFill>
                  <a:schemeClr val="tx1"/>
                </a:solidFill>
              </a:rPr>
              <a:t>/ai-generated-synthetic-media-aka-deepfakes-7c021dea40e1&gt; [Accessed 28 September 2021].</a:t>
            </a:r>
            <a:endParaRPr lang="en-GB" sz="1400" i="1" dirty="0">
              <a:solidFill>
                <a:schemeClr val="tx1"/>
              </a:solidFill>
            </a:endParaRPr>
          </a:p>
          <a:p>
            <a:pPr marL="114300" indent="0" fontAlgn="base">
              <a:buNone/>
            </a:pPr>
            <a:br>
              <a:rPr lang="en-GB" sz="1400" dirty="0">
                <a:solidFill>
                  <a:schemeClr val="tx1"/>
                </a:solidFill>
              </a:rPr>
            </a:br>
            <a:r>
              <a:rPr lang="en-GB" sz="1400" dirty="0" err="1">
                <a:solidFill>
                  <a:schemeClr val="tx1"/>
                </a:solidFill>
              </a:rPr>
              <a:t>Jaiman</a:t>
            </a:r>
            <a:r>
              <a:rPr lang="en-GB" sz="1400" dirty="0">
                <a:solidFill>
                  <a:schemeClr val="tx1"/>
                </a:solidFill>
              </a:rPr>
              <a:t>, A., 2020. </a:t>
            </a:r>
            <a:r>
              <a:rPr lang="en-GB" sz="1400" i="1" dirty="0" err="1">
                <a:solidFill>
                  <a:schemeClr val="tx1"/>
                </a:solidFill>
              </a:rPr>
              <a:t>Deepfake</a:t>
            </a:r>
            <a:r>
              <a:rPr lang="en-GB" sz="1400" i="1" dirty="0">
                <a:solidFill>
                  <a:schemeClr val="tx1"/>
                </a:solidFill>
              </a:rPr>
              <a:t> harms and threat </a:t>
            </a:r>
            <a:r>
              <a:rPr lang="en-GB" sz="1400" i="1" dirty="0" err="1">
                <a:solidFill>
                  <a:schemeClr val="tx1"/>
                </a:solidFill>
              </a:rPr>
              <a:t>modeling</a:t>
            </a:r>
            <a:r>
              <a:rPr lang="en-GB" sz="1400" dirty="0">
                <a:solidFill>
                  <a:schemeClr val="tx1"/>
                </a:solidFill>
              </a:rPr>
              <a:t>. [online] Towards Data Science. Available at: &lt;https://</a:t>
            </a:r>
            <a:r>
              <a:rPr lang="en-GB" sz="1400" dirty="0" err="1">
                <a:solidFill>
                  <a:schemeClr val="tx1"/>
                </a:solidFill>
              </a:rPr>
              <a:t>towardsdatascience.com</a:t>
            </a:r>
            <a:r>
              <a:rPr lang="en-GB" sz="1400" dirty="0">
                <a:solidFill>
                  <a:schemeClr val="tx1"/>
                </a:solidFill>
              </a:rPr>
              <a:t>/deepfakes-harms-and-threat-modeling-c09cbe0b7883&gt; [Accessed 28 September 2021].</a:t>
            </a:r>
            <a:endParaRPr lang="en-GB" sz="1400" i="1" dirty="0">
              <a:solidFill>
                <a:schemeClr val="tx1"/>
              </a:solidFill>
            </a:endParaRPr>
          </a:p>
          <a:p>
            <a:pPr marL="114300" indent="0">
              <a:buNone/>
            </a:pPr>
            <a:br>
              <a:rPr lang="en-GB" sz="1400" dirty="0">
                <a:solidFill>
                  <a:schemeClr val="tx1"/>
                </a:solidFill>
              </a:rPr>
            </a:br>
            <a:r>
              <a:rPr lang="en-GB" sz="1400" dirty="0">
                <a:solidFill>
                  <a:schemeClr val="tx1"/>
                </a:solidFill>
              </a:rPr>
              <a:t>Somers, M., 2020. </a:t>
            </a:r>
            <a:r>
              <a:rPr lang="en-GB" sz="1400" i="1" dirty="0" err="1">
                <a:solidFill>
                  <a:schemeClr val="tx1"/>
                </a:solidFill>
              </a:rPr>
              <a:t>Deepfakes</a:t>
            </a:r>
            <a:r>
              <a:rPr lang="en-GB" sz="1400" i="1" dirty="0">
                <a:solidFill>
                  <a:schemeClr val="tx1"/>
                </a:solidFill>
              </a:rPr>
              <a:t>, explained</a:t>
            </a:r>
            <a:r>
              <a:rPr lang="en-GB" sz="1400" dirty="0">
                <a:solidFill>
                  <a:schemeClr val="tx1"/>
                </a:solidFill>
              </a:rPr>
              <a:t>. [online] MIT Sloan. Available at: &lt;https://</a:t>
            </a:r>
            <a:r>
              <a:rPr lang="en-GB" sz="1400" dirty="0" err="1">
                <a:solidFill>
                  <a:schemeClr val="tx1"/>
                </a:solidFill>
              </a:rPr>
              <a:t>mitsloan.mit.edu</a:t>
            </a:r>
            <a:r>
              <a:rPr lang="en-GB" sz="1400" dirty="0">
                <a:solidFill>
                  <a:schemeClr val="tx1"/>
                </a:solidFill>
              </a:rPr>
              <a:t>/ideas-made-to-matter/</a:t>
            </a:r>
            <a:r>
              <a:rPr lang="en-GB" sz="1400" dirty="0" err="1">
                <a:solidFill>
                  <a:schemeClr val="tx1"/>
                </a:solidFill>
              </a:rPr>
              <a:t>deepfakes</a:t>
            </a:r>
            <a:r>
              <a:rPr lang="en-GB" sz="1400" dirty="0">
                <a:solidFill>
                  <a:schemeClr val="tx1"/>
                </a:solidFill>
              </a:rPr>
              <a:t>-explained&gt; [Accessed 28 September 2021].</a:t>
            </a:r>
          </a:p>
        </p:txBody>
      </p:sp>
      <p:sp>
        <p:nvSpPr>
          <p:cNvPr id="4" name="Slide Number Placeholder 3">
            <a:extLst>
              <a:ext uri="{FF2B5EF4-FFF2-40B4-BE49-F238E27FC236}">
                <a16:creationId xmlns:a16="http://schemas.microsoft.com/office/drawing/2014/main" id="{7C432BE1-D0E8-4A4C-836E-36B0D3730F5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13</a:t>
            </a:fld>
            <a:endParaRPr lang="de"/>
          </a:p>
        </p:txBody>
      </p:sp>
    </p:spTree>
    <p:extLst>
      <p:ext uri="{BB962C8B-B14F-4D97-AF65-F5344CB8AC3E}">
        <p14:creationId xmlns:p14="http://schemas.microsoft.com/office/powerpoint/2010/main" val="3135015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 dirty="0" err="1"/>
              <a:t>Overview</a:t>
            </a:r>
            <a:endParaRPr dirty="0"/>
          </a:p>
        </p:txBody>
      </p:sp>
      <p:sp>
        <p:nvSpPr>
          <p:cNvPr id="84" name="Google Shape;84;p3"/>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ctr" anchorCtr="0">
            <a:noAutofit/>
          </a:bodyPr>
          <a:lstStyle/>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Arial"/>
                <a:ea typeface="Arial"/>
                <a:cs typeface="Arial"/>
                <a:sym typeface="Arial"/>
              </a:rPr>
              <a:t>Introduction</a:t>
            </a:r>
            <a:r>
              <a:rPr lang="de" sz="1400" dirty="0">
                <a:solidFill>
                  <a:srgbClr val="363F83"/>
                </a:solidFill>
                <a:latin typeface="Arial"/>
                <a:ea typeface="Arial"/>
                <a:cs typeface="Arial"/>
                <a:sym typeface="Arial"/>
              </a:rPr>
              <a:t> &amp; </a:t>
            </a:r>
            <a:r>
              <a:rPr lang="de" sz="1400" dirty="0" err="1">
                <a:solidFill>
                  <a:srgbClr val="363F83"/>
                </a:solidFill>
                <a:latin typeface="Arial"/>
                <a:ea typeface="Arial"/>
                <a:cs typeface="Arial"/>
                <a:sym typeface="Arial"/>
              </a:rPr>
              <a:t>Social</a:t>
            </a:r>
            <a:r>
              <a:rPr lang="de" sz="1400" dirty="0">
                <a:solidFill>
                  <a:srgbClr val="363F83"/>
                </a:solidFill>
                <a:latin typeface="Arial"/>
                <a:ea typeface="Arial"/>
                <a:cs typeface="Arial"/>
                <a:sym typeface="Arial"/>
              </a:rPr>
              <a:t> Media: Response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Fake</a:t>
            </a:r>
            <a:r>
              <a:rPr lang="de" sz="1400" dirty="0">
                <a:solidFill>
                  <a:srgbClr val="363F83"/>
                </a:solidFill>
                <a:latin typeface="Arial"/>
                <a:ea typeface="Arial"/>
                <a:cs typeface="Arial"/>
                <a:sym typeface="Arial"/>
              </a:rPr>
              <a:t> News</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Arial"/>
                <a:ea typeface="Arial"/>
                <a:cs typeface="Arial"/>
                <a:sym typeface="Arial"/>
              </a:rPr>
              <a:t>Fake</a:t>
            </a:r>
            <a:r>
              <a:rPr lang="de" sz="1400" dirty="0">
                <a:solidFill>
                  <a:srgbClr val="363F83"/>
                </a:solidFill>
                <a:latin typeface="Arial"/>
                <a:ea typeface="Arial"/>
                <a:cs typeface="Arial"/>
                <a:sym typeface="Arial"/>
              </a:rPr>
              <a:t> News </a:t>
            </a:r>
            <a:r>
              <a:rPr lang="de" sz="1400" dirty="0" err="1">
                <a:solidFill>
                  <a:srgbClr val="363F83"/>
                </a:solidFill>
                <a:latin typeface="Arial"/>
                <a:ea typeface="Arial"/>
                <a:cs typeface="Arial"/>
                <a:sym typeface="Arial"/>
              </a:rPr>
              <a:t>Detection</a:t>
            </a:r>
            <a:r>
              <a:rPr lang="de" sz="1400" dirty="0">
                <a:solidFill>
                  <a:srgbClr val="363F83"/>
                </a:solidFill>
                <a:latin typeface="Arial"/>
                <a:ea typeface="Arial"/>
                <a:cs typeface="Arial"/>
                <a:sym typeface="Arial"/>
              </a:rPr>
              <a:t> Models</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Arial"/>
                <a:ea typeface="Arial"/>
                <a:cs typeface="Arial"/>
                <a:sym typeface="Arial"/>
              </a:rPr>
              <a:t>How</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Recognise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False</a:t>
            </a:r>
            <a:r>
              <a:rPr lang="de" sz="1400" dirty="0">
                <a:solidFill>
                  <a:srgbClr val="363F83"/>
                </a:solidFill>
                <a:latin typeface="Arial"/>
                <a:ea typeface="Arial"/>
                <a:cs typeface="Arial"/>
                <a:sym typeface="Arial"/>
              </a:rPr>
              <a:t> Content - The 5Ws</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b="1" dirty="0">
                <a:solidFill>
                  <a:srgbClr val="363F83"/>
                </a:solidFill>
                <a:latin typeface="Arial"/>
                <a:ea typeface="Arial"/>
                <a:cs typeface="Arial"/>
                <a:sym typeface="Arial"/>
              </a:rPr>
              <a:t>The Future </a:t>
            </a:r>
            <a:r>
              <a:rPr lang="de" sz="1400" b="1" dirty="0" err="1">
                <a:solidFill>
                  <a:srgbClr val="363F83"/>
                </a:solidFill>
                <a:latin typeface="Arial"/>
                <a:ea typeface="Arial"/>
                <a:cs typeface="Arial"/>
                <a:sym typeface="Arial"/>
              </a:rPr>
              <a:t>of</a:t>
            </a:r>
            <a:r>
              <a:rPr lang="de" sz="1400" b="1" dirty="0">
                <a:solidFill>
                  <a:srgbClr val="363F83"/>
                </a:solidFill>
                <a:latin typeface="Arial"/>
                <a:ea typeface="Arial"/>
                <a:cs typeface="Arial"/>
                <a:sym typeface="Arial"/>
              </a:rPr>
              <a:t> </a:t>
            </a:r>
            <a:r>
              <a:rPr lang="de" sz="1400" b="1" dirty="0" err="1">
                <a:solidFill>
                  <a:srgbClr val="363F83"/>
                </a:solidFill>
                <a:latin typeface="Arial"/>
                <a:ea typeface="Arial"/>
                <a:cs typeface="Arial"/>
                <a:sym typeface="Arial"/>
              </a:rPr>
              <a:t>Fake</a:t>
            </a:r>
            <a:r>
              <a:rPr lang="de" sz="1400" b="1" dirty="0">
                <a:solidFill>
                  <a:srgbClr val="363F83"/>
                </a:solidFill>
                <a:latin typeface="Arial"/>
                <a:ea typeface="Arial"/>
                <a:cs typeface="Arial"/>
                <a:sym typeface="Arial"/>
              </a:rPr>
              <a:t> News: AI </a:t>
            </a:r>
            <a:r>
              <a:rPr lang="de" sz="1400" b="1" dirty="0" err="1">
                <a:solidFill>
                  <a:srgbClr val="363F83"/>
                </a:solidFill>
                <a:latin typeface="Arial"/>
                <a:ea typeface="Arial"/>
                <a:cs typeface="Arial"/>
                <a:sym typeface="Arial"/>
              </a:rPr>
              <a:t>Generated</a:t>
            </a:r>
            <a:r>
              <a:rPr lang="de" sz="1400" b="1" dirty="0">
                <a:solidFill>
                  <a:srgbClr val="363F83"/>
                </a:solidFill>
                <a:latin typeface="Arial"/>
                <a:ea typeface="Arial"/>
                <a:cs typeface="Arial"/>
                <a:sym typeface="Arial"/>
              </a:rPr>
              <a:t> </a:t>
            </a:r>
            <a:r>
              <a:rPr lang="de" sz="1400" b="1" dirty="0" err="1">
                <a:solidFill>
                  <a:srgbClr val="363F83"/>
                </a:solidFill>
                <a:latin typeface="Arial"/>
                <a:ea typeface="Arial"/>
                <a:cs typeface="Arial"/>
                <a:sym typeface="Arial"/>
              </a:rPr>
              <a:t>Synthetic</a:t>
            </a:r>
            <a:r>
              <a:rPr lang="de" sz="1400" b="1" dirty="0">
                <a:solidFill>
                  <a:srgbClr val="363F83"/>
                </a:solidFill>
                <a:latin typeface="Arial"/>
                <a:ea typeface="Arial"/>
                <a:cs typeface="Arial"/>
                <a:sym typeface="Arial"/>
              </a:rPr>
              <a:t> Media</a:t>
            </a:r>
            <a:endParaRPr sz="1400" b="1" dirty="0">
              <a:solidFill>
                <a:srgbClr val="363F83"/>
              </a:solidFill>
              <a:latin typeface="Arial"/>
              <a:ea typeface="Arial"/>
              <a:cs typeface="Arial"/>
              <a:sym typeface="Arial"/>
            </a:endParaRPr>
          </a:p>
        </p:txBody>
      </p:sp>
      <p:sp>
        <p:nvSpPr>
          <p:cNvPr id="85" name="Google Shape;85;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070D4E5-69F8-2D4D-8F2C-EE6BAD84D08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74D7865-C6EC-594B-AF49-703740D1006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
        <p:nvSpPr>
          <p:cNvPr id="5" name="Google Shape;91;p3">
            <a:extLst>
              <a:ext uri="{FF2B5EF4-FFF2-40B4-BE49-F238E27FC236}">
                <a16:creationId xmlns:a16="http://schemas.microsoft.com/office/drawing/2014/main" id="{4FB3D31F-B536-E443-8A3A-330A836F8D63}"/>
              </a:ext>
            </a:extLst>
          </p:cNvPr>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a:latin typeface="Arial" panose="020B0604020202020204" pitchFamily="34" charset="0"/>
                <a:ea typeface="Teko"/>
                <a:cs typeface="Arial" panose="020B0604020202020204" pitchFamily="34" charset="0"/>
                <a:sym typeface="Teko"/>
              </a:rPr>
              <a:t>The Future </a:t>
            </a:r>
            <a:r>
              <a:rPr lang="de-DE" sz="3600" b="1" dirty="0" err="1">
                <a:latin typeface="Arial" panose="020B0604020202020204" pitchFamily="34" charset="0"/>
                <a:ea typeface="Teko"/>
                <a:cs typeface="Arial" panose="020B0604020202020204" pitchFamily="34" charset="0"/>
                <a:sym typeface="Teko"/>
              </a:rPr>
              <a:t>of</a:t>
            </a:r>
            <a:r>
              <a:rPr lang="de-DE" sz="3600" b="1" dirty="0">
                <a:latin typeface="Arial" panose="020B0604020202020204" pitchFamily="34" charset="0"/>
                <a:ea typeface="Teko"/>
                <a:cs typeface="Arial" panose="020B0604020202020204" pitchFamily="34" charset="0"/>
                <a:sym typeface="Teko"/>
              </a:rPr>
              <a:t> </a:t>
            </a:r>
            <a:r>
              <a:rPr lang="de-DE" sz="3600" b="1" dirty="0" err="1">
                <a:latin typeface="Arial" panose="020B0604020202020204" pitchFamily="34" charset="0"/>
                <a:ea typeface="Teko"/>
                <a:cs typeface="Arial" panose="020B0604020202020204" pitchFamily="34" charset="0"/>
                <a:sym typeface="Teko"/>
              </a:rPr>
              <a:t>Fake</a:t>
            </a:r>
            <a:r>
              <a:rPr lang="de-DE" sz="3600" b="1" dirty="0">
                <a:latin typeface="Arial" panose="020B0604020202020204" pitchFamily="34" charset="0"/>
                <a:ea typeface="Teko"/>
                <a:cs typeface="Arial" panose="020B0604020202020204" pitchFamily="34" charset="0"/>
                <a:sym typeface="Teko"/>
              </a:rPr>
              <a:t> News: AI </a:t>
            </a:r>
            <a:r>
              <a:rPr lang="de-DE" sz="3600" b="1" dirty="0" err="1">
                <a:latin typeface="Arial" panose="020B0604020202020204" pitchFamily="34" charset="0"/>
                <a:ea typeface="Teko"/>
                <a:cs typeface="Arial" panose="020B0604020202020204" pitchFamily="34" charset="0"/>
                <a:sym typeface="Teko"/>
              </a:rPr>
              <a:t>Generated</a:t>
            </a:r>
            <a:r>
              <a:rPr lang="de-DE" sz="3600" b="1" dirty="0">
                <a:latin typeface="Arial" panose="020B0604020202020204" pitchFamily="34" charset="0"/>
                <a:ea typeface="Teko"/>
                <a:cs typeface="Arial" panose="020B0604020202020204" pitchFamily="34" charset="0"/>
                <a:sym typeface="Teko"/>
              </a:rPr>
              <a:t> </a:t>
            </a:r>
            <a:r>
              <a:rPr lang="de-DE" sz="3600" b="1" dirty="0" err="1">
                <a:latin typeface="Arial" panose="020B0604020202020204" pitchFamily="34" charset="0"/>
                <a:ea typeface="Teko"/>
                <a:cs typeface="Arial" panose="020B0604020202020204" pitchFamily="34" charset="0"/>
                <a:sym typeface="Teko"/>
              </a:rPr>
              <a:t>Synthetic</a:t>
            </a:r>
            <a:r>
              <a:rPr lang="de-DE" sz="3600" b="1" dirty="0">
                <a:latin typeface="Arial" panose="020B0604020202020204" pitchFamily="34" charset="0"/>
                <a:ea typeface="Teko"/>
                <a:cs typeface="Arial" panose="020B0604020202020204" pitchFamily="34" charset="0"/>
                <a:sym typeface="Teko"/>
              </a:rPr>
              <a:t> Media </a:t>
            </a:r>
            <a:endParaRPr sz="3600" b="1" dirty="0">
              <a:latin typeface="Arial" panose="020B0604020202020204" pitchFamily="34" charset="0"/>
              <a:ea typeface="Teko"/>
              <a:cs typeface="Arial" panose="020B0604020202020204" pitchFamily="34" charset="0"/>
              <a:sym typeface="Teko"/>
            </a:endParaRPr>
          </a:p>
        </p:txBody>
      </p:sp>
      <p:sp>
        <p:nvSpPr>
          <p:cNvPr id="6" name="Google Shape;93;p3">
            <a:extLst>
              <a:ext uri="{FF2B5EF4-FFF2-40B4-BE49-F238E27FC236}">
                <a16:creationId xmlns:a16="http://schemas.microsoft.com/office/drawing/2014/main" id="{9BE5FBF3-C868-4547-81CE-6554D55EC703}"/>
              </a:ext>
            </a:extLst>
          </p:cNvPr>
          <p:cNvSpPr txBox="1"/>
          <p:nvPr/>
        </p:nvSpPr>
        <p:spPr>
          <a:xfrm>
            <a:off x="168425" y="103230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Arial" panose="020B0604020202020204" pitchFamily="34" charset="0"/>
                <a:ea typeface="Lato"/>
                <a:cs typeface="Arial" panose="020B0604020202020204" pitchFamily="34" charset="0"/>
                <a:sym typeface="Lato"/>
              </a:rPr>
              <a:t>4</a:t>
            </a:r>
            <a:endParaRPr sz="7200" b="1" dirty="0">
              <a:solidFill>
                <a:srgbClr val="E5362B"/>
              </a:solidFill>
              <a:latin typeface="Arial" panose="020B0604020202020204" pitchFamily="34" charset="0"/>
              <a:ea typeface="Lato"/>
              <a:cs typeface="Arial" panose="020B0604020202020204" pitchFamily="34" charset="0"/>
              <a:sym typeface="Lato"/>
            </a:endParaRPr>
          </a:p>
        </p:txBody>
      </p:sp>
    </p:spTree>
    <p:extLst>
      <p:ext uri="{BB962C8B-B14F-4D97-AF65-F5344CB8AC3E}">
        <p14:creationId xmlns:p14="http://schemas.microsoft.com/office/powerpoint/2010/main" val="2146475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geebb530ace_0_150"/>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9" name="Google Shape;379;geebb530ace_0_15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4</a:t>
            </a:fld>
            <a:endParaRPr/>
          </a:p>
        </p:txBody>
      </p:sp>
      <p:sp>
        <p:nvSpPr>
          <p:cNvPr id="380" name="Google Shape;380;geebb530ace_0_150"/>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The Future of Fake News: </a:t>
            </a:r>
            <a:endParaRPr/>
          </a:p>
          <a:p>
            <a:pPr marL="0" lvl="0" indent="0" algn="l" rtl="0">
              <a:spcBef>
                <a:spcPts val="0"/>
              </a:spcBef>
              <a:spcAft>
                <a:spcPts val="0"/>
              </a:spcAft>
              <a:buNone/>
            </a:pPr>
            <a:r>
              <a:rPr lang="de"/>
              <a:t>AI Generated Synthetic Media</a:t>
            </a:r>
            <a:endParaRPr/>
          </a:p>
        </p:txBody>
      </p:sp>
      <p:pic>
        <p:nvPicPr>
          <p:cNvPr id="381" name="Google Shape;381;geebb530ace_0_150" descr="Altered videos of House Speaker Nancy Pelosi (D-Calif.), slowed down to make her sound sluggish and slurred, are spreading across social media. Read more: https://wapo.st/2WjSLZ3. Subscribe to The Washington Post on YouTube: https://wapo.st/2QOdcqK&#10;&#10;Follow us:&#10;Twitter: https://twitter.com/washingtonpost&#10;Instagram: https://www.instagram.com/washingtonpost/&#10;Facebook: https://www.facebook.com/washingtonpost/" title="Pelosi videos manipulated to make her appear drunk are being shared on social media">
            <a:hlinkClick r:id="rId3"/>
          </p:cNvPr>
          <p:cNvPicPr preferRelativeResize="0"/>
          <p:nvPr/>
        </p:nvPicPr>
        <p:blipFill>
          <a:blip r:embed="rId4">
            <a:alphaModFix/>
          </a:blip>
          <a:stretch>
            <a:fillRect/>
          </a:stretch>
        </p:blipFill>
        <p:spPr>
          <a:xfrm>
            <a:off x="367450" y="1050625"/>
            <a:ext cx="4493125" cy="3369850"/>
          </a:xfrm>
          <a:prstGeom prst="rect">
            <a:avLst/>
          </a:prstGeom>
          <a:noFill/>
          <a:ln>
            <a:noFill/>
          </a:ln>
        </p:spPr>
      </p:pic>
      <p:sp>
        <p:nvSpPr>
          <p:cNvPr id="382" name="Google Shape;382;geebb530ace_0_150"/>
          <p:cNvSpPr txBox="1">
            <a:spLocks noGrp="1"/>
          </p:cNvSpPr>
          <p:nvPr>
            <p:ph type="body" idx="1"/>
          </p:nvPr>
        </p:nvSpPr>
        <p:spPr>
          <a:xfrm>
            <a:off x="5056050" y="1032300"/>
            <a:ext cx="37764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dirty="0" err="1">
                <a:latin typeface="Arial"/>
                <a:ea typeface="Arial"/>
                <a:cs typeface="Arial"/>
                <a:sym typeface="Arial"/>
              </a:rPr>
              <a:t>Example</a:t>
            </a:r>
            <a:r>
              <a:rPr lang="de" sz="1400" dirty="0">
                <a:latin typeface="Arial"/>
                <a:ea typeface="Arial"/>
                <a:cs typeface="Arial"/>
                <a:sym typeface="Arial"/>
              </a:rPr>
              <a:t> 01 </a:t>
            </a:r>
            <a:r>
              <a:rPr lang="de" sz="1400" dirty="0" err="1">
                <a:latin typeface="Arial"/>
                <a:ea typeface="Arial"/>
                <a:cs typeface="Arial"/>
                <a:sym typeface="Arial"/>
              </a:rPr>
              <a:t>Cheapfakes</a:t>
            </a:r>
            <a:endParaRPr sz="1400" dirty="0">
              <a:latin typeface="Arial"/>
              <a:ea typeface="Arial"/>
              <a:cs typeface="Arial"/>
              <a:sym typeface="Arial"/>
            </a:endParaRPr>
          </a:p>
          <a:p>
            <a:pPr marL="0" lvl="0" indent="0" algn="l" rtl="0">
              <a:spcBef>
                <a:spcPts val="0"/>
              </a:spcBef>
              <a:spcAft>
                <a:spcPts val="0"/>
              </a:spcAft>
              <a:buNone/>
            </a:pPr>
            <a:endParaRPr sz="1200" dirty="0">
              <a:solidFill>
                <a:srgbClr val="363F83"/>
              </a:solidFill>
              <a:latin typeface="Arial"/>
              <a:ea typeface="Arial"/>
              <a:cs typeface="Arial"/>
              <a:sym typeface="Arial"/>
            </a:endParaRPr>
          </a:p>
          <a:p>
            <a:pPr marL="0" lvl="0" indent="0" algn="l" rtl="0">
              <a:spcBef>
                <a:spcPts val="0"/>
              </a:spcBef>
              <a:spcAft>
                <a:spcPts val="0"/>
              </a:spcAft>
              <a:buNone/>
            </a:pPr>
            <a:r>
              <a:rPr lang="de" sz="1200" dirty="0">
                <a:solidFill>
                  <a:srgbClr val="363F83"/>
                </a:solidFill>
                <a:latin typeface="Arial"/>
                <a:ea typeface="Arial"/>
                <a:cs typeface="Arial"/>
                <a:sym typeface="Arial"/>
              </a:rPr>
              <a:t>A </a:t>
            </a:r>
            <a:r>
              <a:rPr lang="de" sz="1200" dirty="0" err="1">
                <a:solidFill>
                  <a:srgbClr val="363F83"/>
                </a:solidFill>
                <a:latin typeface="Arial"/>
                <a:ea typeface="Arial"/>
                <a:cs typeface="Arial"/>
                <a:sym typeface="Arial"/>
              </a:rPr>
              <a:t>video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circulating</a:t>
            </a:r>
            <a:r>
              <a:rPr lang="de" sz="1200" dirty="0">
                <a:solidFill>
                  <a:srgbClr val="363F83"/>
                </a:solidFill>
                <a:latin typeface="Arial"/>
                <a:ea typeface="Arial"/>
                <a:cs typeface="Arial"/>
                <a:sym typeface="Arial"/>
              </a:rPr>
              <a:t> on </a:t>
            </a:r>
            <a:r>
              <a:rPr lang="de" sz="1200" dirty="0" err="1">
                <a:solidFill>
                  <a:srgbClr val="363F83"/>
                </a:solidFill>
                <a:latin typeface="Arial"/>
                <a:ea typeface="Arial"/>
                <a:cs typeface="Arial"/>
                <a:sym typeface="Arial"/>
              </a:rPr>
              <a:t>social</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media</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shows</a:t>
            </a:r>
            <a:r>
              <a:rPr lang="de" sz="1200" dirty="0">
                <a:solidFill>
                  <a:srgbClr val="363F83"/>
                </a:solidFill>
                <a:latin typeface="Arial"/>
                <a:ea typeface="Arial"/>
                <a:cs typeface="Arial"/>
                <a:sym typeface="Arial"/>
              </a:rPr>
              <a:t> House Speaker Nancy </a:t>
            </a:r>
            <a:r>
              <a:rPr lang="de" sz="1200" dirty="0" err="1">
                <a:solidFill>
                  <a:srgbClr val="363F83"/>
                </a:solidFill>
                <a:latin typeface="Arial"/>
                <a:ea typeface="Arial"/>
                <a:cs typeface="Arial"/>
                <a:sym typeface="Arial"/>
              </a:rPr>
              <a:t>Pelosi</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speaking</a:t>
            </a:r>
            <a:r>
              <a:rPr lang="de" sz="1200" dirty="0">
                <a:solidFill>
                  <a:srgbClr val="363F83"/>
                </a:solidFill>
                <a:latin typeface="Arial"/>
                <a:ea typeface="Arial"/>
                <a:cs typeface="Arial"/>
                <a:sym typeface="Arial"/>
              </a:rPr>
              <a:t> in a </a:t>
            </a:r>
            <a:r>
              <a:rPr lang="de" sz="1200" dirty="0" err="1">
                <a:solidFill>
                  <a:srgbClr val="363F83"/>
                </a:solidFill>
                <a:latin typeface="Arial"/>
                <a:ea typeface="Arial"/>
                <a:cs typeface="Arial"/>
                <a:sym typeface="Arial"/>
              </a:rPr>
              <a:t>slurred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and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awkward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manner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One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popular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post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boasts</a:t>
            </a:r>
            <a:r>
              <a:rPr lang="de" sz="1200" dirty="0">
                <a:solidFill>
                  <a:srgbClr val="363F83"/>
                </a:solidFill>
                <a:latin typeface="Arial"/>
                <a:ea typeface="Arial"/>
                <a:cs typeface="Arial"/>
                <a:sym typeface="Arial"/>
              </a:rPr>
              <a:t> 91,000 </a:t>
            </a:r>
            <a:r>
              <a:rPr lang="de" sz="1200" dirty="0" err="1">
                <a:solidFill>
                  <a:srgbClr val="363F83"/>
                </a:solidFill>
                <a:latin typeface="Arial"/>
                <a:ea typeface="Arial"/>
                <a:cs typeface="Arial"/>
                <a:sym typeface="Arial"/>
              </a:rPr>
              <a:t>shares</a:t>
            </a:r>
            <a:r>
              <a:rPr lang="de" sz="1200" dirty="0">
                <a:solidFill>
                  <a:srgbClr val="363F83"/>
                </a:solidFill>
                <a:latin typeface="Arial"/>
                <a:ea typeface="Arial"/>
                <a:cs typeface="Arial"/>
                <a:sym typeface="Arial"/>
              </a:rPr>
              <a:t> on Facebook </a:t>
            </a:r>
            <a:r>
              <a:rPr lang="de" sz="1200" dirty="0" err="1">
                <a:solidFill>
                  <a:srgbClr val="363F83"/>
                </a:solidFill>
                <a:latin typeface="Arial"/>
                <a:ea typeface="Arial"/>
                <a:cs typeface="Arial"/>
                <a:sym typeface="Arial"/>
              </a:rPr>
              <a:t>and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bears</a:t>
            </a:r>
            <a:r>
              <a:rPr lang="de" sz="1200" dirty="0">
                <a:solidFill>
                  <a:srgbClr val="363F83"/>
                </a:solidFill>
                <a:latin typeface="Arial"/>
                <a:ea typeface="Arial"/>
                <a:cs typeface="Arial"/>
                <a:sym typeface="Arial"/>
              </a:rPr>
              <a:t> a </a:t>
            </a:r>
            <a:r>
              <a:rPr lang="de" sz="1200" dirty="0" err="1">
                <a:solidFill>
                  <a:srgbClr val="363F83"/>
                </a:solidFill>
                <a:latin typeface="Arial"/>
                <a:ea typeface="Arial"/>
                <a:cs typeface="Arial"/>
                <a:sym typeface="Arial"/>
              </a:rPr>
              <a:t>caption</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reading</a:t>
            </a:r>
            <a:r>
              <a:rPr lang="de" sz="1200" dirty="0">
                <a:solidFill>
                  <a:srgbClr val="363F83"/>
                </a:solidFill>
                <a:latin typeface="Arial"/>
                <a:ea typeface="Arial"/>
                <a:cs typeface="Arial"/>
                <a:sym typeface="Arial"/>
              </a:rPr>
              <a:t>: “This </a:t>
            </a:r>
            <a:r>
              <a:rPr lang="de" sz="1200" dirty="0" err="1">
                <a:solidFill>
                  <a:srgbClr val="363F83"/>
                </a:solidFill>
                <a:latin typeface="Arial"/>
                <a:ea typeface="Arial"/>
                <a:cs typeface="Arial"/>
                <a:sym typeface="Arial"/>
              </a:rPr>
              <a:t>is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unbelievable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she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blown</a:t>
            </a:r>
            <a:r>
              <a:rPr lang="de" sz="1200" dirty="0">
                <a:solidFill>
                  <a:srgbClr val="363F83"/>
                </a:solidFill>
                <a:latin typeface="Arial"/>
                <a:ea typeface="Arial"/>
                <a:cs typeface="Arial"/>
                <a:sym typeface="Arial"/>
              </a:rPr>
              <a:t> out </a:t>
            </a:r>
            <a:r>
              <a:rPr lang="de" sz="1200" dirty="0" err="1">
                <a:solidFill>
                  <a:srgbClr val="363F83"/>
                </a:solidFill>
                <a:latin typeface="Arial"/>
                <a:ea typeface="Arial"/>
                <a:cs typeface="Arial"/>
                <a:sym typeface="Arial"/>
              </a:rPr>
              <a:t>of</a:t>
            </a:r>
            <a:r>
              <a:rPr lang="de" sz="1200" dirty="0">
                <a:solidFill>
                  <a:srgbClr val="363F83"/>
                </a:solidFill>
                <a:latin typeface="Arial"/>
                <a:ea typeface="Arial"/>
                <a:cs typeface="Arial"/>
                <a:sym typeface="Arial"/>
              </a:rPr>
              <a:t> her </a:t>
            </a:r>
            <a:r>
              <a:rPr lang="de" sz="1200" dirty="0" err="1">
                <a:solidFill>
                  <a:srgbClr val="363F83"/>
                </a:solidFill>
                <a:latin typeface="Arial"/>
                <a:ea typeface="Arial"/>
                <a:cs typeface="Arial"/>
                <a:sym typeface="Arial"/>
              </a:rPr>
              <a:t>mind</a:t>
            </a:r>
            <a:r>
              <a:rPr lang="de" sz="1200" dirty="0">
                <a:solidFill>
                  <a:srgbClr val="363F83"/>
                </a:solidFill>
                <a:latin typeface="Arial"/>
                <a:ea typeface="Arial"/>
                <a:cs typeface="Arial"/>
                <a:sym typeface="Arial"/>
              </a:rPr>
              <a:t>, I </a:t>
            </a:r>
            <a:r>
              <a:rPr lang="de" sz="1200" dirty="0" err="1">
                <a:solidFill>
                  <a:srgbClr val="363F83"/>
                </a:solidFill>
                <a:latin typeface="Arial"/>
                <a:ea typeface="Arial"/>
                <a:cs typeface="Arial"/>
                <a:sym typeface="Arial"/>
              </a:rPr>
              <a:t>bet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this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gets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taken</a:t>
            </a:r>
            <a:r>
              <a:rPr lang="de" sz="1200" dirty="0">
                <a:solidFill>
                  <a:srgbClr val="363F83"/>
                </a:solidFill>
                <a:latin typeface="Arial"/>
                <a:ea typeface="Arial"/>
                <a:cs typeface="Arial"/>
                <a:sym typeface="Arial"/>
              </a:rPr>
              <a:t> down!” The </a:t>
            </a:r>
            <a:r>
              <a:rPr lang="de" sz="1200" dirty="0" err="1">
                <a:solidFill>
                  <a:srgbClr val="363F83"/>
                </a:solidFill>
                <a:latin typeface="Arial"/>
                <a:ea typeface="Arial"/>
                <a:cs typeface="Arial"/>
                <a:sym typeface="Arial"/>
              </a:rPr>
              <a:t>video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however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has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been</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manipulated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make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Pelosi</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appear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drunk</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and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incoherent</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7" name="Google Shape;102;gdfc22fcbb0_0_0">
            <a:extLst>
              <a:ext uri="{FF2B5EF4-FFF2-40B4-BE49-F238E27FC236}">
                <a16:creationId xmlns:a16="http://schemas.microsoft.com/office/drawing/2014/main" id="{4F3EAEC0-8905-2849-B98C-C5AA5D8E4A46}"/>
              </a:ext>
            </a:extLst>
          </p:cNvPr>
          <p:cNvSpPr txBox="1"/>
          <p:nvPr/>
        </p:nvSpPr>
        <p:spPr>
          <a:xfrm>
            <a:off x="5377912" y="4362600"/>
            <a:ext cx="3560257" cy="338524"/>
          </a:xfrm>
          <a:prstGeom prst="rect">
            <a:avLst/>
          </a:prstGeom>
          <a:noFill/>
          <a:ln>
            <a:noFill/>
          </a:ln>
        </p:spPr>
        <p:txBody>
          <a:bodyPr spcFirstLastPara="1" wrap="square" lIns="91425" tIns="91425" rIns="91425" bIns="91425" anchor="t" anchorCtr="0">
            <a:spAutoFit/>
          </a:bodyPr>
          <a:lstStyle/>
          <a:p>
            <a:pPr algn="r"/>
            <a:r>
              <a:rPr lang="en-GB" sz="500" i="1" dirty="0"/>
              <a:t>Pelosi videos manipulated to make her appear drunk are being shared on social media</a:t>
            </a:r>
            <a:r>
              <a:rPr lang="en-GB" sz="500" dirty="0"/>
              <a:t>. 2019. [video] http://</a:t>
            </a:r>
            <a:r>
              <a:rPr lang="en-GB" sz="500" dirty="0" err="1"/>
              <a:t>www.youtube.com</a:t>
            </a:r>
            <a:r>
              <a:rPr lang="en-GB" sz="500" dirty="0"/>
              <a:t>/</a:t>
            </a:r>
            <a:r>
              <a:rPr lang="en-GB" sz="500" dirty="0" err="1"/>
              <a:t>watch?v</a:t>
            </a:r>
            <a:r>
              <a:rPr lang="en-GB" sz="500" dirty="0"/>
              <a:t>=sDOo5nDJwgA: Washington Post.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1"/>
                                        </p:tgtEl>
                                        <p:attrNameLst>
                                          <p:attrName>style.visibility</p:attrName>
                                        </p:attrNameLst>
                                      </p:cBhvr>
                                      <p:to>
                                        <p:strVal val="visible"/>
                                      </p:to>
                                    </p:set>
                                    <p:animEffect transition="in" filter="fade">
                                      <p:cBhvr>
                                        <p:cTn id="7" dur="1000"/>
                                        <p:tgtEl>
                                          <p:spTgt spid="3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sp>
        <p:nvSpPr>
          <p:cNvPr id="387" name="Google Shape;387;geebb530ace_0_15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8" name="Google Shape;388;geebb530ace_0_15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5</a:t>
            </a:fld>
            <a:endParaRPr/>
          </a:p>
        </p:txBody>
      </p:sp>
      <p:sp>
        <p:nvSpPr>
          <p:cNvPr id="389" name="Google Shape;389;geebb530ace_0_156"/>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The Future of Fake News: </a:t>
            </a:r>
            <a:endParaRPr/>
          </a:p>
          <a:p>
            <a:pPr marL="0" lvl="0" indent="0" algn="l" rtl="0">
              <a:spcBef>
                <a:spcPts val="0"/>
              </a:spcBef>
              <a:spcAft>
                <a:spcPts val="0"/>
              </a:spcAft>
              <a:buNone/>
            </a:pPr>
            <a:r>
              <a:rPr lang="de"/>
              <a:t>AI Generated Synthetic Media</a:t>
            </a:r>
            <a:endParaRPr/>
          </a:p>
        </p:txBody>
      </p:sp>
      <p:sp>
        <p:nvSpPr>
          <p:cNvPr id="390" name="Google Shape;390;geebb530ace_0_156"/>
          <p:cNvSpPr txBox="1">
            <a:spLocks noGrp="1"/>
          </p:cNvSpPr>
          <p:nvPr>
            <p:ph type="body" idx="1"/>
          </p:nvPr>
        </p:nvSpPr>
        <p:spPr>
          <a:xfrm>
            <a:off x="5056050" y="1032300"/>
            <a:ext cx="37764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a:latin typeface="Arial"/>
                <a:ea typeface="Arial"/>
                <a:cs typeface="Arial"/>
                <a:sym typeface="Arial"/>
              </a:rPr>
              <a:t>Example 02 Deepfakes</a:t>
            </a:r>
            <a:endParaRPr sz="1400">
              <a:latin typeface="Arial"/>
              <a:ea typeface="Arial"/>
              <a:cs typeface="Arial"/>
              <a:sym typeface="Arial"/>
            </a:endParaRPr>
          </a:p>
          <a:p>
            <a:pPr marL="0" lvl="0" indent="0" algn="l" rtl="0">
              <a:spcBef>
                <a:spcPts val="0"/>
              </a:spcBef>
              <a:spcAft>
                <a:spcPts val="0"/>
              </a:spcAft>
              <a:buNone/>
            </a:pPr>
            <a:endParaRPr sz="1200">
              <a:solidFill>
                <a:srgbClr val="363F83"/>
              </a:solidFill>
              <a:latin typeface="Arial"/>
              <a:ea typeface="Arial"/>
              <a:cs typeface="Arial"/>
              <a:sym typeface="Arial"/>
            </a:endParaRPr>
          </a:p>
          <a:p>
            <a:pPr marL="0" lvl="0" indent="0" algn="l" rtl="0">
              <a:spcBef>
                <a:spcPts val="0"/>
              </a:spcBef>
              <a:spcAft>
                <a:spcPts val="0"/>
              </a:spcAft>
              <a:buNone/>
            </a:pPr>
            <a:r>
              <a:rPr lang="de" sz="1200">
                <a:solidFill>
                  <a:srgbClr val="363F83"/>
                </a:solidFill>
                <a:latin typeface="Arial"/>
                <a:ea typeface="Arial"/>
                <a:cs typeface="Arial"/>
                <a:sym typeface="Arial"/>
              </a:rPr>
              <a:t>Mark Zuckerberg reveals the truth behind Facebook: predicting the future behaviours of its users and manipulating them. </a:t>
            </a:r>
            <a:endParaRPr sz="1200">
              <a:solidFill>
                <a:srgbClr val="363F83"/>
              </a:solidFill>
              <a:latin typeface="Arial"/>
              <a:ea typeface="Arial"/>
              <a:cs typeface="Arial"/>
              <a:sym typeface="Arial"/>
            </a:endParaRPr>
          </a:p>
          <a:p>
            <a:pPr marL="0" lvl="0" indent="0" algn="l" rtl="0">
              <a:spcBef>
                <a:spcPts val="0"/>
              </a:spcBef>
              <a:spcAft>
                <a:spcPts val="0"/>
              </a:spcAft>
              <a:buNone/>
            </a:pPr>
            <a:endParaRPr sz="1200">
              <a:solidFill>
                <a:srgbClr val="363F83"/>
              </a:solidFill>
              <a:latin typeface="Arial"/>
              <a:ea typeface="Arial"/>
              <a:cs typeface="Arial"/>
              <a:sym typeface="Arial"/>
            </a:endParaRPr>
          </a:p>
          <a:p>
            <a:pPr marL="0" lvl="0" indent="0" algn="l" rtl="0">
              <a:spcBef>
                <a:spcPts val="0"/>
              </a:spcBef>
              <a:spcAft>
                <a:spcPts val="0"/>
              </a:spcAft>
              <a:buNone/>
            </a:pPr>
            <a:r>
              <a:rPr lang="de" sz="1200">
                <a:solidFill>
                  <a:srgbClr val="363F83"/>
                </a:solidFill>
                <a:latin typeface="Arial"/>
                <a:ea typeface="Arial"/>
                <a:cs typeface="Arial"/>
                <a:sym typeface="Arial"/>
              </a:rPr>
              <a:t>Zuckerberg never pronounced these words. It’s a deepfake created by artists Bill Posters &amp; Daniel Howe.</a:t>
            </a:r>
            <a:endParaRPr sz="1200">
              <a:solidFill>
                <a:srgbClr val="363F83"/>
              </a:solidFill>
              <a:latin typeface="Arial"/>
              <a:ea typeface="Arial"/>
              <a:cs typeface="Arial"/>
              <a:sym typeface="Arial"/>
            </a:endParaRPr>
          </a:p>
          <a:p>
            <a:pPr marL="0" lvl="0" indent="0" algn="l" rtl="0">
              <a:spcBef>
                <a:spcPts val="0"/>
              </a:spcBef>
              <a:spcAft>
                <a:spcPts val="0"/>
              </a:spcAft>
              <a:buNone/>
            </a:pPr>
            <a:endParaRPr/>
          </a:p>
          <a:p>
            <a:pPr marL="0" lvl="0" indent="0" algn="l" rtl="0">
              <a:spcBef>
                <a:spcPts val="0"/>
              </a:spcBef>
              <a:spcAft>
                <a:spcPts val="0"/>
              </a:spcAft>
              <a:buNone/>
            </a:pPr>
            <a:endParaRPr/>
          </a:p>
        </p:txBody>
      </p:sp>
      <p:pic>
        <p:nvPicPr>
          <p:cNvPr id="391" name="Google Shape;391;geebb530ace_0_156" descr="'I wish I Could...' (2019)&#10;&#10;This artwork is part of a series of AI generated 'deep fake' artworks created for 'Spectre' - an immersive installation that explores the power of the digital influence industry, technology and their impacts on privacy and democracy. &#10;&#10;Learn and see more here: http://billposters.ch/projects/spectre/&#10;&#10;Spectre is an immersive installation created by Bill Posters &amp; Daniel Howe. &#10;&#10;See the orignal videos on Instagram: @Bill_Posters_UK" title="'I wish I could...' (2019)">
            <a:hlinkClick r:id="rId3"/>
          </p:cNvPr>
          <p:cNvPicPr preferRelativeResize="0"/>
          <p:nvPr/>
        </p:nvPicPr>
        <p:blipFill>
          <a:blip r:embed="rId4">
            <a:alphaModFix/>
          </a:blip>
          <a:stretch>
            <a:fillRect/>
          </a:stretch>
        </p:blipFill>
        <p:spPr>
          <a:xfrm>
            <a:off x="367450" y="1050625"/>
            <a:ext cx="4493142" cy="3369850"/>
          </a:xfrm>
          <a:prstGeom prst="rect">
            <a:avLst/>
          </a:prstGeom>
          <a:noFill/>
          <a:ln>
            <a:noFill/>
          </a:ln>
        </p:spPr>
      </p:pic>
      <p:sp>
        <p:nvSpPr>
          <p:cNvPr id="7" name="Google Shape;102;gdfc22fcbb0_0_0">
            <a:extLst>
              <a:ext uri="{FF2B5EF4-FFF2-40B4-BE49-F238E27FC236}">
                <a16:creationId xmlns:a16="http://schemas.microsoft.com/office/drawing/2014/main" id="{0623933C-EB92-FF43-8349-5842FD2505FD}"/>
              </a:ext>
            </a:extLst>
          </p:cNvPr>
          <p:cNvSpPr txBox="1"/>
          <p:nvPr/>
        </p:nvSpPr>
        <p:spPr>
          <a:xfrm>
            <a:off x="5377912" y="4362600"/>
            <a:ext cx="3560257" cy="261580"/>
          </a:xfrm>
          <a:prstGeom prst="rect">
            <a:avLst/>
          </a:prstGeom>
          <a:noFill/>
          <a:ln>
            <a:noFill/>
          </a:ln>
        </p:spPr>
        <p:txBody>
          <a:bodyPr spcFirstLastPara="1" wrap="square" lIns="91425" tIns="91425" rIns="91425" bIns="91425" anchor="t" anchorCtr="0">
            <a:spAutoFit/>
          </a:bodyPr>
          <a:lstStyle/>
          <a:p>
            <a:pPr algn="r"/>
            <a:r>
              <a:rPr lang="en-GB" sz="500" i="1" dirty="0"/>
              <a:t>'I wish I could...' (2019)</a:t>
            </a:r>
            <a:r>
              <a:rPr lang="en-GB" sz="500" dirty="0"/>
              <a:t>. 2019. [video] https://</a:t>
            </a:r>
            <a:r>
              <a:rPr lang="en-GB" sz="500" dirty="0" err="1"/>
              <a:t>www.youtube.com</a:t>
            </a:r>
            <a:r>
              <a:rPr lang="en-GB" sz="500" dirty="0"/>
              <a:t>/</a:t>
            </a:r>
            <a:r>
              <a:rPr lang="en-GB" sz="500" dirty="0" err="1"/>
              <a:t>watch?v</a:t>
            </a:r>
            <a:r>
              <a:rPr lang="en-GB" sz="500" dirty="0"/>
              <a:t>=3f66kBwfMto: </a:t>
            </a:r>
            <a:r>
              <a:rPr lang="en-GB" sz="500" dirty="0" err="1"/>
              <a:t>Brandalism</a:t>
            </a:r>
            <a:r>
              <a:rPr lang="en-GB" sz="500" dirty="0"/>
              <a:t> Project.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1"/>
                                        </p:tgtEl>
                                        <p:attrNameLst>
                                          <p:attrName>style.visibility</p:attrName>
                                        </p:attrNameLst>
                                      </p:cBhvr>
                                      <p:to>
                                        <p:strVal val="visible"/>
                                      </p:to>
                                    </p:set>
                                    <p:animEffect transition="in" filter="fade">
                                      <p:cBhvr>
                                        <p:cTn id="7" dur="1000"/>
                                        <p:tgtEl>
                                          <p:spTgt spid="3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396" name="Google Shape;396;geebb530ace_0_162"/>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97" name="Google Shape;397;geebb530ace_0_16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6</a:t>
            </a:fld>
            <a:endParaRPr/>
          </a:p>
        </p:txBody>
      </p:sp>
      <p:sp>
        <p:nvSpPr>
          <p:cNvPr id="398" name="Google Shape;398;geebb530ace_0_162"/>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The Future of Fake News: </a:t>
            </a:r>
            <a:endParaRPr/>
          </a:p>
          <a:p>
            <a:pPr marL="0" lvl="0" indent="0" algn="l" rtl="0">
              <a:spcBef>
                <a:spcPts val="0"/>
              </a:spcBef>
              <a:spcAft>
                <a:spcPts val="0"/>
              </a:spcAft>
              <a:buNone/>
            </a:pPr>
            <a:r>
              <a:rPr lang="de"/>
              <a:t>AI Generated Synthetic Media</a:t>
            </a:r>
            <a:endParaRPr/>
          </a:p>
        </p:txBody>
      </p:sp>
      <p:sp>
        <p:nvSpPr>
          <p:cNvPr id="399" name="Google Shape;399;geebb530ace_0_162"/>
          <p:cNvSpPr txBox="1">
            <a:spLocks noGrp="1"/>
          </p:cNvSpPr>
          <p:nvPr>
            <p:ph type="body" idx="1"/>
          </p:nvPr>
        </p:nvSpPr>
        <p:spPr>
          <a:xfrm>
            <a:off x="5056050" y="1032300"/>
            <a:ext cx="37764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a:latin typeface="Arial"/>
                <a:ea typeface="Arial"/>
                <a:cs typeface="Arial"/>
                <a:sym typeface="Arial"/>
              </a:rPr>
              <a:t>Example 03 Deepfakes</a:t>
            </a:r>
            <a:endParaRPr sz="1400">
              <a:latin typeface="Arial"/>
              <a:ea typeface="Arial"/>
              <a:cs typeface="Arial"/>
              <a:sym typeface="Arial"/>
            </a:endParaRPr>
          </a:p>
          <a:p>
            <a:pPr marL="0" lvl="0" indent="0" algn="l" rtl="0">
              <a:spcBef>
                <a:spcPts val="0"/>
              </a:spcBef>
              <a:spcAft>
                <a:spcPts val="0"/>
              </a:spcAft>
              <a:buNone/>
            </a:pPr>
            <a:endParaRPr sz="1200">
              <a:solidFill>
                <a:srgbClr val="363F83"/>
              </a:solidFill>
              <a:latin typeface="Arial"/>
              <a:ea typeface="Arial"/>
              <a:cs typeface="Arial"/>
              <a:sym typeface="Arial"/>
            </a:endParaRPr>
          </a:p>
          <a:p>
            <a:pPr marL="0" lvl="0" indent="0" algn="l" rtl="0">
              <a:spcBef>
                <a:spcPts val="0"/>
              </a:spcBef>
              <a:spcAft>
                <a:spcPts val="0"/>
              </a:spcAft>
              <a:buNone/>
            </a:pPr>
            <a:r>
              <a:rPr lang="de" sz="1200">
                <a:solidFill>
                  <a:srgbClr val="363F83"/>
                </a:solidFill>
                <a:highlight>
                  <a:srgbClr val="FFFFFF"/>
                </a:highlight>
                <a:latin typeface="Arial"/>
                <a:ea typeface="Arial"/>
                <a:cs typeface="Arial"/>
                <a:sym typeface="Arial"/>
              </a:rPr>
              <a:t>Burgund and co-creator Francesca Panetta created </a:t>
            </a:r>
            <a:r>
              <a:rPr lang="de" sz="1200">
                <a:solidFill>
                  <a:srgbClr val="363F83"/>
                </a:solidFill>
                <a:highlight>
                  <a:srgbClr val="FFFFFF"/>
                </a:highlight>
                <a:uFill>
                  <a:noFill/>
                </a:uFill>
                <a:latin typeface="Arial"/>
                <a:ea typeface="Arial"/>
                <a:cs typeface="Arial"/>
                <a:sym typeface="Arial"/>
                <a:hlinkClick r:id="rId3">
                  <a:extLst>
                    <a:ext uri="{A12FA001-AC4F-418D-AE19-62706E023703}">
                      <ahyp:hlinkClr xmlns:ahyp="http://schemas.microsoft.com/office/drawing/2018/hyperlinkcolor" val="tx"/>
                    </a:ext>
                  </a:extLst>
                </a:hlinkClick>
              </a:rPr>
              <a:t>an art installation in 2019 that combined actual footage of Nixon’s resignation speech</a:t>
            </a:r>
            <a:r>
              <a:rPr lang="de" sz="1200">
                <a:solidFill>
                  <a:srgbClr val="363F83"/>
                </a:solidFill>
                <a:highlight>
                  <a:srgbClr val="FFFFFF"/>
                </a:highlight>
                <a:latin typeface="Arial"/>
                <a:ea typeface="Arial"/>
                <a:cs typeface="Arial"/>
                <a:sym typeface="Arial"/>
              </a:rPr>
              <a:t>, and the text of an in-memoriam draft speech that had been written by Nixon speechwriter Bill Safire in case of a failed moon landing. The result is a deepfake video that, despite the creators’ attempts to be transparent about the fabrication, still tricked some viewers into thinking it was an unaired version of the speech.</a:t>
            </a:r>
            <a:endParaRPr sz="1200">
              <a:solidFill>
                <a:srgbClr val="363F83"/>
              </a:solidFill>
              <a:latin typeface="Arial"/>
              <a:ea typeface="Arial"/>
              <a:cs typeface="Arial"/>
              <a:sym typeface="Arial"/>
            </a:endParaRPr>
          </a:p>
          <a:p>
            <a:pPr marL="0" lvl="0" indent="0" algn="l" rtl="0">
              <a:spcBef>
                <a:spcPts val="0"/>
              </a:spcBef>
              <a:spcAft>
                <a:spcPts val="0"/>
              </a:spcAft>
              <a:buNone/>
            </a:pPr>
            <a:endParaRPr/>
          </a:p>
          <a:p>
            <a:pPr marL="0" lvl="0" indent="0" algn="l" rtl="0">
              <a:spcBef>
                <a:spcPts val="0"/>
              </a:spcBef>
              <a:spcAft>
                <a:spcPts val="0"/>
              </a:spcAft>
              <a:buNone/>
            </a:pPr>
            <a:endParaRPr/>
          </a:p>
        </p:txBody>
      </p:sp>
      <p:pic>
        <p:nvPicPr>
          <p:cNvPr id="400" name="Google Shape;400;geebb530ace_0_162" descr="What if the Moon Landing had gone wrong? In Event of Moon Disaster presents an alternative history using deepfake tech showing its potential for misinformation. #MoonDisaster”.&#10;&#10;Full website launches 20 July 2020: http://moondisaster.org/" title="In Event of Moon Disaster - TRAILER">
            <a:hlinkClick r:id="rId4"/>
          </p:cNvPr>
          <p:cNvPicPr preferRelativeResize="0"/>
          <p:nvPr/>
        </p:nvPicPr>
        <p:blipFill>
          <a:blip r:embed="rId5">
            <a:alphaModFix/>
          </a:blip>
          <a:stretch>
            <a:fillRect/>
          </a:stretch>
        </p:blipFill>
        <p:spPr>
          <a:xfrm>
            <a:off x="367450" y="1050625"/>
            <a:ext cx="4493150" cy="3369875"/>
          </a:xfrm>
          <a:prstGeom prst="rect">
            <a:avLst/>
          </a:prstGeom>
          <a:noFill/>
          <a:ln>
            <a:noFill/>
          </a:ln>
        </p:spPr>
      </p:pic>
      <p:sp>
        <p:nvSpPr>
          <p:cNvPr id="7" name="Google Shape;102;gdfc22fcbb0_0_0">
            <a:extLst>
              <a:ext uri="{FF2B5EF4-FFF2-40B4-BE49-F238E27FC236}">
                <a16:creationId xmlns:a16="http://schemas.microsoft.com/office/drawing/2014/main" id="{4D62DA62-781E-334C-95DA-22EC0F8F2AB0}"/>
              </a:ext>
            </a:extLst>
          </p:cNvPr>
          <p:cNvSpPr txBox="1"/>
          <p:nvPr/>
        </p:nvSpPr>
        <p:spPr>
          <a:xfrm>
            <a:off x="5161770" y="4362600"/>
            <a:ext cx="3776399" cy="261580"/>
          </a:xfrm>
          <a:prstGeom prst="rect">
            <a:avLst/>
          </a:prstGeom>
          <a:noFill/>
          <a:ln>
            <a:noFill/>
          </a:ln>
        </p:spPr>
        <p:txBody>
          <a:bodyPr spcFirstLastPara="1" wrap="square" lIns="91425" tIns="91425" rIns="91425" bIns="91425" anchor="t" anchorCtr="0">
            <a:spAutoFit/>
          </a:bodyPr>
          <a:lstStyle/>
          <a:p>
            <a:pPr algn="r"/>
            <a:r>
              <a:rPr lang="en-GB" sz="500" i="1" dirty="0"/>
              <a:t>In Event of Moon Disaster - TRAILER</a:t>
            </a:r>
            <a:r>
              <a:rPr lang="en-GB" sz="500" dirty="0"/>
              <a:t>. 2020. [video] http://</a:t>
            </a:r>
            <a:r>
              <a:rPr lang="en-GB" sz="500" dirty="0" err="1"/>
              <a:t>www.youtube.com</a:t>
            </a:r>
            <a:r>
              <a:rPr lang="en-GB" sz="500" dirty="0"/>
              <a:t>/</a:t>
            </a:r>
            <a:r>
              <a:rPr lang="en-GB" sz="500" dirty="0" err="1"/>
              <a:t>watch?v</a:t>
            </a:r>
            <a:r>
              <a:rPr lang="en-GB" sz="500" dirty="0"/>
              <a:t>=rci1GykTI9w: In Event of Moon Disaster.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0"/>
                                        </p:tgtEl>
                                        <p:attrNameLst>
                                          <p:attrName>style.visibility</p:attrName>
                                        </p:attrNameLst>
                                      </p:cBhvr>
                                      <p:to>
                                        <p:strVal val="visible"/>
                                      </p:to>
                                    </p:set>
                                    <p:animEffect transition="in" filter="fade">
                                      <p:cBhvr>
                                        <p:cTn id="7" dur="1000"/>
                                        <p:tgtEl>
                                          <p:spTgt spid="4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gef0a613a82_0_107"/>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err="1">
                <a:latin typeface="Arial"/>
                <a:ea typeface="Arial"/>
                <a:cs typeface="Arial"/>
                <a:sym typeface="Arial"/>
              </a:rPr>
              <a:t>Deepfakes</a:t>
            </a:r>
            <a:r>
              <a:rPr lang="de" dirty="0">
                <a:latin typeface="Arial"/>
                <a:ea typeface="Arial"/>
                <a:cs typeface="Arial"/>
                <a:sym typeface="Arial"/>
              </a:rPr>
              <a:t> </a:t>
            </a:r>
            <a:endParaRPr dirty="0">
              <a:latin typeface="Arial"/>
              <a:ea typeface="Arial"/>
              <a:cs typeface="Arial"/>
              <a:sym typeface="Arial"/>
            </a:endParaRPr>
          </a:p>
          <a:p>
            <a:pPr marL="0" lvl="0" indent="0" algn="l" rtl="0">
              <a:spcBef>
                <a:spcPts val="0"/>
              </a:spcBef>
              <a:spcAft>
                <a:spcPts val="0"/>
              </a:spcAft>
              <a:buNone/>
            </a:pPr>
            <a:endParaRPr sz="1400" dirty="0">
              <a:solidFill>
                <a:srgbClr val="363F83"/>
              </a:solidFill>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r>
              <a:rPr lang="de" sz="1400" dirty="0" err="1">
                <a:solidFill>
                  <a:srgbClr val="363F83"/>
                </a:solidFill>
                <a:highlight>
                  <a:srgbClr val="FFFFFF"/>
                </a:highlight>
                <a:latin typeface="Arial"/>
                <a:ea typeface="Arial"/>
                <a:cs typeface="Arial"/>
                <a:sym typeface="Arial"/>
              </a:rPr>
              <a:t>Deepfakes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synthetic</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media</a:t>
            </a:r>
            <a:r>
              <a:rPr lang="de" sz="1400" dirty="0">
                <a:solidFill>
                  <a:srgbClr val="363F83"/>
                </a:solidFill>
                <a:highlight>
                  <a:srgbClr val="FFFFFF"/>
                </a:highlight>
                <a:latin typeface="Arial"/>
                <a:ea typeface="Arial"/>
                <a:cs typeface="Arial"/>
                <a:sym typeface="Arial"/>
              </a:rPr>
              <a:t> (fake) </a:t>
            </a:r>
            <a:r>
              <a:rPr lang="de" sz="1400" dirty="0" err="1">
                <a:solidFill>
                  <a:srgbClr val="363F83"/>
                </a:solidFill>
                <a:highlight>
                  <a:srgbClr val="FFFFFF"/>
                </a:highlight>
                <a:latin typeface="Arial"/>
                <a:ea typeface="Arial"/>
                <a:cs typeface="Arial"/>
                <a:sym typeface="Arial"/>
              </a:rPr>
              <a:t>generated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using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Artificial</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Intelligence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technique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of</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deep</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deep</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learning</a:t>
            </a:r>
            <a:r>
              <a:rPr lang="de" sz="1400" dirty="0">
                <a:solidFill>
                  <a:srgbClr val="363F83"/>
                </a:solidFill>
                <a:highlight>
                  <a:srgbClr val="FFFFFF"/>
                </a:highlight>
                <a:latin typeface="Arial"/>
                <a:ea typeface="Arial"/>
                <a:cs typeface="Arial"/>
                <a:sym typeface="Arial"/>
              </a:rPr>
              <a:t>.</a:t>
            </a: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sz="1400" dirty="0">
              <a:latin typeface="Arial"/>
              <a:ea typeface="Arial"/>
              <a:cs typeface="Arial"/>
              <a:sym typeface="Arial"/>
            </a:endParaRPr>
          </a:p>
          <a:p>
            <a:pPr marL="0" lvl="0" indent="0" algn="l" rtl="0">
              <a:spcBef>
                <a:spcPts val="0"/>
              </a:spcBef>
              <a:spcAft>
                <a:spcPts val="0"/>
              </a:spcAft>
              <a:buNone/>
            </a:pPr>
            <a:endParaRPr sz="1400" dirty="0">
              <a:latin typeface="Arial"/>
              <a:ea typeface="Arial"/>
              <a:cs typeface="Arial"/>
              <a:sym typeface="Arial"/>
            </a:endParaRPr>
          </a:p>
          <a:p>
            <a:pPr marL="0" lvl="0" indent="0" algn="l" rtl="0">
              <a:spcBef>
                <a:spcPts val="0"/>
              </a:spcBef>
              <a:spcAft>
                <a:spcPts val="0"/>
              </a:spcAft>
              <a:buNone/>
            </a:pPr>
            <a:r>
              <a:rPr lang="de" dirty="0" err="1">
                <a:latin typeface="Arial"/>
                <a:ea typeface="Arial"/>
                <a:cs typeface="Arial"/>
                <a:sym typeface="Arial"/>
              </a:rPr>
              <a:t>Cheapfakes</a:t>
            </a:r>
            <a:endParaRPr dirty="0">
              <a:latin typeface="Arial"/>
              <a:ea typeface="Arial"/>
              <a:cs typeface="Arial"/>
              <a:sym typeface="Arial"/>
            </a:endParaRPr>
          </a:p>
          <a:p>
            <a:pPr marL="0" lvl="0" indent="0" algn="l" rtl="0">
              <a:spcBef>
                <a:spcPts val="0"/>
              </a:spcBef>
              <a:spcAft>
                <a:spcPts val="0"/>
              </a:spcAft>
              <a:buNone/>
            </a:pPr>
            <a:endParaRPr dirty="0">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r>
              <a:rPr lang="de" sz="1400" dirty="0" err="1">
                <a:solidFill>
                  <a:srgbClr val="363F83"/>
                </a:solidFill>
                <a:latin typeface="Arial"/>
                <a:ea typeface="Arial"/>
                <a:cs typeface="Arial"/>
                <a:sym typeface="Arial"/>
              </a:rPr>
              <a:t>Cheapfakes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are</a:t>
            </a:r>
            <a:r>
              <a:rPr lang="de" sz="1400" dirty="0">
                <a:solidFill>
                  <a:srgbClr val="363F83"/>
                </a:solidFill>
                <a:latin typeface="Arial"/>
                <a:ea typeface="Arial"/>
                <a:cs typeface="Arial"/>
                <a:sym typeface="Arial"/>
              </a:rPr>
              <a:t> simple </a:t>
            </a:r>
            <a:r>
              <a:rPr lang="de" sz="1400" dirty="0" err="1">
                <a:solidFill>
                  <a:srgbClr val="363F83"/>
                </a:solidFill>
                <a:latin typeface="Arial"/>
                <a:ea typeface="Arial"/>
                <a:cs typeface="Arial"/>
                <a:sym typeface="Arial"/>
              </a:rPr>
              <a:t>manipulation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through</a:t>
            </a:r>
            <a:r>
              <a:rPr lang="de" sz="1400" dirty="0">
                <a:solidFill>
                  <a:srgbClr val="363F83"/>
                </a:solidFill>
                <a:latin typeface="Arial"/>
                <a:ea typeface="Arial"/>
                <a:cs typeface="Arial"/>
                <a:sym typeface="Arial"/>
              </a:rPr>
              <a:t> easy </a:t>
            </a:r>
            <a:r>
              <a:rPr lang="de" sz="1400" dirty="0" err="1">
                <a:solidFill>
                  <a:srgbClr val="363F83"/>
                </a:solidFill>
                <a:latin typeface="Arial"/>
                <a:ea typeface="Arial"/>
                <a:cs typeface="Arial"/>
                <a:sym typeface="Arial"/>
              </a:rPr>
              <a:t>conventional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editing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techniques</a:t>
            </a:r>
            <a:r>
              <a:rPr lang="de" sz="1400" dirty="0">
                <a:solidFill>
                  <a:srgbClr val="363F83"/>
                </a:solidFill>
                <a:latin typeface="Arial"/>
                <a:ea typeface="Arial"/>
                <a:cs typeface="Arial"/>
                <a:sym typeface="Arial"/>
              </a:rPr>
              <a:t> like </a:t>
            </a:r>
            <a:r>
              <a:rPr lang="de" sz="1400" dirty="0" err="1">
                <a:solidFill>
                  <a:srgbClr val="363F83"/>
                </a:solidFill>
                <a:latin typeface="Arial"/>
                <a:ea typeface="Arial"/>
                <a:cs typeface="Arial"/>
                <a:sym typeface="Arial"/>
              </a:rPr>
              <a:t>speeding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slowing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cutting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well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nontechnical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manipulations</a:t>
            </a:r>
            <a:r>
              <a:rPr lang="de" sz="1400" dirty="0">
                <a:solidFill>
                  <a:srgbClr val="363F83"/>
                </a:solidFill>
                <a:latin typeface="Arial"/>
                <a:ea typeface="Arial"/>
                <a:cs typeface="Arial"/>
                <a:sym typeface="Arial"/>
              </a:rPr>
              <a:t> like </a:t>
            </a:r>
            <a:r>
              <a:rPr lang="de" sz="1400" dirty="0" err="1">
                <a:solidFill>
                  <a:srgbClr val="363F83"/>
                </a:solidFill>
                <a:latin typeface="Arial"/>
                <a:ea typeface="Arial"/>
                <a:cs typeface="Arial"/>
                <a:sym typeface="Arial"/>
              </a:rPr>
              <a:t>restaging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recontextualizing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existing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media</a:t>
            </a:r>
            <a:r>
              <a:rPr lang="de" sz="1400" dirty="0">
                <a:solidFill>
                  <a:srgbClr val="363F83"/>
                </a:solidFill>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Cheapfakes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Shallowfakes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defined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manipulated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media</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created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by</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using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more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straightforward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image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and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video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editing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techniques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spread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mis</a:t>
            </a:r>
            <a:r>
              <a:rPr lang="de" sz="1400" dirty="0">
                <a:solidFill>
                  <a:srgbClr val="363F83"/>
                </a:solidFill>
                <a:highlight>
                  <a:srgbClr val="FFFFFF"/>
                </a:highlight>
                <a:latin typeface="Arial"/>
                <a:ea typeface="Arial"/>
                <a:cs typeface="Arial"/>
                <a:sym typeface="Arial"/>
              </a:rPr>
              <a:t>/</a:t>
            </a:r>
            <a:r>
              <a:rPr lang="de" sz="1400" dirty="0" err="1">
                <a:solidFill>
                  <a:srgbClr val="363F83"/>
                </a:solidFill>
                <a:highlight>
                  <a:srgbClr val="FFFFFF"/>
                </a:highlight>
                <a:latin typeface="Arial"/>
                <a:ea typeface="Arial"/>
                <a:cs typeface="Arial"/>
                <a:sym typeface="Arial"/>
              </a:rPr>
              <a:t>disinformation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change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narrative </a:t>
            </a:r>
            <a:r>
              <a:rPr lang="de" sz="1400" dirty="0" err="1">
                <a:solidFill>
                  <a:srgbClr val="363F83"/>
                </a:solidFill>
                <a:highlight>
                  <a:srgbClr val="FFFFFF"/>
                </a:highlight>
                <a:latin typeface="Arial"/>
                <a:ea typeface="Arial"/>
                <a:cs typeface="Arial"/>
                <a:sym typeface="Arial"/>
              </a:rPr>
              <a:t>of</a:t>
            </a:r>
            <a:r>
              <a:rPr lang="de" sz="1400" dirty="0">
                <a:solidFill>
                  <a:srgbClr val="363F83"/>
                </a:solidFill>
                <a:highlight>
                  <a:srgbClr val="FFFFFF"/>
                </a:highlight>
                <a:latin typeface="Arial"/>
                <a:ea typeface="Arial"/>
                <a:cs typeface="Arial"/>
                <a:sym typeface="Arial"/>
              </a:rPr>
              <a:t> a </a:t>
            </a:r>
            <a:r>
              <a:rPr lang="de" sz="1400" dirty="0" err="1">
                <a:solidFill>
                  <a:srgbClr val="363F83"/>
                </a:solidFill>
                <a:highlight>
                  <a:srgbClr val="FFFFFF"/>
                </a:highlight>
                <a:latin typeface="Arial"/>
                <a:ea typeface="Arial"/>
                <a:cs typeface="Arial"/>
                <a:sym typeface="Arial"/>
              </a:rPr>
              <a:t>story</a:t>
            </a:r>
            <a:r>
              <a:rPr lang="de" sz="1400" dirty="0">
                <a:solidFill>
                  <a:srgbClr val="363F83"/>
                </a:solidFill>
                <a:highlight>
                  <a:srgbClr val="FFFFFF"/>
                </a:highlight>
                <a:latin typeface="Arial"/>
                <a:ea typeface="Arial"/>
                <a:cs typeface="Arial"/>
                <a:sym typeface="Arial"/>
              </a:rPr>
              <a:t>.</a:t>
            </a: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dirty="0">
              <a:latin typeface="Arial"/>
              <a:ea typeface="Arial"/>
              <a:cs typeface="Arial"/>
              <a:sym typeface="Arial"/>
            </a:endParaRPr>
          </a:p>
        </p:txBody>
      </p:sp>
      <p:sp>
        <p:nvSpPr>
          <p:cNvPr id="406" name="Google Shape;406;gef0a613a82_0_10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7</a:t>
            </a:fld>
            <a:endParaRPr/>
          </a:p>
        </p:txBody>
      </p:sp>
      <p:sp>
        <p:nvSpPr>
          <p:cNvPr id="407" name="Google Shape;407;gef0a613a82_0_107"/>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The Future of Fake News: </a:t>
            </a:r>
            <a:endParaRPr/>
          </a:p>
          <a:p>
            <a:pPr marL="0" lvl="0" indent="0" algn="l" rtl="0">
              <a:spcBef>
                <a:spcPts val="0"/>
              </a:spcBef>
              <a:spcAft>
                <a:spcPts val="0"/>
              </a:spcAft>
              <a:buNone/>
            </a:pPr>
            <a:r>
              <a:rPr lang="de"/>
              <a:t>AI Generated Synthetic Media</a:t>
            </a:r>
            <a:endParaRPr/>
          </a:p>
        </p:txBody>
      </p:sp>
      <p:sp>
        <p:nvSpPr>
          <p:cNvPr id="5" name="Google Shape;102;gdfc22fcbb0_0_0">
            <a:extLst>
              <a:ext uri="{FF2B5EF4-FFF2-40B4-BE49-F238E27FC236}">
                <a16:creationId xmlns:a16="http://schemas.microsoft.com/office/drawing/2014/main" id="{01F8152C-0E6C-4748-8306-317B8A7E8E80}"/>
              </a:ext>
            </a:extLst>
          </p:cNvPr>
          <p:cNvSpPr txBox="1"/>
          <p:nvPr/>
        </p:nvSpPr>
        <p:spPr>
          <a:xfrm>
            <a:off x="5161770" y="4362600"/>
            <a:ext cx="3776399" cy="338524"/>
          </a:xfrm>
          <a:prstGeom prst="rect">
            <a:avLst/>
          </a:prstGeom>
          <a:noFill/>
          <a:ln>
            <a:noFill/>
          </a:ln>
        </p:spPr>
        <p:txBody>
          <a:bodyPr spcFirstLastPara="1" wrap="square" lIns="91425" tIns="91425" rIns="91425" bIns="91425" anchor="t" anchorCtr="0">
            <a:spAutoFit/>
          </a:bodyPr>
          <a:lstStyle/>
          <a:p>
            <a:pPr algn="r"/>
            <a:r>
              <a:rPr lang="en-GB" sz="500" dirty="0" err="1"/>
              <a:t>Jaiman</a:t>
            </a:r>
            <a:r>
              <a:rPr lang="en-GB" sz="500" dirty="0"/>
              <a:t>, A., 2020. </a:t>
            </a:r>
            <a:r>
              <a:rPr lang="en-GB" sz="500" i="1" dirty="0"/>
              <a:t>AI Generated Synthetic Media, aka </a:t>
            </a:r>
            <a:r>
              <a:rPr lang="en-GB" sz="500" i="1" dirty="0" err="1"/>
              <a:t>deepfakes</a:t>
            </a:r>
            <a:r>
              <a:rPr lang="en-GB" sz="500" dirty="0"/>
              <a:t>. [online] Towards data science. Available at: &lt;https://</a:t>
            </a:r>
            <a:r>
              <a:rPr lang="en-GB" sz="500" dirty="0" err="1"/>
              <a:t>towardsdatascience.com</a:t>
            </a:r>
            <a:r>
              <a:rPr lang="en-GB" sz="500" dirty="0"/>
              <a:t>/ai-generated-synthetic-media-aka-deepfakes-7c021dea40e1&gt; [Accessed 28 September 2021].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Google Shape;412;gef0a613a82_0_113"/>
          <p:cNvSpPr txBox="1">
            <a:spLocks noGrp="1"/>
          </p:cNvSpPr>
          <p:nvPr>
            <p:ph type="body" idx="1"/>
          </p:nvPr>
        </p:nvSpPr>
        <p:spPr>
          <a:xfrm>
            <a:off x="168425" y="1032300"/>
            <a:ext cx="8664000" cy="3406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de" sz="1400">
                <a:latin typeface="Arial"/>
                <a:ea typeface="Arial"/>
                <a:cs typeface="Arial"/>
                <a:sym typeface="Arial"/>
              </a:rPr>
              <a:t>Face-swapping</a:t>
            </a:r>
            <a:endParaRPr sz="1400">
              <a:latin typeface="Arial"/>
              <a:ea typeface="Arial"/>
              <a:cs typeface="Arial"/>
              <a:sym typeface="Arial"/>
            </a:endParaRPr>
          </a:p>
          <a:p>
            <a:pPr marL="0" lvl="0" indent="0" algn="l" rtl="0">
              <a:spcBef>
                <a:spcPts val="0"/>
              </a:spcBef>
              <a:spcAft>
                <a:spcPts val="0"/>
              </a:spcAft>
              <a:buNone/>
            </a:pPr>
            <a:r>
              <a:rPr lang="de" sz="1200">
                <a:solidFill>
                  <a:srgbClr val="363F83"/>
                </a:solidFill>
                <a:highlight>
                  <a:srgbClr val="FFFFFF"/>
                </a:highlight>
                <a:latin typeface="Arial"/>
                <a:ea typeface="Arial"/>
                <a:cs typeface="Arial"/>
                <a:sym typeface="Arial"/>
              </a:rPr>
              <a:t>Face swapping is when one person’s face is replaced or reconstructed by another person’s face or key features from another face.</a:t>
            </a:r>
            <a:endParaRPr sz="120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sz="1200">
              <a:solidFill>
                <a:srgbClr val="292929"/>
              </a:solidFill>
              <a:highlight>
                <a:srgbClr val="FFFFFF"/>
              </a:highlight>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Puppeteering</a:t>
            </a:r>
            <a:endParaRPr sz="1400">
              <a:latin typeface="Arial"/>
              <a:ea typeface="Arial"/>
              <a:cs typeface="Arial"/>
              <a:sym typeface="Arial"/>
            </a:endParaRPr>
          </a:p>
          <a:p>
            <a:pPr marL="0" lvl="0" indent="0" algn="l" rtl="0">
              <a:spcBef>
                <a:spcPts val="0"/>
              </a:spcBef>
              <a:spcAft>
                <a:spcPts val="0"/>
              </a:spcAft>
              <a:buNone/>
            </a:pPr>
            <a:r>
              <a:rPr lang="de" sz="1200">
                <a:solidFill>
                  <a:srgbClr val="363F83"/>
                </a:solidFill>
                <a:highlight>
                  <a:srgbClr val="FFFFFF"/>
                </a:highlight>
                <a:latin typeface="Arial"/>
                <a:ea typeface="Arial"/>
                <a:cs typeface="Arial"/>
                <a:sym typeface="Arial"/>
              </a:rPr>
              <a:t>Puppeteering is rendering manipulated full-body actions and behavior using AI. It is a technique to create a 3D model of the target face and body in a video to act and say as the puppeteer. </a:t>
            </a:r>
            <a:endParaRPr sz="120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sz="1200">
              <a:solidFill>
                <a:srgbClr val="292929"/>
              </a:solidFill>
              <a:highlight>
                <a:srgbClr val="FFFFFF"/>
              </a:highlight>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Lip-sync</a:t>
            </a:r>
            <a:endParaRPr sz="1400">
              <a:latin typeface="Arial"/>
              <a:ea typeface="Arial"/>
              <a:cs typeface="Arial"/>
              <a:sym typeface="Arial"/>
            </a:endParaRPr>
          </a:p>
          <a:p>
            <a:pPr marL="0" lvl="0" indent="0" algn="l" rtl="0">
              <a:spcBef>
                <a:spcPts val="0"/>
              </a:spcBef>
              <a:spcAft>
                <a:spcPts val="0"/>
              </a:spcAft>
              <a:buNone/>
            </a:pPr>
            <a:r>
              <a:rPr lang="de" sz="1200">
                <a:solidFill>
                  <a:srgbClr val="363F83"/>
                </a:solidFill>
                <a:highlight>
                  <a:srgbClr val="FFFFFF"/>
                </a:highlight>
                <a:latin typeface="Arial"/>
                <a:ea typeface="Arial"/>
                <a:cs typeface="Arial"/>
                <a:sym typeface="Arial"/>
              </a:rPr>
              <a:t>Lip Synching is a technique to render mouth movements and facial expressions to make the target say things with their voice and the right tone and pitch. AI algorithms can take an existing video of a person talking and alter the lip movements in the video to match new audio.</a:t>
            </a:r>
            <a:endParaRPr sz="1200">
              <a:solidFill>
                <a:srgbClr val="363F83"/>
              </a:solidFill>
              <a:latin typeface="Arial"/>
              <a:ea typeface="Arial"/>
              <a:cs typeface="Arial"/>
              <a:sym typeface="Arial"/>
            </a:endParaRPr>
          </a:p>
        </p:txBody>
      </p:sp>
      <p:sp>
        <p:nvSpPr>
          <p:cNvPr id="413" name="Google Shape;413;gef0a613a82_0_11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8</a:t>
            </a:fld>
            <a:endParaRPr/>
          </a:p>
        </p:txBody>
      </p:sp>
      <p:sp>
        <p:nvSpPr>
          <p:cNvPr id="414" name="Google Shape;414;gef0a613a82_0_113"/>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The Future of Fake News: </a:t>
            </a:r>
            <a:endParaRPr/>
          </a:p>
          <a:p>
            <a:pPr marL="0" lvl="0" indent="0" algn="l" rtl="0">
              <a:spcBef>
                <a:spcPts val="0"/>
              </a:spcBef>
              <a:spcAft>
                <a:spcPts val="0"/>
              </a:spcAft>
              <a:buNone/>
            </a:pPr>
            <a:r>
              <a:rPr lang="de"/>
              <a:t>AI Generated Synthetic Media</a:t>
            </a:r>
            <a:endParaRPr/>
          </a:p>
        </p:txBody>
      </p:sp>
      <p:sp>
        <p:nvSpPr>
          <p:cNvPr id="5" name="Google Shape;102;gdfc22fcbb0_0_0">
            <a:extLst>
              <a:ext uri="{FF2B5EF4-FFF2-40B4-BE49-F238E27FC236}">
                <a16:creationId xmlns:a16="http://schemas.microsoft.com/office/drawing/2014/main" id="{314798BD-EFB6-7748-B683-D180CC9CA42D}"/>
              </a:ext>
            </a:extLst>
          </p:cNvPr>
          <p:cNvSpPr txBox="1"/>
          <p:nvPr/>
        </p:nvSpPr>
        <p:spPr>
          <a:xfrm>
            <a:off x="5161770" y="4362600"/>
            <a:ext cx="3776399" cy="338524"/>
          </a:xfrm>
          <a:prstGeom prst="rect">
            <a:avLst/>
          </a:prstGeom>
          <a:noFill/>
          <a:ln>
            <a:noFill/>
          </a:ln>
        </p:spPr>
        <p:txBody>
          <a:bodyPr spcFirstLastPara="1" wrap="square" lIns="91425" tIns="91425" rIns="91425" bIns="91425" anchor="t" anchorCtr="0">
            <a:spAutoFit/>
          </a:bodyPr>
          <a:lstStyle/>
          <a:p>
            <a:pPr algn="r"/>
            <a:r>
              <a:rPr lang="en-GB" sz="500" dirty="0" err="1"/>
              <a:t>Jaiman</a:t>
            </a:r>
            <a:r>
              <a:rPr lang="en-GB" sz="500" dirty="0"/>
              <a:t>, A., 2020. </a:t>
            </a:r>
            <a:r>
              <a:rPr lang="en-GB" sz="500" i="1" dirty="0"/>
              <a:t>AI Generated Synthetic Media, aka </a:t>
            </a:r>
            <a:r>
              <a:rPr lang="en-GB" sz="500" i="1" dirty="0" err="1"/>
              <a:t>deepfakes</a:t>
            </a:r>
            <a:r>
              <a:rPr lang="en-GB" sz="500" dirty="0"/>
              <a:t>. [online] Towards data science. Available at: &lt;https://</a:t>
            </a:r>
            <a:r>
              <a:rPr lang="en-GB" sz="500" dirty="0" err="1"/>
              <a:t>towardsdatascience.com</a:t>
            </a:r>
            <a:r>
              <a:rPr lang="en-GB" sz="500" dirty="0"/>
              <a:t>/ai-generated-synthetic-media-aka-deepfakes-7c021dea40e1&gt; [Accessed 28 September 2021].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gef0a613a82_0_119"/>
          <p:cNvSpPr txBox="1">
            <a:spLocks noGrp="1"/>
          </p:cNvSpPr>
          <p:nvPr>
            <p:ph type="body" idx="1"/>
          </p:nvPr>
        </p:nvSpPr>
        <p:spPr>
          <a:xfrm>
            <a:off x="168425" y="1032300"/>
            <a:ext cx="8664000" cy="3406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de" sz="1400">
                <a:latin typeface="Arial"/>
                <a:ea typeface="Arial"/>
                <a:cs typeface="Arial"/>
                <a:sym typeface="Arial"/>
              </a:rPr>
              <a:t>Voice Cloning</a:t>
            </a:r>
            <a:endParaRPr sz="1400">
              <a:latin typeface="Arial"/>
              <a:ea typeface="Arial"/>
              <a:cs typeface="Arial"/>
              <a:sym typeface="Arial"/>
            </a:endParaRPr>
          </a:p>
          <a:p>
            <a:pPr marL="0" lvl="0" indent="0" algn="l" rtl="0">
              <a:spcBef>
                <a:spcPts val="0"/>
              </a:spcBef>
              <a:spcAft>
                <a:spcPts val="0"/>
              </a:spcAft>
              <a:buNone/>
            </a:pPr>
            <a:r>
              <a:rPr lang="de" sz="1200">
                <a:solidFill>
                  <a:srgbClr val="363F83"/>
                </a:solidFill>
                <a:highlight>
                  <a:srgbClr val="FFFFFF"/>
                </a:highlight>
                <a:latin typeface="Arial"/>
                <a:ea typeface="Arial"/>
                <a:cs typeface="Arial"/>
                <a:sym typeface="Arial"/>
              </a:rPr>
              <a:t>Voice Coning is a deep-learning algorithm that takes in the voice recordings of an individual to generate synthetic voice that is overly like the original voice. It is a technique to create custom voice font of an individual and then use the font to generate speech.</a:t>
            </a:r>
            <a:endParaRPr sz="1200">
              <a:solidFill>
                <a:srgbClr val="363F83"/>
              </a:solidFill>
              <a:highlight>
                <a:srgbClr val="FFFFFF"/>
              </a:highlight>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sz="1200">
              <a:solidFill>
                <a:srgbClr val="292929"/>
              </a:solidFill>
              <a:highlight>
                <a:srgbClr val="FFFFFF"/>
              </a:highlight>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400">
                <a:latin typeface="Arial"/>
                <a:ea typeface="Arial"/>
                <a:cs typeface="Arial"/>
                <a:sym typeface="Arial"/>
              </a:rPr>
              <a:t>Image Synthesis</a:t>
            </a:r>
            <a:endParaRPr sz="1400">
              <a:latin typeface="Arial"/>
              <a:ea typeface="Arial"/>
              <a:cs typeface="Arial"/>
              <a:sym typeface="Arial"/>
            </a:endParaRPr>
          </a:p>
          <a:p>
            <a:pPr marL="0" lvl="0" indent="0" algn="l" rtl="0">
              <a:spcBef>
                <a:spcPts val="0"/>
              </a:spcBef>
              <a:spcAft>
                <a:spcPts val="0"/>
              </a:spcAft>
              <a:buNone/>
            </a:pPr>
            <a:r>
              <a:rPr lang="de" sz="1200">
                <a:solidFill>
                  <a:srgbClr val="363F83"/>
                </a:solidFill>
                <a:highlight>
                  <a:srgbClr val="FFFFFF"/>
                </a:highlight>
                <a:latin typeface="Arial"/>
                <a:ea typeface="Arial"/>
                <a:cs typeface="Arial"/>
                <a:sym typeface="Arial"/>
              </a:rPr>
              <a:t>Image Generation or Image Synthesis is a technique to use computer vision technology, deep Learning and Generative Adversarial Networks (GANs) to synthesize new images. It can produce a computer-generated image of a person or any object that is not real. </a:t>
            </a:r>
            <a:endParaRPr sz="1200">
              <a:solidFill>
                <a:srgbClr val="363F83"/>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sz="140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400">
                <a:latin typeface="Arial"/>
                <a:ea typeface="Arial"/>
                <a:cs typeface="Arial"/>
                <a:sym typeface="Arial"/>
              </a:rPr>
              <a:t>Text Generation</a:t>
            </a:r>
            <a:endParaRPr sz="1400">
              <a:latin typeface="Arial"/>
              <a:ea typeface="Arial"/>
              <a:cs typeface="Arial"/>
              <a:sym typeface="Arial"/>
            </a:endParaRPr>
          </a:p>
          <a:p>
            <a:pPr marL="0" lvl="0" indent="0" algn="l" rtl="0">
              <a:spcBef>
                <a:spcPts val="0"/>
              </a:spcBef>
              <a:spcAft>
                <a:spcPts val="0"/>
              </a:spcAft>
              <a:buNone/>
            </a:pPr>
            <a:r>
              <a:rPr lang="de" sz="1200">
                <a:solidFill>
                  <a:srgbClr val="363F83"/>
                </a:solidFill>
                <a:highlight>
                  <a:srgbClr val="FFFFFF"/>
                </a:highlight>
                <a:latin typeface="Arial"/>
                <a:ea typeface="Arial"/>
                <a:cs typeface="Arial"/>
                <a:sym typeface="Arial"/>
              </a:rPr>
              <a:t>Text Generation is a method to automatically generate text, write stories, prose, and poem, create abstracts of long documents, and synthesize using AI techniques for text and deep learning.</a:t>
            </a:r>
            <a:endParaRPr sz="1200">
              <a:solidFill>
                <a:srgbClr val="363F83"/>
              </a:solidFill>
              <a:latin typeface="Arial"/>
              <a:ea typeface="Arial"/>
              <a:cs typeface="Arial"/>
              <a:sym typeface="Arial"/>
            </a:endParaRPr>
          </a:p>
        </p:txBody>
      </p:sp>
      <p:sp>
        <p:nvSpPr>
          <p:cNvPr id="420" name="Google Shape;420;gef0a613a82_0_11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9</a:t>
            </a:fld>
            <a:endParaRPr/>
          </a:p>
        </p:txBody>
      </p:sp>
      <p:sp>
        <p:nvSpPr>
          <p:cNvPr id="421" name="Google Shape;421;gef0a613a82_0_119"/>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The Future of Fake News: </a:t>
            </a:r>
            <a:endParaRPr/>
          </a:p>
          <a:p>
            <a:pPr marL="0" lvl="0" indent="0" algn="l" rtl="0">
              <a:spcBef>
                <a:spcPts val="0"/>
              </a:spcBef>
              <a:spcAft>
                <a:spcPts val="0"/>
              </a:spcAft>
              <a:buNone/>
            </a:pPr>
            <a:r>
              <a:rPr lang="de"/>
              <a:t>AI Generated Synthetic Media</a:t>
            </a:r>
            <a:endParaRPr/>
          </a:p>
        </p:txBody>
      </p:sp>
      <p:sp>
        <p:nvSpPr>
          <p:cNvPr id="5" name="Google Shape;102;gdfc22fcbb0_0_0">
            <a:extLst>
              <a:ext uri="{FF2B5EF4-FFF2-40B4-BE49-F238E27FC236}">
                <a16:creationId xmlns:a16="http://schemas.microsoft.com/office/drawing/2014/main" id="{11F84915-FCD2-C847-B45E-5ECAACAE09CC}"/>
              </a:ext>
            </a:extLst>
          </p:cNvPr>
          <p:cNvSpPr txBox="1"/>
          <p:nvPr/>
        </p:nvSpPr>
        <p:spPr>
          <a:xfrm>
            <a:off x="5161770" y="4362600"/>
            <a:ext cx="3776399" cy="338524"/>
          </a:xfrm>
          <a:prstGeom prst="rect">
            <a:avLst/>
          </a:prstGeom>
          <a:noFill/>
          <a:ln>
            <a:noFill/>
          </a:ln>
        </p:spPr>
        <p:txBody>
          <a:bodyPr spcFirstLastPara="1" wrap="square" lIns="91425" tIns="91425" rIns="91425" bIns="91425" anchor="t" anchorCtr="0">
            <a:spAutoFit/>
          </a:bodyPr>
          <a:lstStyle/>
          <a:p>
            <a:pPr algn="r"/>
            <a:r>
              <a:rPr lang="en-GB" sz="500" dirty="0" err="1"/>
              <a:t>Jaiman</a:t>
            </a:r>
            <a:r>
              <a:rPr lang="en-GB" sz="500" dirty="0"/>
              <a:t>, A., 2020. </a:t>
            </a:r>
            <a:r>
              <a:rPr lang="en-GB" sz="500" i="1" dirty="0"/>
              <a:t>AI Generated Synthetic Media, aka </a:t>
            </a:r>
            <a:r>
              <a:rPr lang="en-GB" sz="500" i="1" dirty="0" err="1"/>
              <a:t>deepfakes</a:t>
            </a:r>
            <a:r>
              <a:rPr lang="en-GB" sz="500" dirty="0"/>
              <a:t>. [online] Towards data science. Available at: &lt;https://</a:t>
            </a:r>
            <a:r>
              <a:rPr lang="en-GB" sz="500" dirty="0" err="1"/>
              <a:t>towardsdatascience.com</a:t>
            </a:r>
            <a:r>
              <a:rPr lang="en-GB" sz="500" dirty="0"/>
              <a:t>/ai-generated-synthetic-media-aka-deepfakes-7c021dea40e1&gt; [Accessed 28 September 2021].</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1346</Words>
  <Application>Microsoft Macintosh PowerPoint</Application>
  <PresentationFormat>On-screen Show (16:9)</PresentationFormat>
  <Paragraphs>112</Paragraphs>
  <Slides>13</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Lato</vt:lpstr>
      <vt:lpstr>Simple Light</vt:lpstr>
      <vt:lpstr>Developing the methodology to detect “fake news” from fact-checked articles.</vt:lpstr>
      <vt:lpstr>Overview</vt:lpstr>
      <vt:lpstr>The Future of Fake News: AI Generated Synthetic Media </vt:lpstr>
      <vt:lpstr>The Future of Fake News:  AI Generated Synthetic Media</vt:lpstr>
      <vt:lpstr>The Future of Fake News:  AI Generated Synthetic Media</vt:lpstr>
      <vt:lpstr>The Future of Fake News:  AI Generated Synthetic Media</vt:lpstr>
      <vt:lpstr>The Future of Fake News:  AI Generated Synthetic Media</vt:lpstr>
      <vt:lpstr>The Future of Fake News:  AI Generated Synthetic Media</vt:lpstr>
      <vt:lpstr>The Future of Fake News:  AI Generated Synthetic Media</vt:lpstr>
      <vt:lpstr>The Future of Fake News:  AI Generated Synthetic Media</vt:lpstr>
      <vt:lpstr>The Future of Fake News:  AI Generated Synthetic Media</vt:lpstr>
      <vt:lpstr>Activity - Detect Political Fakes</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the methodology to detect “fake news” from fact-checked articles.</dc:title>
  <cp:lastModifiedBy>Microsoft Office User</cp:lastModifiedBy>
  <cp:revision>3</cp:revision>
  <dcterms:modified xsi:type="dcterms:W3CDTF">2022-02-19T08:54:08Z</dcterms:modified>
</cp:coreProperties>
</file>