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15"/>
  </p:notesMasterIdLst>
  <p:sldIdLst>
    <p:sldId id="256" r:id="rId2"/>
    <p:sldId id="306" r:id="rId3"/>
    <p:sldId id="286" r:id="rId4"/>
    <p:sldId id="287" r:id="rId5"/>
    <p:sldId id="288" r:id="rId6"/>
    <p:sldId id="289" r:id="rId7"/>
    <p:sldId id="290" r:id="rId8"/>
    <p:sldId id="291" r:id="rId9"/>
    <p:sldId id="292" r:id="rId10"/>
    <p:sldId id="293" r:id="rId11"/>
    <p:sldId id="294" r:id="rId12"/>
    <p:sldId id="295" r:id="rId13"/>
    <p:sldId id="296" r:id="rId14"/>
  </p:sldIdLst>
  <p:sldSz cx="9144000" cy="5143500" type="screen16x9"/>
  <p:notesSz cx="6858000" cy="9144000"/>
  <p:embeddedFontLst>
    <p:embeddedFont>
      <p:font typeface="Lato" panose="020F0502020204030203" pitchFamily="34" charset="0"/>
      <p:regular r:id="rId16"/>
      <p:bold r:id="rId17"/>
      <p:italic r:id="rId18"/>
      <p:boldItalic r:id="rId1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467"/>
    <p:restoredTop sz="93160"/>
  </p:normalViewPr>
  <p:slideViewPr>
    <p:cSldViewPr snapToGrid="0">
      <p:cViewPr varScale="1">
        <p:scale>
          <a:sx n="136" d="100"/>
          <a:sy n="136" d="100"/>
        </p:scale>
        <p:origin x="800" y="1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a28579d069_0_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a28579d069_0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0" y="650350"/>
            <a:ext cx="5496600" cy="2052600"/>
          </a:xfrm>
          <a:prstGeom prst="rect">
            <a:avLst/>
          </a:prstGeom>
          <a:solidFill>
            <a:srgbClr val="FFFFFF"/>
          </a:solidFill>
          <a:ln>
            <a:noFill/>
          </a:ln>
        </p:spPr>
        <p:txBody>
          <a:bodyPr spcFirstLastPara="1" wrap="square" lIns="360000" tIns="91425" rIns="91425" bIns="91425" anchor="b" anchorCtr="0">
            <a:noAutofit/>
          </a:bodyPr>
          <a:lstStyle>
            <a:lvl1pPr lvl="0">
              <a:spcBef>
                <a:spcPts val="0"/>
              </a:spcBef>
              <a:spcAft>
                <a:spcPts val="0"/>
              </a:spcAft>
              <a:buClr>
                <a:srgbClr val="000000"/>
              </a:buClr>
              <a:buSzPts val="4000"/>
              <a:buNone/>
              <a:defRPr sz="4000">
                <a:solidFill>
                  <a:srgbClr val="000000"/>
                </a:solidFill>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50" y="2702950"/>
            <a:ext cx="5496600" cy="867900"/>
          </a:xfrm>
          <a:prstGeom prst="rect">
            <a:avLst/>
          </a:prstGeom>
          <a:solidFill>
            <a:srgbClr val="FFFFFF"/>
          </a:solidFill>
          <a:ln>
            <a:noFill/>
          </a:ln>
        </p:spPr>
        <p:txBody>
          <a:bodyPr spcFirstLastPara="1" wrap="square" lIns="360000" tIns="91425" rIns="91425" bIns="91425" anchor="t" anchorCtr="0">
            <a:noAutofit/>
          </a:bodyPr>
          <a:lstStyle>
            <a:lvl1pPr lvl="0">
              <a:lnSpc>
                <a:spcPct val="100000"/>
              </a:lnSpc>
              <a:spcBef>
                <a:spcPts val="0"/>
              </a:spcBef>
              <a:spcAft>
                <a:spcPts val="0"/>
              </a:spcAft>
              <a:buClr>
                <a:srgbClr val="363F83"/>
              </a:buClr>
              <a:buSzPts val="2000"/>
              <a:buNone/>
              <a:defRPr sz="2000">
                <a:solidFill>
                  <a:srgbClr val="363F83"/>
                </a:solidFill>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pic>
        <p:nvPicPr>
          <p:cNvPr id="12" name="Google Shape;12;p2"/>
          <p:cNvPicPr preferRelativeResize="0"/>
          <p:nvPr/>
        </p:nvPicPr>
        <p:blipFill rotWithShape="1">
          <a:blip r:embed="rId2">
            <a:alphaModFix/>
          </a:blip>
          <a:srcRect l="9173"/>
          <a:stretch/>
        </p:blipFill>
        <p:spPr>
          <a:xfrm>
            <a:off x="5681400" y="2612075"/>
            <a:ext cx="3435150" cy="2531416"/>
          </a:xfrm>
          <a:prstGeom prst="rect">
            <a:avLst/>
          </a:prstGeom>
          <a:noFill/>
          <a:ln>
            <a:noFill/>
          </a:ln>
        </p:spPr>
      </p:pic>
      <p:sp>
        <p:nvSpPr>
          <p:cNvPr id="13" name="Google Shape;13;p2"/>
          <p:cNvSpPr txBox="1"/>
          <p:nvPr/>
        </p:nvSpPr>
        <p:spPr>
          <a:xfrm>
            <a:off x="2307388" y="4234988"/>
            <a:ext cx="3435000" cy="553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de" sz="900">
                <a:latin typeface="Lato"/>
                <a:ea typeface="Lato"/>
                <a:cs typeface="Lato"/>
                <a:sym typeface="Lato"/>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sz="900">
              <a:latin typeface="Lato"/>
              <a:ea typeface="Lato"/>
              <a:cs typeface="Lato"/>
              <a:sym typeface="Lato"/>
            </a:endParaRPr>
          </a:p>
        </p:txBody>
      </p:sp>
      <p:pic>
        <p:nvPicPr>
          <p:cNvPr id="14" name="Google Shape;14;p2"/>
          <p:cNvPicPr preferRelativeResize="0"/>
          <p:nvPr/>
        </p:nvPicPr>
        <p:blipFill rotWithShape="1">
          <a:blip r:embed="rId3">
            <a:alphaModFix/>
          </a:blip>
          <a:srcRect t="14999" b="18338"/>
          <a:stretch/>
        </p:blipFill>
        <p:spPr>
          <a:xfrm>
            <a:off x="5496600" y="414525"/>
            <a:ext cx="3491800" cy="1309049"/>
          </a:xfrm>
          <a:prstGeom prst="rect">
            <a:avLst/>
          </a:prstGeom>
          <a:noFill/>
          <a:ln>
            <a:noFill/>
          </a:ln>
        </p:spPr>
      </p:pic>
      <p:pic>
        <p:nvPicPr>
          <p:cNvPr id="15" name="Google Shape;15;p2"/>
          <p:cNvPicPr preferRelativeResize="0"/>
          <p:nvPr/>
        </p:nvPicPr>
        <p:blipFill>
          <a:blip r:embed="rId4">
            <a:alphaModFix/>
          </a:blip>
          <a:stretch>
            <a:fillRect/>
          </a:stretch>
        </p:blipFill>
        <p:spPr>
          <a:xfrm>
            <a:off x="131525" y="4393800"/>
            <a:ext cx="2175863" cy="472925"/>
          </a:xfrm>
          <a:prstGeom prst="rect">
            <a:avLst/>
          </a:prstGeom>
          <a:noFill/>
          <a:ln>
            <a:noFill/>
          </a:ln>
        </p:spPr>
      </p:pic>
      <p:sp>
        <p:nvSpPr>
          <p:cNvPr id="16" name="Google Shape;16;p2"/>
          <p:cNvSpPr txBox="1"/>
          <p:nvPr/>
        </p:nvSpPr>
        <p:spPr>
          <a:xfrm>
            <a:off x="6439475" y="1383225"/>
            <a:ext cx="2466300" cy="867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de" sz="1300">
                <a:solidFill>
                  <a:schemeClr val="dk1"/>
                </a:solidFill>
                <a:latin typeface="Lato"/>
                <a:ea typeface="Lato"/>
                <a:cs typeface="Lato"/>
                <a:sym typeface="Lato"/>
              </a:rPr>
              <a:t>Enhancing Research</a:t>
            </a:r>
            <a:endParaRPr sz="1300">
              <a:solidFill>
                <a:schemeClr val="dk1"/>
              </a:solidFill>
              <a:latin typeface="Lato"/>
              <a:ea typeface="Lato"/>
              <a:cs typeface="Lato"/>
              <a:sym typeface="Lato"/>
            </a:endParaRPr>
          </a:p>
          <a:p>
            <a:pPr marL="0" lvl="0" indent="0" algn="l" rtl="0">
              <a:lnSpc>
                <a:spcPct val="100000"/>
              </a:lnSpc>
              <a:spcBef>
                <a:spcPts val="0"/>
              </a:spcBef>
              <a:spcAft>
                <a:spcPts val="0"/>
              </a:spcAft>
              <a:buNone/>
            </a:pPr>
            <a:r>
              <a:rPr lang="de" sz="1300">
                <a:solidFill>
                  <a:schemeClr val="dk1"/>
                </a:solidFill>
                <a:latin typeface="Lato"/>
                <a:ea typeface="Lato"/>
                <a:cs typeface="Lato"/>
                <a:sym typeface="Lato"/>
              </a:rPr>
              <a:t>Understanding through Media</a:t>
            </a:r>
            <a:endParaRPr sz="1700">
              <a:latin typeface="Lato"/>
              <a:ea typeface="Lato"/>
              <a:cs typeface="Lato"/>
              <a:sym typeface="Lato"/>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64"/>
        <p:cNvGrpSpPr/>
        <p:nvPr/>
      </p:nvGrpSpPr>
      <p:grpSpPr>
        <a:xfrm>
          <a:off x="0" y="0"/>
          <a:ext cx="0" cy="0"/>
          <a:chOff x="0" y="0"/>
          <a:chExt cx="0" cy="0"/>
        </a:xfrm>
      </p:grpSpPr>
      <p:sp>
        <p:nvSpPr>
          <p:cNvPr id="65" name="Google Shape;6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66" name="Google Shape;66;p11"/>
          <p:cNvSpPr txBox="1">
            <a:spLocks noGrp="1"/>
          </p:cNvSpPr>
          <p:nvPr>
            <p:ph type="body" idx="1"/>
          </p:nvPr>
        </p:nvSpPr>
        <p:spPr>
          <a:xfrm>
            <a:off x="311700" y="3152225"/>
            <a:ext cx="8520600" cy="1300800"/>
          </a:xfrm>
          <a:prstGeom prst="rect">
            <a:avLst/>
          </a:prstGeom>
          <a:solidFill>
            <a:srgbClr val="FFFFFF"/>
          </a:solidFill>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pic>
        <p:nvPicPr>
          <p:cNvPr id="67" name="Google Shape;67;p11"/>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68" name="Google Shape;68;p11"/>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69" name="Google Shape;69;p11"/>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0"/>
        <p:cNvGrpSpPr/>
        <p:nvPr/>
      </p:nvGrpSpPr>
      <p:grpSpPr>
        <a:xfrm>
          <a:off x="0" y="0"/>
          <a:ext cx="0" cy="0"/>
          <a:chOff x="0" y="0"/>
          <a:chExt cx="0" cy="0"/>
        </a:xfrm>
      </p:grpSpPr>
      <p:pic>
        <p:nvPicPr>
          <p:cNvPr id="71" name="Google Shape;71;p12"/>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72" name="Google Shape;72;p12"/>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73" name="Google Shape;73;p12"/>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pic>
        <p:nvPicPr>
          <p:cNvPr id="19" name="Google Shape;19;p3"/>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20" name="Google Shape;20;p3"/>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21" name="Google Shape;21;p3"/>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2"/>
        <p:cNvGrpSpPr/>
        <p:nvPr/>
      </p:nvGrpSpPr>
      <p:grpSpPr>
        <a:xfrm>
          <a:off x="0" y="0"/>
          <a:ext cx="0" cy="0"/>
          <a:chOff x="0" y="0"/>
          <a:chExt cx="0" cy="0"/>
        </a:xfrm>
      </p:grpSpPr>
      <p:sp>
        <p:nvSpPr>
          <p:cNvPr id="23" name="Google Shape;23;p4"/>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4" name="Google Shape;24;p4"/>
          <p:cNvSpPr txBox="1">
            <a:spLocks noGrp="1"/>
          </p:cNvSpPr>
          <p:nvPr>
            <p:ph type="body" idx="1"/>
          </p:nvPr>
        </p:nvSpPr>
        <p:spPr>
          <a:xfrm>
            <a:off x="168425" y="1032300"/>
            <a:ext cx="8664000" cy="3406500"/>
          </a:xfrm>
          <a:prstGeom prst="rect">
            <a:avLst/>
          </a:prstGeom>
          <a:solidFill>
            <a:srgbClr val="FFFFFF"/>
          </a:solidFill>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pic>
        <p:nvPicPr>
          <p:cNvPr id="25" name="Google Shape;25;p4"/>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26" name="Google Shape;26;p4"/>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27" name="Google Shape;27;p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8"/>
        <p:cNvGrpSpPr/>
        <p:nvPr/>
      </p:nvGrpSpPr>
      <p:grpSpPr>
        <a:xfrm>
          <a:off x="0" y="0"/>
          <a:ext cx="0" cy="0"/>
          <a:chOff x="0" y="0"/>
          <a:chExt cx="0" cy="0"/>
        </a:xfrm>
      </p:grpSpPr>
      <p:sp>
        <p:nvSpPr>
          <p:cNvPr id="29" name="Google Shape;29;p5"/>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30" name="Google Shape;30;p5"/>
          <p:cNvSpPr txBox="1">
            <a:spLocks noGrp="1"/>
          </p:cNvSpPr>
          <p:nvPr>
            <p:ph type="body" idx="1"/>
          </p:nvPr>
        </p:nvSpPr>
        <p:spPr>
          <a:xfrm>
            <a:off x="311700" y="1297000"/>
            <a:ext cx="3999900" cy="3164400"/>
          </a:xfrm>
          <a:prstGeom prst="rect">
            <a:avLst/>
          </a:prstGeom>
          <a:solidFill>
            <a:srgbClr val="FFFFFF"/>
          </a:solidFill>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5"/>
          <p:cNvSpPr txBox="1">
            <a:spLocks noGrp="1"/>
          </p:cNvSpPr>
          <p:nvPr>
            <p:ph type="body" idx="2"/>
          </p:nvPr>
        </p:nvSpPr>
        <p:spPr>
          <a:xfrm>
            <a:off x="4832400" y="1297075"/>
            <a:ext cx="3999900" cy="3164400"/>
          </a:xfrm>
          <a:prstGeom prst="rect">
            <a:avLst/>
          </a:prstGeom>
          <a:solidFill>
            <a:srgbClr val="FFFFFF"/>
          </a:solidFill>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pic>
        <p:nvPicPr>
          <p:cNvPr id="32" name="Google Shape;32;p5"/>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33" name="Google Shape;33;p5"/>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34" name="Google Shape;34;p5"/>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5"/>
        <p:cNvGrpSpPr/>
        <p:nvPr/>
      </p:nvGrpSpPr>
      <p:grpSpPr>
        <a:xfrm>
          <a:off x="0" y="0"/>
          <a:ext cx="0" cy="0"/>
          <a:chOff x="0" y="0"/>
          <a:chExt cx="0" cy="0"/>
        </a:xfrm>
      </p:grpSpPr>
      <p:sp>
        <p:nvSpPr>
          <p:cNvPr id="36" name="Google Shape;36;p6"/>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pic>
        <p:nvPicPr>
          <p:cNvPr id="37" name="Google Shape;37;p6"/>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38" name="Google Shape;38;p6"/>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39" name="Google Shape;39;p6"/>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311700" y="539675"/>
            <a:ext cx="60072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2" name="Google Shape;42;p7"/>
          <p:cNvSpPr txBox="1">
            <a:spLocks noGrp="1"/>
          </p:cNvSpPr>
          <p:nvPr>
            <p:ph type="body" idx="1"/>
          </p:nvPr>
        </p:nvSpPr>
        <p:spPr>
          <a:xfrm>
            <a:off x="311700" y="1176700"/>
            <a:ext cx="2808000" cy="3224400"/>
          </a:xfrm>
          <a:prstGeom prst="rect">
            <a:avLst/>
          </a:prstGeom>
          <a:solidFill>
            <a:srgbClr val="FFFFFF"/>
          </a:solidFill>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pic>
        <p:nvPicPr>
          <p:cNvPr id="43" name="Google Shape;43;p7"/>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44" name="Google Shape;44;p7"/>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45" name="Google Shape;45;p7"/>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6"/>
        <p:cNvGrpSpPr/>
        <p:nvPr/>
      </p:nvGrpSpPr>
      <p:grpSpPr>
        <a:xfrm>
          <a:off x="0" y="0"/>
          <a:ext cx="0" cy="0"/>
          <a:chOff x="0" y="0"/>
          <a:chExt cx="0" cy="0"/>
        </a:xfrm>
      </p:grpSpPr>
      <p:sp>
        <p:nvSpPr>
          <p:cNvPr id="47" name="Google Shape;47;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pic>
        <p:nvPicPr>
          <p:cNvPr id="48" name="Google Shape;48;p8"/>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49" name="Google Shape;49;p8"/>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50" name="Google Shape;50;p8"/>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1"/>
        <p:cNvGrpSpPr/>
        <p:nvPr/>
      </p:nvGrpSpPr>
      <p:grpSpPr>
        <a:xfrm>
          <a:off x="0" y="0"/>
          <a:ext cx="0" cy="0"/>
          <a:chOff x="0" y="0"/>
          <a:chExt cx="0" cy="0"/>
        </a:xfrm>
      </p:grpSpPr>
      <p:sp>
        <p:nvSpPr>
          <p:cNvPr id="52" name="Google Shape;52;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54" name="Google Shape;54;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5" name="Google Shape;55;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pic>
        <p:nvPicPr>
          <p:cNvPr id="56" name="Google Shape;56;p9"/>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57" name="Google Shape;57;p9"/>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58" name="Google Shape;58;p9"/>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9"/>
        <p:cNvGrpSpPr/>
        <p:nvPr/>
      </p:nvGrpSpPr>
      <p:grpSpPr>
        <a:xfrm>
          <a:off x="0" y="0"/>
          <a:ext cx="0" cy="0"/>
          <a:chOff x="0" y="0"/>
          <a:chExt cx="0" cy="0"/>
        </a:xfrm>
      </p:grpSpPr>
      <p:sp>
        <p:nvSpPr>
          <p:cNvPr id="60" name="Google Shape;60;p10"/>
          <p:cNvSpPr txBox="1">
            <a:spLocks noGrp="1"/>
          </p:cNvSpPr>
          <p:nvPr>
            <p:ph type="body" idx="1"/>
          </p:nvPr>
        </p:nvSpPr>
        <p:spPr>
          <a:xfrm>
            <a:off x="2766125" y="392222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pic>
        <p:nvPicPr>
          <p:cNvPr id="61" name="Google Shape;61;p10"/>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62" name="Google Shape;62;p10"/>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63" name="Google Shape;63;p10"/>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EBD3D3"/>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363F83"/>
              </a:buClr>
              <a:buSzPts val="2800"/>
              <a:buFont typeface="Lato"/>
              <a:buNone/>
              <a:defRPr sz="2800">
                <a:solidFill>
                  <a:srgbClr val="363F83"/>
                </a:solidFill>
                <a:latin typeface="Lato"/>
                <a:ea typeface="Lato"/>
                <a:cs typeface="Lato"/>
                <a:sym typeface="Lato"/>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270413"/>
            <a:ext cx="8520600" cy="3070500"/>
          </a:xfrm>
          <a:prstGeom prst="rect">
            <a:avLst/>
          </a:prstGeom>
          <a:solidFill>
            <a:srgbClr val="FFFFFF"/>
          </a:solid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rgbClr val="E5362B"/>
              </a:buClr>
              <a:buSzPts val="1800"/>
              <a:buFont typeface="Lato"/>
              <a:buChar char="●"/>
              <a:defRPr sz="1800">
                <a:solidFill>
                  <a:srgbClr val="E5362B"/>
                </a:solidFill>
                <a:latin typeface="Lato"/>
                <a:ea typeface="Lato"/>
                <a:cs typeface="Lato"/>
                <a:sym typeface="Lato"/>
              </a:defRPr>
            </a:lvl1pPr>
            <a:lvl2pPr marL="914400" lvl="1" indent="-317500">
              <a:lnSpc>
                <a:spcPct val="115000"/>
              </a:lnSpc>
              <a:spcBef>
                <a:spcPts val="1600"/>
              </a:spcBef>
              <a:spcAft>
                <a:spcPts val="0"/>
              </a:spcAft>
              <a:buClr>
                <a:srgbClr val="8BACEE"/>
              </a:buClr>
              <a:buSzPts val="1400"/>
              <a:buFont typeface="Lato"/>
              <a:buChar char="○"/>
              <a:defRPr b="1">
                <a:solidFill>
                  <a:srgbClr val="8BACEE"/>
                </a:solidFill>
                <a:latin typeface="Lato"/>
                <a:ea typeface="Lato"/>
                <a:cs typeface="Lato"/>
                <a:sym typeface="Lato"/>
              </a:defRPr>
            </a:lvl2pPr>
            <a:lvl3pPr marL="1371600" lvl="2"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3pPr>
            <a:lvl4pPr marL="1828800" lvl="3"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4pPr>
            <a:lvl5pPr marL="2286000" lvl="4"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5pPr>
            <a:lvl6pPr marL="2743200" lvl="5"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6pPr>
            <a:lvl7pPr marL="3200400" lvl="6"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7pPr>
            <a:lvl8pPr marL="3657600" lvl="7"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8pPr>
            <a:lvl9pPr marL="4114800" lvl="8" indent="-317500">
              <a:lnSpc>
                <a:spcPct val="115000"/>
              </a:lnSpc>
              <a:spcBef>
                <a:spcPts val="1600"/>
              </a:spcBef>
              <a:spcAft>
                <a:spcPts val="1600"/>
              </a:spcAft>
              <a:buClr>
                <a:schemeClr val="dk2"/>
              </a:buClr>
              <a:buSzPts val="1400"/>
              <a:buFont typeface="Lato"/>
              <a:buChar char="■"/>
              <a:defRPr>
                <a:solidFill>
                  <a:schemeClr val="dk2"/>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de"/>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climatecommunication.yale.edu/publications/a-growing-majority-of-americans-think-global-warming-is-happening-and-are-worried/" TargetMode="External"/><Relationship Id="rId2" Type="http://schemas.openxmlformats.org/officeDocument/2006/relationships/hyperlink" Target="https://www.washingtonpost.com/climate-environment/2020/06/23/climate-change-poll-pew/" TargetMode="Externa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hyperlink" Target="https://www.heartland.org/news-opinion/news/climate-change-alarmists-are-getting-more-delusional-in-their-predictions" TargetMode="External"/><Relationship Id="rId2" Type="http://schemas.openxmlformats.org/officeDocument/2006/relationships/hyperlink" Target="https://clintel.org/naomi-seibt-i-dont-want-you-to-panic-i-want-you-to-think/" TargetMode="Externa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hyperlink" Target="https://theconversation.com/the-five-corrupt-pillars-of-climate-change-denial-122893" TargetMode="Externa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hyperlink" Target="https://twitter.com/AlexandriaV2005/status/1090569401345236997" TargetMode="Externa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https://www.publicaffairsbooks.com/titles/michael-e-mann/the-new-climate-war/9781541758223/" TargetMode="External"/><Relationship Id="rId2" Type="http://schemas.openxmlformats.org/officeDocument/2006/relationships/hyperlink" Target="http://lead/" TargetMode="Externa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3"/>
          <p:cNvSpPr txBox="1">
            <a:spLocks noGrp="1"/>
          </p:cNvSpPr>
          <p:nvPr>
            <p:ph type="ctrTitle"/>
          </p:nvPr>
        </p:nvSpPr>
        <p:spPr>
          <a:xfrm>
            <a:off x="0" y="425669"/>
            <a:ext cx="5496600" cy="2475186"/>
          </a:xfrm>
          <a:prstGeom prst="rect">
            <a:avLst/>
          </a:prstGeom>
        </p:spPr>
        <p:txBody>
          <a:bodyPr spcFirstLastPara="1" wrap="square" lIns="360000" tIns="91425" rIns="91425" bIns="91425" anchor="b" anchorCtr="0">
            <a:noAutofit/>
          </a:bodyPr>
          <a:lstStyle/>
          <a:p>
            <a:r>
              <a:rPr lang="en-GB" sz="3600" b="1" dirty="0">
                <a:solidFill>
                  <a:schemeClr val="tx1"/>
                </a:solidFill>
              </a:rPr>
              <a:t>“Media discourses about climate change”</a:t>
            </a:r>
            <a:br>
              <a:rPr lang="en-GB" b="1" dirty="0">
                <a:solidFill>
                  <a:schemeClr val="tx1"/>
                </a:solidFill>
              </a:rPr>
            </a:br>
            <a:endParaRPr dirty="0"/>
          </a:p>
        </p:txBody>
      </p:sp>
      <p:sp>
        <p:nvSpPr>
          <p:cNvPr id="79" name="Google Shape;79;p13"/>
          <p:cNvSpPr txBox="1">
            <a:spLocks noGrp="1"/>
          </p:cNvSpPr>
          <p:nvPr>
            <p:ph type="subTitle" idx="1"/>
          </p:nvPr>
        </p:nvSpPr>
        <p:spPr>
          <a:xfrm>
            <a:off x="50" y="2702950"/>
            <a:ext cx="5496550" cy="860057"/>
          </a:xfrm>
          <a:prstGeom prst="rect">
            <a:avLst/>
          </a:prstGeom>
        </p:spPr>
        <p:txBody>
          <a:bodyPr spcFirstLastPara="1" wrap="square" lIns="360000" tIns="91425" rIns="91425" bIns="91425" anchor="t" anchorCtr="0">
            <a:noAutofit/>
          </a:bodyPr>
          <a:lstStyle/>
          <a:p>
            <a:pPr marL="0" lvl="0" indent="0"/>
            <a:r>
              <a:rPr lang="en-GB" b="1" dirty="0">
                <a:solidFill>
                  <a:schemeClr val="tx1"/>
                </a:solidFill>
              </a:rPr>
              <a:t>By Prof. Jan </a:t>
            </a:r>
            <a:r>
              <a:rPr lang="en-GB" b="1" dirty="0" err="1">
                <a:solidFill>
                  <a:schemeClr val="tx1"/>
                </a:solidFill>
              </a:rPr>
              <a:t>Borm</a:t>
            </a:r>
            <a:r>
              <a:rPr lang="en-GB" b="1" dirty="0">
                <a:solidFill>
                  <a:schemeClr val="tx1"/>
                </a:solidFill>
              </a:rPr>
              <a:t>, UVSQ/</a:t>
            </a:r>
            <a:r>
              <a:rPr lang="en-GB" b="1" dirty="0" err="1">
                <a:solidFill>
                  <a:schemeClr val="tx1"/>
                </a:solidFill>
              </a:rPr>
              <a:t>Université</a:t>
            </a:r>
            <a:r>
              <a:rPr lang="en-GB" b="1" dirty="0">
                <a:solidFill>
                  <a:schemeClr val="tx1"/>
                </a:solidFill>
              </a:rPr>
              <a:t> Paris-</a:t>
            </a:r>
            <a:r>
              <a:rPr lang="en-GB" b="1" dirty="0" err="1">
                <a:solidFill>
                  <a:schemeClr val="tx1"/>
                </a:solidFill>
              </a:rPr>
              <a:t>Saclay</a:t>
            </a:r>
            <a:br>
              <a:rPr lang="en-GB" b="1" dirty="0">
                <a:solidFill>
                  <a:schemeClr val="tx1"/>
                </a:solidFill>
              </a:rPr>
            </a:b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7621E36-11DB-AE4C-8833-8F411E1F4328}"/>
              </a:ext>
            </a:extLst>
          </p:cNvPr>
          <p:cNvSpPr>
            <a:spLocks noGrp="1"/>
          </p:cNvSpPr>
          <p:nvPr>
            <p:ph type="title"/>
          </p:nvPr>
        </p:nvSpPr>
        <p:spPr/>
        <p:txBody>
          <a:bodyPr/>
          <a:lstStyle/>
          <a:p>
            <a:r>
              <a:rPr lang="fr-FR" dirty="0" err="1"/>
              <a:t>Climate</a:t>
            </a:r>
            <a:r>
              <a:rPr lang="fr-FR" dirty="0"/>
              <a:t> change </a:t>
            </a:r>
            <a:r>
              <a:rPr lang="fr-FR" dirty="0" err="1"/>
              <a:t>realism</a:t>
            </a:r>
            <a:r>
              <a:rPr lang="fr-FR" dirty="0"/>
              <a:t> </a:t>
            </a:r>
            <a:r>
              <a:rPr lang="fr-FR" dirty="0" err="1"/>
              <a:t>commented</a:t>
            </a:r>
            <a:r>
              <a:rPr lang="fr-FR" dirty="0"/>
              <a:t> on</a:t>
            </a:r>
          </a:p>
        </p:txBody>
      </p:sp>
      <p:sp>
        <p:nvSpPr>
          <p:cNvPr id="3" name="Espace réservé du texte 2">
            <a:extLst>
              <a:ext uri="{FF2B5EF4-FFF2-40B4-BE49-F238E27FC236}">
                <a16:creationId xmlns:a16="http://schemas.microsoft.com/office/drawing/2014/main" id="{019BA6A9-8181-C443-8596-E4A4917502DB}"/>
              </a:ext>
            </a:extLst>
          </p:cNvPr>
          <p:cNvSpPr>
            <a:spLocks noGrp="1"/>
          </p:cNvSpPr>
          <p:nvPr>
            <p:ph type="body" idx="1"/>
          </p:nvPr>
        </p:nvSpPr>
        <p:spPr/>
        <p:txBody>
          <a:bodyPr/>
          <a:lstStyle/>
          <a:p>
            <a:r>
              <a:rPr lang="en-GB" dirty="0">
                <a:solidFill>
                  <a:schemeClr val="tx1"/>
                </a:solidFill>
              </a:rPr>
              <a:t>“Going by </a:t>
            </a:r>
            <a:r>
              <a:rPr lang="en-GB" u="sng" dirty="0">
                <a:solidFill>
                  <a:schemeClr val="tx1"/>
                </a:solidFill>
                <a:hlinkClick r:id="rId2">
                  <a:extLst>
                    <a:ext uri="{A12FA001-AC4F-418D-AE19-62706E023703}">
                      <ahyp:hlinkClr xmlns:ahyp="http://schemas.microsoft.com/office/drawing/2018/hyperlinkcolor" val="tx"/>
                    </a:ext>
                  </a:extLst>
                </a:hlinkClick>
              </a:rPr>
              <a:t>headlines</a:t>
            </a:r>
            <a:r>
              <a:rPr lang="en-GB" dirty="0">
                <a:solidFill>
                  <a:schemeClr val="tx1"/>
                </a:solidFill>
              </a:rPr>
              <a:t> and </a:t>
            </a:r>
            <a:r>
              <a:rPr lang="en-GB" u="sng" dirty="0">
                <a:solidFill>
                  <a:schemeClr val="tx1"/>
                </a:solidFill>
                <a:hlinkClick r:id="rId3">
                  <a:extLst>
                    <a:ext uri="{A12FA001-AC4F-418D-AE19-62706E023703}">
                      <ahyp:hlinkClr xmlns:ahyp="http://schemas.microsoft.com/office/drawing/2018/hyperlinkcolor" val="tx"/>
                    </a:ext>
                  </a:extLst>
                </a:hlinkClick>
              </a:rPr>
              <a:t>poll results</a:t>
            </a:r>
            <a:r>
              <a:rPr lang="en-GB" dirty="0">
                <a:solidFill>
                  <a:schemeClr val="tx1"/>
                </a:solidFill>
              </a:rPr>
              <a:t>, climate change awareness has never been higher. While social media provides fertile ground for propaganda techniques, smear campaigns, fake experts, and conspiracy theories, the increasingly visible proof of climate disruption, along with movements such as Fridays for Future and Extinction Rebellion, seem to be persuading more people by the day. Climate change denial—the multitude of strategies deployed by the fossil fuel industry and its political allies to downplay the threat of global warming and suggest an ongoing debate on the existence of climate change—appears to be in retreat…”  (continued next slide)</a:t>
            </a:r>
            <a:endParaRPr lang="en-GB" i="1" dirty="0">
              <a:solidFill>
                <a:schemeClr val="tx1"/>
              </a:solidFill>
            </a:endParaRPr>
          </a:p>
          <a:p>
            <a:endParaRPr lang="fr-FR" dirty="0"/>
          </a:p>
        </p:txBody>
      </p:sp>
      <p:sp>
        <p:nvSpPr>
          <p:cNvPr id="4" name="Espace réservé du numéro de diapositive 3">
            <a:extLst>
              <a:ext uri="{FF2B5EF4-FFF2-40B4-BE49-F238E27FC236}">
                <a16:creationId xmlns:a16="http://schemas.microsoft.com/office/drawing/2014/main" id="{3FAA15DC-B2AE-B541-ACE7-C0505A6A73F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10</a:t>
            </a:fld>
            <a:endParaRPr lang="fr-FR"/>
          </a:p>
        </p:txBody>
      </p:sp>
    </p:spTree>
    <p:extLst>
      <p:ext uri="{BB962C8B-B14F-4D97-AF65-F5344CB8AC3E}">
        <p14:creationId xmlns:p14="http://schemas.microsoft.com/office/powerpoint/2010/main" val="11464852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4838847-263B-1948-918D-4FAE31089AEA}"/>
              </a:ext>
            </a:extLst>
          </p:cNvPr>
          <p:cNvSpPr>
            <a:spLocks noGrp="1"/>
          </p:cNvSpPr>
          <p:nvPr>
            <p:ph type="title"/>
          </p:nvPr>
        </p:nvSpPr>
        <p:spPr/>
        <p:txBody>
          <a:bodyPr/>
          <a:lstStyle/>
          <a:p>
            <a:r>
              <a:rPr lang="fr-FR" dirty="0" err="1"/>
              <a:t>Climate</a:t>
            </a:r>
            <a:r>
              <a:rPr lang="fr-FR" dirty="0"/>
              <a:t> </a:t>
            </a:r>
            <a:r>
              <a:rPr lang="fr-FR" dirty="0" err="1"/>
              <a:t>realism</a:t>
            </a:r>
            <a:r>
              <a:rPr lang="fr-FR" dirty="0"/>
              <a:t>: 2</a:t>
            </a:r>
            <a:r>
              <a:rPr lang="fr-FR" baseline="30000" dirty="0"/>
              <a:t>nd</a:t>
            </a:r>
            <a:r>
              <a:rPr lang="fr-FR" dirty="0"/>
              <a:t> part of </a:t>
            </a:r>
            <a:r>
              <a:rPr lang="fr-FR" dirty="0" err="1"/>
              <a:t>quote</a:t>
            </a:r>
            <a:endParaRPr lang="fr-FR" dirty="0"/>
          </a:p>
        </p:txBody>
      </p:sp>
      <p:sp>
        <p:nvSpPr>
          <p:cNvPr id="3" name="Espace réservé du texte 2">
            <a:extLst>
              <a:ext uri="{FF2B5EF4-FFF2-40B4-BE49-F238E27FC236}">
                <a16:creationId xmlns:a16="http://schemas.microsoft.com/office/drawing/2014/main" id="{CF1329FB-E2D7-9E46-A43E-976F8B66113B}"/>
              </a:ext>
            </a:extLst>
          </p:cNvPr>
          <p:cNvSpPr>
            <a:spLocks noGrp="1"/>
          </p:cNvSpPr>
          <p:nvPr>
            <p:ph type="body" idx="1"/>
          </p:nvPr>
        </p:nvSpPr>
        <p:spPr/>
        <p:txBody>
          <a:bodyPr/>
          <a:lstStyle/>
          <a:p>
            <a:r>
              <a:rPr lang="en-GB" sz="2400" dirty="0">
                <a:solidFill>
                  <a:schemeClr val="tx1"/>
                </a:solidFill>
              </a:rPr>
              <a:t>“But climate change denial has not disappeared. Instead, it has shifted—its adherents adopting new language and tactics. The denial machine has a new communications strategy and an ‘us versus them’ narrative: not climate deniers versus climate believers but climate ‘realists’ versus climate ‘alarmists.’…” (continued next slide)</a:t>
            </a:r>
          </a:p>
          <a:p>
            <a:endParaRPr lang="fr-FR" dirty="0"/>
          </a:p>
        </p:txBody>
      </p:sp>
      <p:sp>
        <p:nvSpPr>
          <p:cNvPr id="4" name="Espace réservé du numéro de diapositive 3">
            <a:extLst>
              <a:ext uri="{FF2B5EF4-FFF2-40B4-BE49-F238E27FC236}">
                <a16:creationId xmlns:a16="http://schemas.microsoft.com/office/drawing/2014/main" id="{F16A8DE2-7D30-CC4C-8A65-674B1E4DFAF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11</a:t>
            </a:fld>
            <a:endParaRPr lang="fr-FR"/>
          </a:p>
        </p:txBody>
      </p:sp>
    </p:spTree>
    <p:extLst>
      <p:ext uri="{BB962C8B-B14F-4D97-AF65-F5344CB8AC3E}">
        <p14:creationId xmlns:p14="http://schemas.microsoft.com/office/powerpoint/2010/main" val="35560130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AD1C8ED-D6B6-7646-98F8-69A02BF85D64}"/>
              </a:ext>
            </a:extLst>
          </p:cNvPr>
          <p:cNvSpPr>
            <a:spLocks noGrp="1"/>
          </p:cNvSpPr>
          <p:nvPr>
            <p:ph type="title"/>
          </p:nvPr>
        </p:nvSpPr>
        <p:spPr>
          <a:xfrm>
            <a:off x="168425" y="0"/>
            <a:ext cx="6946075" cy="909450"/>
          </a:xfrm>
        </p:spPr>
        <p:txBody>
          <a:bodyPr/>
          <a:lstStyle/>
          <a:p>
            <a:r>
              <a:rPr lang="fr-FR" dirty="0" err="1"/>
              <a:t>Climate</a:t>
            </a:r>
            <a:r>
              <a:rPr lang="fr-FR" dirty="0"/>
              <a:t> </a:t>
            </a:r>
            <a:r>
              <a:rPr lang="fr-FR" dirty="0" err="1"/>
              <a:t>realism</a:t>
            </a:r>
            <a:r>
              <a:rPr lang="fr-FR" dirty="0"/>
              <a:t>: 3</a:t>
            </a:r>
            <a:r>
              <a:rPr lang="fr-FR" baseline="30000" dirty="0"/>
              <a:t>rd</a:t>
            </a:r>
            <a:r>
              <a:rPr lang="fr-FR" dirty="0"/>
              <a:t> part of </a:t>
            </a:r>
            <a:r>
              <a:rPr lang="fr-FR" dirty="0" err="1"/>
              <a:t>quote</a:t>
            </a:r>
            <a:endParaRPr lang="fr-FR" dirty="0"/>
          </a:p>
        </p:txBody>
      </p:sp>
      <p:sp>
        <p:nvSpPr>
          <p:cNvPr id="3" name="Espace réservé du texte 2">
            <a:extLst>
              <a:ext uri="{FF2B5EF4-FFF2-40B4-BE49-F238E27FC236}">
                <a16:creationId xmlns:a16="http://schemas.microsoft.com/office/drawing/2014/main" id="{70A8587E-949F-2948-8CF1-AA0A5D0939C4}"/>
              </a:ext>
            </a:extLst>
          </p:cNvPr>
          <p:cNvSpPr>
            <a:spLocks noGrp="1"/>
          </p:cNvSpPr>
          <p:nvPr>
            <p:ph type="body" idx="1"/>
          </p:nvPr>
        </p:nvSpPr>
        <p:spPr>
          <a:xfrm>
            <a:off x="168425" y="567559"/>
            <a:ext cx="8664000" cy="3871241"/>
          </a:xfrm>
        </p:spPr>
        <p:txBody>
          <a:bodyPr/>
          <a:lstStyle/>
          <a:p>
            <a:r>
              <a:rPr lang="en-GB" dirty="0">
                <a:solidFill>
                  <a:schemeClr val="tx1"/>
                </a:solidFill>
              </a:rPr>
              <a:t>“It’s a canny approach to discrediting a legitimate scientific warning. By associating themselves with the term ‘realist,’ those employing this rhetoric reiterate a longstanding principle of climate change denial: that those who warn about the catastrophic impacts of the climate emergency are out of touch with reality, ‘alarmists’ who want us to ‘panic’ rather than ‘think,’ as 19-year-old German YouTuber and prominent climate </a:t>
            </a:r>
            <a:r>
              <a:rPr lang="en-GB" dirty="0" err="1">
                <a:solidFill>
                  <a:schemeClr val="tx1"/>
                </a:solidFill>
              </a:rPr>
              <a:t>skeptic</a:t>
            </a:r>
            <a:r>
              <a:rPr lang="en-GB" dirty="0">
                <a:solidFill>
                  <a:schemeClr val="tx1"/>
                </a:solidFill>
              </a:rPr>
              <a:t> Naomi </a:t>
            </a:r>
            <a:r>
              <a:rPr lang="en-GB" dirty="0" err="1">
                <a:solidFill>
                  <a:schemeClr val="tx1"/>
                </a:solidFill>
              </a:rPr>
              <a:t>Seibt</a:t>
            </a:r>
            <a:r>
              <a:rPr lang="en-GB" dirty="0">
                <a:solidFill>
                  <a:schemeClr val="tx1"/>
                </a:solidFill>
              </a:rPr>
              <a:t> has </a:t>
            </a:r>
            <a:r>
              <a:rPr lang="en-GB" u="sng" dirty="0">
                <a:solidFill>
                  <a:schemeClr val="tx1"/>
                </a:solidFill>
                <a:hlinkClick r:id="rId2">
                  <a:extLst>
                    <a:ext uri="{A12FA001-AC4F-418D-AE19-62706E023703}">
                      <ahyp:hlinkClr xmlns:ahyp="http://schemas.microsoft.com/office/drawing/2018/hyperlinkcolor" val="tx"/>
                    </a:ext>
                  </a:extLst>
                </a:hlinkClick>
              </a:rPr>
              <a:t>put it</a:t>
            </a:r>
            <a:r>
              <a:rPr lang="en-GB" dirty="0">
                <a:solidFill>
                  <a:schemeClr val="tx1"/>
                </a:solidFill>
              </a:rPr>
              <a:t>. ‘Evidence is growing that climate alarmists—those peddling the delusion that human-caused climate change is destroying the Earth—are growing ever more desperate,’ an </a:t>
            </a:r>
            <a:r>
              <a:rPr lang="en-GB" u="sng" dirty="0">
                <a:solidFill>
                  <a:schemeClr val="tx1"/>
                </a:solidFill>
                <a:hlinkClick r:id="rId3">
                  <a:extLst>
                    <a:ext uri="{A12FA001-AC4F-418D-AE19-62706E023703}">
                      <ahyp:hlinkClr xmlns:ahyp="http://schemas.microsoft.com/office/drawing/2018/hyperlinkcolor" val="tx"/>
                    </a:ext>
                  </a:extLst>
                </a:hlinkClick>
              </a:rPr>
              <a:t>article</a:t>
            </a:r>
            <a:r>
              <a:rPr lang="en-GB" dirty="0">
                <a:solidFill>
                  <a:schemeClr val="tx1"/>
                </a:solidFill>
              </a:rPr>
              <a:t> at the libertarian and climate denial-promulgating Heartland Institute, which has employed </a:t>
            </a:r>
            <a:r>
              <a:rPr lang="en-GB" dirty="0" err="1">
                <a:solidFill>
                  <a:schemeClr val="tx1"/>
                </a:solidFill>
              </a:rPr>
              <a:t>Seibt</a:t>
            </a:r>
            <a:r>
              <a:rPr lang="en-GB" dirty="0">
                <a:solidFill>
                  <a:schemeClr val="tx1"/>
                </a:solidFill>
              </a:rPr>
              <a:t>, declared in January. These sorts of sentences present climate science as emotional and deniers as grounded and rational.”</a:t>
            </a:r>
          </a:p>
        </p:txBody>
      </p:sp>
      <p:sp>
        <p:nvSpPr>
          <p:cNvPr id="4" name="Espace réservé du numéro de diapositive 3">
            <a:extLst>
              <a:ext uri="{FF2B5EF4-FFF2-40B4-BE49-F238E27FC236}">
                <a16:creationId xmlns:a16="http://schemas.microsoft.com/office/drawing/2014/main" id="{10146157-B247-434C-BAB1-2A808D0D513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12</a:t>
            </a:fld>
            <a:endParaRPr lang="fr-FR"/>
          </a:p>
        </p:txBody>
      </p:sp>
    </p:spTree>
    <p:extLst>
      <p:ext uri="{BB962C8B-B14F-4D97-AF65-F5344CB8AC3E}">
        <p14:creationId xmlns:p14="http://schemas.microsoft.com/office/powerpoint/2010/main" val="29855256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C1FB382-A3A2-7A46-9017-3D887F496DDC}"/>
              </a:ext>
            </a:extLst>
          </p:cNvPr>
          <p:cNvSpPr>
            <a:spLocks noGrp="1"/>
          </p:cNvSpPr>
          <p:nvPr>
            <p:ph type="title"/>
          </p:nvPr>
        </p:nvSpPr>
        <p:spPr>
          <a:xfrm>
            <a:off x="311698" y="0"/>
            <a:ext cx="6802801" cy="704700"/>
          </a:xfrm>
        </p:spPr>
        <p:txBody>
          <a:bodyPr/>
          <a:lstStyle/>
          <a:p>
            <a:r>
              <a:rPr lang="fr-FR" dirty="0" err="1"/>
              <a:t>Climate</a:t>
            </a:r>
            <a:r>
              <a:rPr lang="fr-FR" dirty="0"/>
              <a:t> change </a:t>
            </a:r>
            <a:r>
              <a:rPr lang="fr-FR" dirty="0" err="1"/>
              <a:t>denial</a:t>
            </a:r>
            <a:r>
              <a:rPr lang="fr-FR" dirty="0"/>
              <a:t>: a comment</a:t>
            </a:r>
          </a:p>
        </p:txBody>
      </p:sp>
      <p:sp>
        <p:nvSpPr>
          <p:cNvPr id="3" name="Espace réservé du texte 2">
            <a:extLst>
              <a:ext uri="{FF2B5EF4-FFF2-40B4-BE49-F238E27FC236}">
                <a16:creationId xmlns:a16="http://schemas.microsoft.com/office/drawing/2014/main" id="{FF8E5A88-8840-AE40-BF6B-54DD7DE608A9}"/>
              </a:ext>
            </a:extLst>
          </p:cNvPr>
          <p:cNvSpPr>
            <a:spLocks noGrp="1"/>
          </p:cNvSpPr>
          <p:nvPr>
            <p:ph type="body" idx="1"/>
          </p:nvPr>
        </p:nvSpPr>
        <p:spPr>
          <a:xfrm>
            <a:off x="311698" y="536028"/>
            <a:ext cx="8520727" cy="3902772"/>
          </a:xfrm>
        </p:spPr>
        <p:txBody>
          <a:bodyPr/>
          <a:lstStyle/>
          <a:p>
            <a:r>
              <a:rPr lang="en-GB" i="1" dirty="0">
                <a:solidFill>
                  <a:schemeClr val="tx1"/>
                </a:solidFill>
              </a:rPr>
              <a:t>The Conversation</a:t>
            </a:r>
            <a:r>
              <a:rPr lang="en-GB" dirty="0">
                <a:solidFill>
                  <a:schemeClr val="tx1"/>
                </a:solidFill>
              </a:rPr>
              <a:t>, 28 November 2019: “The five corrupt pillars of climate change denial”, by Mark Maslin, Professor of Earth System Science, UCL: </a:t>
            </a:r>
            <a:r>
              <a:rPr lang="en-GB" dirty="0">
                <a:solidFill>
                  <a:srgbClr val="0097A7"/>
                </a:solidFill>
                <a:hlinkClick r:id="rId2">
                  <a:extLst>
                    <a:ext uri="{A12FA001-AC4F-418D-AE19-62706E023703}">
                      <ahyp:hlinkClr xmlns:ahyp="http://schemas.microsoft.com/office/drawing/2018/hyperlinkcolor" val="tx"/>
                    </a:ext>
                  </a:extLst>
                </a:hlinkClick>
              </a:rPr>
              <a:t>https</a:t>
            </a:r>
            <a:r>
              <a:rPr lang="en-GB" dirty="0">
                <a:solidFill>
                  <a:schemeClr val="tx1"/>
                </a:solidFill>
                <a:hlinkClick r:id="rId2">
                  <a:extLst>
                    <a:ext uri="{A12FA001-AC4F-418D-AE19-62706E023703}">
                      <ahyp:hlinkClr xmlns:ahyp="http://schemas.microsoft.com/office/drawing/2018/hyperlinkcolor" val="tx"/>
                    </a:ext>
                  </a:extLst>
                </a:hlinkClick>
              </a:rPr>
              <a:t>://theconversation.com/the-five-corrupt-pillars-of-climate-change-denial-122893</a:t>
            </a:r>
            <a:endParaRPr lang="en-GB" dirty="0">
              <a:solidFill>
                <a:schemeClr val="tx1"/>
              </a:solidFill>
            </a:endParaRPr>
          </a:p>
          <a:p>
            <a:pPr fontAlgn="base"/>
            <a:r>
              <a:rPr lang="en-GB" dirty="0">
                <a:solidFill>
                  <a:schemeClr val="tx1"/>
                </a:solidFill>
              </a:rPr>
              <a:t>N.B. about </a:t>
            </a:r>
            <a:r>
              <a:rPr lang="en-GB" i="1" dirty="0">
                <a:solidFill>
                  <a:schemeClr val="tx1"/>
                </a:solidFill>
              </a:rPr>
              <a:t>The Conversation</a:t>
            </a:r>
            <a:r>
              <a:rPr lang="en-GB" dirty="0">
                <a:solidFill>
                  <a:schemeClr val="tx1"/>
                </a:solidFill>
              </a:rPr>
              <a:t>: “The Conversation is an independent source of news and views, sourced from the academic and research community and delivered direct to the public. Our team of professional editors work with university and research institute experts to unlock their knowledge for use by the wider public. Access to independent, high quality, authenticated, explanatory journalism underpins a functioning democracy. Our aim is to allow for better understanding of current affairs and complex issues.” (https://</a:t>
            </a:r>
            <a:r>
              <a:rPr lang="en-GB" dirty="0" err="1">
                <a:solidFill>
                  <a:schemeClr val="tx1"/>
                </a:solidFill>
              </a:rPr>
              <a:t>theconversation.com</a:t>
            </a:r>
            <a:r>
              <a:rPr lang="en-GB" dirty="0">
                <a:solidFill>
                  <a:schemeClr val="tx1"/>
                </a:solidFill>
              </a:rPr>
              <a:t>/</a:t>
            </a:r>
            <a:r>
              <a:rPr lang="en-GB" dirty="0" err="1">
                <a:solidFill>
                  <a:schemeClr val="tx1"/>
                </a:solidFill>
              </a:rPr>
              <a:t>uk</a:t>
            </a:r>
            <a:r>
              <a:rPr lang="en-GB" dirty="0">
                <a:solidFill>
                  <a:schemeClr val="tx1"/>
                </a:solidFill>
              </a:rPr>
              <a:t>/who-we-are)</a:t>
            </a:r>
          </a:p>
          <a:p>
            <a:endParaRPr lang="en-GB" dirty="0">
              <a:solidFill>
                <a:schemeClr val="tx1"/>
              </a:solidFill>
            </a:endParaRPr>
          </a:p>
        </p:txBody>
      </p:sp>
      <p:sp>
        <p:nvSpPr>
          <p:cNvPr id="4" name="Espace réservé du numéro de diapositive 3">
            <a:extLst>
              <a:ext uri="{FF2B5EF4-FFF2-40B4-BE49-F238E27FC236}">
                <a16:creationId xmlns:a16="http://schemas.microsoft.com/office/drawing/2014/main" id="{B59268FC-7FD7-E643-AA66-83EE256996F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13</a:t>
            </a:fld>
            <a:endParaRPr lang="fr-FR"/>
          </a:p>
        </p:txBody>
      </p:sp>
    </p:spTree>
    <p:extLst>
      <p:ext uri="{BB962C8B-B14F-4D97-AF65-F5344CB8AC3E}">
        <p14:creationId xmlns:p14="http://schemas.microsoft.com/office/powerpoint/2010/main" val="36243615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5" name="Google Shape;85;p14"/>
          <p:cNvSpPr txBox="1">
            <a:spLocks noGrp="1"/>
          </p:cNvSpPr>
          <p:nvPr>
            <p:ph type="body" idx="1"/>
          </p:nvPr>
        </p:nvSpPr>
        <p:spPr>
          <a:xfrm>
            <a:off x="240000" y="1593752"/>
            <a:ext cx="8664000" cy="1955997"/>
          </a:xfrm>
          <a:prstGeom prst="rect">
            <a:avLst/>
          </a:prstGeom>
        </p:spPr>
        <p:txBody>
          <a:bodyPr spcFirstLastPara="1" wrap="square" lIns="91425" tIns="91425" rIns="91425" bIns="91425" anchor="t" anchorCtr="0">
            <a:noAutofit/>
          </a:bodyPr>
          <a:lstStyle/>
          <a:p>
            <a:pPr marL="114300" indent="0">
              <a:buNone/>
            </a:pPr>
            <a:endParaRPr lang="fr-FR" sz="2400" dirty="0">
              <a:solidFill>
                <a:schemeClr val="tx1"/>
              </a:solidFill>
            </a:endParaRPr>
          </a:p>
          <a:p>
            <a:pPr marL="114300" indent="0">
              <a:buNone/>
            </a:pPr>
            <a:endParaRPr lang="fr-FR" sz="2400" dirty="0">
              <a:solidFill>
                <a:schemeClr val="tx1"/>
              </a:solidFill>
            </a:endParaRPr>
          </a:p>
          <a:p>
            <a:endParaRPr lang="fr-FR" sz="2400" dirty="0">
              <a:solidFill>
                <a:schemeClr val="tx1"/>
              </a:solidFill>
            </a:endParaRPr>
          </a:p>
          <a:p>
            <a:endParaRPr lang="fr-FR" sz="2400" dirty="0">
              <a:solidFill>
                <a:schemeClr val="tx1"/>
              </a:solidFill>
            </a:endParaRPr>
          </a:p>
          <a:p>
            <a:endParaRPr lang="fr-FR" sz="2400" dirty="0">
              <a:solidFill>
                <a:schemeClr val="tx1"/>
              </a:solidFill>
            </a:endParaRPr>
          </a:p>
          <a:p>
            <a:pPr marL="0" lvl="0" indent="0">
              <a:spcAft>
                <a:spcPts val="1600"/>
              </a:spcAft>
              <a:buNone/>
            </a:pPr>
            <a:endParaRPr dirty="0"/>
          </a:p>
        </p:txBody>
      </p:sp>
      <p:sp>
        <p:nvSpPr>
          <p:cNvPr id="86" name="Google Shape;86;p1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de"/>
              <a:t>2</a:t>
            </a:fld>
            <a:endParaRPr/>
          </a:p>
        </p:txBody>
      </p:sp>
      <p:sp>
        <p:nvSpPr>
          <p:cNvPr id="3" name="Title 2">
            <a:extLst>
              <a:ext uri="{FF2B5EF4-FFF2-40B4-BE49-F238E27FC236}">
                <a16:creationId xmlns:a16="http://schemas.microsoft.com/office/drawing/2014/main" id="{88B37774-FFDC-10DA-2BA7-2D45F43964BB}"/>
              </a:ext>
            </a:extLst>
          </p:cNvPr>
          <p:cNvSpPr>
            <a:spLocks noGrp="1"/>
          </p:cNvSpPr>
          <p:nvPr>
            <p:ph type="title"/>
          </p:nvPr>
        </p:nvSpPr>
        <p:spPr>
          <a:xfrm>
            <a:off x="1170600" y="2165973"/>
            <a:ext cx="6802800" cy="811554"/>
          </a:xfrm>
        </p:spPr>
        <p:txBody>
          <a:bodyPr/>
          <a:lstStyle/>
          <a:p>
            <a:pPr algn="ctr"/>
            <a:r>
              <a:rPr lang="en-LU" sz="4400" b="1" dirty="0"/>
              <a:t>Lesson 4</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CD924C5-8ECD-D54D-AB4C-6030C6B1C6F1}"/>
              </a:ext>
            </a:extLst>
          </p:cNvPr>
          <p:cNvSpPr>
            <a:spLocks noGrp="1"/>
          </p:cNvSpPr>
          <p:nvPr>
            <p:ph type="title"/>
          </p:nvPr>
        </p:nvSpPr>
        <p:spPr/>
        <p:txBody>
          <a:bodyPr/>
          <a:lstStyle/>
          <a:p>
            <a:r>
              <a:rPr lang="fr-FR" dirty="0"/>
              <a:t>ERUM – </a:t>
            </a:r>
            <a:br>
              <a:rPr lang="fr-FR" dirty="0"/>
            </a:br>
            <a:r>
              <a:rPr lang="fr-FR" dirty="0" err="1"/>
              <a:t>UVSQ’s</a:t>
            </a:r>
            <a:r>
              <a:rPr lang="fr-FR" dirty="0"/>
              <a:t> </a:t>
            </a:r>
            <a:r>
              <a:rPr lang="fr-FR" dirty="0" err="1"/>
              <a:t>subreport</a:t>
            </a:r>
            <a:r>
              <a:rPr lang="fr-FR" dirty="0"/>
              <a:t> on </a:t>
            </a:r>
            <a:r>
              <a:rPr lang="fr-FR" dirty="0" err="1"/>
              <a:t>climate</a:t>
            </a:r>
            <a:r>
              <a:rPr lang="fr-FR" dirty="0"/>
              <a:t> change</a:t>
            </a:r>
          </a:p>
        </p:txBody>
      </p:sp>
      <p:sp>
        <p:nvSpPr>
          <p:cNvPr id="3" name="Espace réservé du texte 2">
            <a:extLst>
              <a:ext uri="{FF2B5EF4-FFF2-40B4-BE49-F238E27FC236}">
                <a16:creationId xmlns:a16="http://schemas.microsoft.com/office/drawing/2014/main" id="{103F278E-DA6F-F046-8CE0-C115ED9B4862}"/>
              </a:ext>
            </a:extLst>
          </p:cNvPr>
          <p:cNvSpPr>
            <a:spLocks noGrp="1"/>
          </p:cNvSpPr>
          <p:nvPr>
            <p:ph type="body" idx="1"/>
          </p:nvPr>
        </p:nvSpPr>
        <p:spPr>
          <a:xfrm>
            <a:off x="867111" y="1425900"/>
            <a:ext cx="7965322" cy="3035203"/>
          </a:xfrm>
        </p:spPr>
        <p:txBody>
          <a:bodyPr/>
          <a:lstStyle/>
          <a:p>
            <a:pPr>
              <a:buFontTx/>
              <a:buChar char="-"/>
            </a:pPr>
            <a:r>
              <a:rPr lang="en-GB" sz="2000" b="1" dirty="0">
                <a:solidFill>
                  <a:schemeClr val="tx1"/>
                </a:solidFill>
              </a:rPr>
              <a:t>Samples analysed</a:t>
            </a:r>
            <a:r>
              <a:rPr lang="en-GB" sz="2000" dirty="0">
                <a:solidFill>
                  <a:schemeClr val="tx1"/>
                </a:solidFill>
              </a:rPr>
              <a:t>: a total of 300 articles have been screened and 30 retained for analysis: 20 articles from French- language media, five from English-speaking and five from German-speaking media </a:t>
            </a:r>
          </a:p>
          <a:p>
            <a:pPr>
              <a:buFontTx/>
              <a:buChar char="-"/>
            </a:pPr>
            <a:r>
              <a:rPr lang="en-GB" sz="2000" b="1" dirty="0">
                <a:solidFill>
                  <a:schemeClr val="tx1"/>
                </a:solidFill>
              </a:rPr>
              <a:t>selection criteria</a:t>
            </a:r>
            <a:r>
              <a:rPr lang="en-GB" sz="2000" dirty="0">
                <a:solidFill>
                  <a:schemeClr val="tx1"/>
                </a:solidFill>
              </a:rPr>
              <a:t>: mainstream media; linguistic variety; length of the articles varies (N.B.: size of an article is likely to impact the presentation)</a:t>
            </a:r>
          </a:p>
          <a:p>
            <a:pPr>
              <a:buFontTx/>
              <a:buChar char="-"/>
            </a:pPr>
            <a:r>
              <a:rPr lang="en-GB" sz="2000" b="1" dirty="0">
                <a:solidFill>
                  <a:schemeClr val="tx1"/>
                </a:solidFill>
              </a:rPr>
              <a:t>broad spectrum of views</a:t>
            </a:r>
            <a:r>
              <a:rPr lang="en-GB" sz="2000" dirty="0">
                <a:solidFill>
                  <a:schemeClr val="tx1"/>
                </a:solidFill>
              </a:rPr>
              <a:t> : type of media, its political outlook or ethics, its circulation and the “genre” of the article  </a:t>
            </a:r>
          </a:p>
          <a:p>
            <a:endParaRPr lang="fr-FR" dirty="0"/>
          </a:p>
        </p:txBody>
      </p:sp>
      <p:sp>
        <p:nvSpPr>
          <p:cNvPr id="4" name="Espace réservé du numéro de diapositive 3">
            <a:extLst>
              <a:ext uri="{FF2B5EF4-FFF2-40B4-BE49-F238E27FC236}">
                <a16:creationId xmlns:a16="http://schemas.microsoft.com/office/drawing/2014/main" id="{34B0FE0B-D931-644F-A157-9478EF9C923C}"/>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3</a:t>
            </a:fld>
            <a:endParaRPr lang="fr-FR"/>
          </a:p>
        </p:txBody>
      </p:sp>
    </p:spTree>
    <p:extLst>
      <p:ext uri="{BB962C8B-B14F-4D97-AF65-F5344CB8AC3E}">
        <p14:creationId xmlns:p14="http://schemas.microsoft.com/office/powerpoint/2010/main" val="18349754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EE642EA-064F-5540-9A9B-C3D40B5A74EE}"/>
              </a:ext>
            </a:extLst>
          </p:cNvPr>
          <p:cNvSpPr>
            <a:spLocks noGrp="1"/>
          </p:cNvSpPr>
          <p:nvPr>
            <p:ph type="title"/>
          </p:nvPr>
        </p:nvSpPr>
        <p:spPr/>
        <p:txBody>
          <a:bodyPr/>
          <a:lstStyle/>
          <a:p>
            <a:r>
              <a:rPr lang="fr-FR" dirty="0" err="1"/>
              <a:t>UVSQ’s</a:t>
            </a:r>
            <a:r>
              <a:rPr lang="fr-FR" dirty="0"/>
              <a:t> </a:t>
            </a:r>
            <a:r>
              <a:rPr lang="fr-FR" dirty="0" err="1"/>
              <a:t>subreport</a:t>
            </a:r>
            <a:r>
              <a:rPr lang="fr-FR" dirty="0"/>
              <a:t> on </a:t>
            </a:r>
            <a:r>
              <a:rPr lang="fr-FR" dirty="0" err="1"/>
              <a:t>climate</a:t>
            </a:r>
            <a:r>
              <a:rPr lang="fr-FR" dirty="0"/>
              <a:t> change</a:t>
            </a:r>
          </a:p>
        </p:txBody>
      </p:sp>
      <p:sp>
        <p:nvSpPr>
          <p:cNvPr id="3" name="Espace réservé du texte 2">
            <a:extLst>
              <a:ext uri="{FF2B5EF4-FFF2-40B4-BE49-F238E27FC236}">
                <a16:creationId xmlns:a16="http://schemas.microsoft.com/office/drawing/2014/main" id="{3503A9D9-C712-9A41-B566-80A706D29447}"/>
              </a:ext>
            </a:extLst>
          </p:cNvPr>
          <p:cNvSpPr>
            <a:spLocks noGrp="1"/>
          </p:cNvSpPr>
          <p:nvPr>
            <p:ph type="body" idx="1"/>
          </p:nvPr>
        </p:nvSpPr>
        <p:spPr/>
        <p:txBody>
          <a:bodyPr/>
          <a:lstStyle/>
          <a:p>
            <a:r>
              <a:rPr lang="en-GB" sz="2400" b="1" dirty="0">
                <a:solidFill>
                  <a:schemeClr val="tx1"/>
                </a:solidFill>
              </a:rPr>
              <a:t>Genres:</a:t>
            </a:r>
          </a:p>
          <a:p>
            <a:pPr>
              <a:buFontTx/>
              <a:buChar char="-"/>
            </a:pPr>
            <a:r>
              <a:rPr lang="en-GB" sz="2400" dirty="0">
                <a:solidFill>
                  <a:schemeClr val="tx1"/>
                </a:solidFill>
              </a:rPr>
              <a:t>11 articles dealing with climate change related news (mainly scientific research results but also climate-friendly action reflecting research) </a:t>
            </a:r>
          </a:p>
          <a:p>
            <a:pPr>
              <a:buFontTx/>
              <a:buChar char="-"/>
            </a:pPr>
            <a:r>
              <a:rPr lang="en-GB" sz="2400" dirty="0">
                <a:solidFill>
                  <a:schemeClr val="tx1"/>
                </a:solidFill>
              </a:rPr>
              <a:t>11 pieces are opinion/commentary column articles, </a:t>
            </a:r>
          </a:p>
          <a:p>
            <a:pPr>
              <a:buFontTx/>
              <a:buChar char="-"/>
            </a:pPr>
            <a:r>
              <a:rPr lang="en-GB" sz="2400" dirty="0">
                <a:solidFill>
                  <a:schemeClr val="tx1"/>
                </a:solidFill>
              </a:rPr>
              <a:t>six are investigating opinion and </a:t>
            </a:r>
          </a:p>
          <a:p>
            <a:pPr>
              <a:buFontTx/>
              <a:buChar char="-"/>
            </a:pPr>
            <a:r>
              <a:rPr lang="en-GB" sz="2400" dirty="0">
                <a:solidFill>
                  <a:schemeClr val="tx1"/>
                </a:solidFill>
              </a:rPr>
              <a:t>two can be described as fact-checking articles. </a:t>
            </a:r>
          </a:p>
          <a:p>
            <a:endParaRPr lang="fr-FR" dirty="0"/>
          </a:p>
        </p:txBody>
      </p:sp>
      <p:sp>
        <p:nvSpPr>
          <p:cNvPr id="4" name="Espace réservé du numéro de diapositive 3">
            <a:extLst>
              <a:ext uri="{FF2B5EF4-FFF2-40B4-BE49-F238E27FC236}">
                <a16:creationId xmlns:a16="http://schemas.microsoft.com/office/drawing/2014/main" id="{DBBEF500-6A3F-9E41-AE7B-C6E813CCA791}"/>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4</a:t>
            </a:fld>
            <a:endParaRPr lang="fr-FR"/>
          </a:p>
        </p:txBody>
      </p:sp>
    </p:spTree>
    <p:extLst>
      <p:ext uri="{BB962C8B-B14F-4D97-AF65-F5344CB8AC3E}">
        <p14:creationId xmlns:p14="http://schemas.microsoft.com/office/powerpoint/2010/main" val="13694638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4E8EC1-9390-064F-8EC4-C10C240922A2}"/>
              </a:ext>
            </a:extLst>
          </p:cNvPr>
          <p:cNvSpPr>
            <a:spLocks noGrp="1"/>
          </p:cNvSpPr>
          <p:nvPr>
            <p:ph type="title"/>
          </p:nvPr>
        </p:nvSpPr>
        <p:spPr/>
        <p:txBody>
          <a:bodyPr/>
          <a:lstStyle/>
          <a:p>
            <a:r>
              <a:rPr lang="fr-FR" dirty="0" err="1"/>
              <a:t>UVSQ’s</a:t>
            </a:r>
            <a:r>
              <a:rPr lang="fr-FR" dirty="0"/>
              <a:t> </a:t>
            </a:r>
            <a:r>
              <a:rPr lang="fr-FR" dirty="0" err="1"/>
              <a:t>subreport</a:t>
            </a:r>
            <a:r>
              <a:rPr lang="fr-FR" dirty="0"/>
              <a:t> on </a:t>
            </a:r>
            <a:r>
              <a:rPr lang="fr-FR" dirty="0" err="1"/>
              <a:t>climate</a:t>
            </a:r>
            <a:r>
              <a:rPr lang="fr-FR" dirty="0"/>
              <a:t> change</a:t>
            </a:r>
          </a:p>
        </p:txBody>
      </p:sp>
      <p:sp>
        <p:nvSpPr>
          <p:cNvPr id="3" name="Espace réservé du texte 2">
            <a:extLst>
              <a:ext uri="{FF2B5EF4-FFF2-40B4-BE49-F238E27FC236}">
                <a16:creationId xmlns:a16="http://schemas.microsoft.com/office/drawing/2014/main" id="{CC9D1FD1-959A-064E-809D-9D0545D04938}"/>
              </a:ext>
            </a:extLst>
          </p:cNvPr>
          <p:cNvSpPr>
            <a:spLocks noGrp="1"/>
          </p:cNvSpPr>
          <p:nvPr>
            <p:ph type="body" idx="1"/>
          </p:nvPr>
        </p:nvSpPr>
        <p:spPr/>
        <p:txBody>
          <a:bodyPr/>
          <a:lstStyle/>
          <a:p>
            <a:r>
              <a:rPr lang="en-GB" sz="2200" b="1" dirty="0">
                <a:solidFill>
                  <a:schemeClr val="tx1"/>
                </a:solidFill>
              </a:rPr>
              <a:t>Controversy - approaches:</a:t>
            </a:r>
          </a:p>
          <a:p>
            <a:pPr>
              <a:buFontTx/>
              <a:buChar char="-"/>
            </a:pPr>
            <a:r>
              <a:rPr lang="en-GB" sz="2200" dirty="0">
                <a:solidFill>
                  <a:schemeClr val="tx1"/>
                </a:solidFill>
              </a:rPr>
              <a:t>Investigative scientific journalism by scientists (</a:t>
            </a:r>
            <a:r>
              <a:rPr lang="en-GB" sz="2200" dirty="0" err="1">
                <a:solidFill>
                  <a:schemeClr val="tx1"/>
                </a:solidFill>
              </a:rPr>
              <a:t>eg</a:t>
            </a:r>
            <a:r>
              <a:rPr lang="en-GB" sz="2200" dirty="0">
                <a:solidFill>
                  <a:schemeClr val="tx1"/>
                </a:solidFill>
              </a:rPr>
              <a:t> </a:t>
            </a:r>
            <a:r>
              <a:rPr lang="en-GB" sz="2200" i="1" dirty="0">
                <a:solidFill>
                  <a:schemeClr val="tx1"/>
                </a:solidFill>
              </a:rPr>
              <a:t>the </a:t>
            </a:r>
            <a:r>
              <a:rPr lang="en-GB" sz="2200" i="1" dirty="0" err="1">
                <a:solidFill>
                  <a:schemeClr val="tx1"/>
                </a:solidFill>
              </a:rPr>
              <a:t>Conversation.com</a:t>
            </a:r>
            <a:r>
              <a:rPr lang="en-GB" sz="2200" dirty="0">
                <a:solidFill>
                  <a:schemeClr val="tx1"/>
                </a:solidFill>
              </a:rPr>
              <a:t>)</a:t>
            </a:r>
          </a:p>
          <a:p>
            <a:pPr>
              <a:buFontTx/>
              <a:buChar char="-"/>
            </a:pPr>
            <a:r>
              <a:rPr lang="en-GB" sz="2200" dirty="0" err="1">
                <a:solidFill>
                  <a:schemeClr val="tx1"/>
                </a:solidFill>
              </a:rPr>
              <a:t>Artices</a:t>
            </a:r>
            <a:r>
              <a:rPr lang="en-GB" sz="2200" dirty="0">
                <a:solidFill>
                  <a:schemeClr val="tx1"/>
                </a:solidFill>
              </a:rPr>
              <a:t> of opinion misinterpreting “facts”</a:t>
            </a:r>
          </a:p>
          <a:p>
            <a:pPr>
              <a:buFontTx/>
              <a:buChar char="-"/>
            </a:pPr>
            <a:r>
              <a:rPr lang="en-GB" sz="2200" dirty="0">
                <a:solidFill>
                  <a:schemeClr val="tx1"/>
                </a:solidFill>
              </a:rPr>
              <a:t>Excessive wording as a strategy to alert</a:t>
            </a:r>
          </a:p>
          <a:p>
            <a:pPr>
              <a:buFontTx/>
              <a:buChar char="-"/>
            </a:pPr>
            <a:r>
              <a:rPr lang="en-GB" sz="2200" dirty="0">
                <a:solidFill>
                  <a:schemeClr val="tx1"/>
                </a:solidFill>
              </a:rPr>
              <a:t>Fact-checking articles</a:t>
            </a:r>
          </a:p>
          <a:p>
            <a:pPr>
              <a:buFontTx/>
              <a:buChar char="-"/>
            </a:pPr>
            <a:r>
              <a:rPr lang="en-GB" sz="2200" dirty="0">
                <a:solidFill>
                  <a:schemeClr val="tx1"/>
                </a:solidFill>
              </a:rPr>
              <a:t>Strong climate scepticism by some stakeholders</a:t>
            </a:r>
          </a:p>
          <a:p>
            <a:pPr>
              <a:buFontTx/>
              <a:buChar char="-"/>
            </a:pPr>
            <a:r>
              <a:rPr lang="en-GB" sz="2200" dirty="0">
                <a:solidFill>
                  <a:schemeClr val="tx1"/>
                </a:solidFill>
              </a:rPr>
              <a:t>Present hard facts in digest or have them discussed by scientist</a:t>
            </a:r>
          </a:p>
          <a:p>
            <a:endParaRPr lang="fr-FR" dirty="0"/>
          </a:p>
        </p:txBody>
      </p:sp>
      <p:sp>
        <p:nvSpPr>
          <p:cNvPr id="4" name="Espace réservé du numéro de diapositive 3">
            <a:extLst>
              <a:ext uri="{FF2B5EF4-FFF2-40B4-BE49-F238E27FC236}">
                <a16:creationId xmlns:a16="http://schemas.microsoft.com/office/drawing/2014/main" id="{8765C483-712E-9344-8125-7E302A457B5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5</a:t>
            </a:fld>
            <a:endParaRPr lang="fr-FR"/>
          </a:p>
        </p:txBody>
      </p:sp>
    </p:spTree>
    <p:extLst>
      <p:ext uri="{BB962C8B-B14F-4D97-AF65-F5344CB8AC3E}">
        <p14:creationId xmlns:p14="http://schemas.microsoft.com/office/powerpoint/2010/main" val="42446869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6BD7FA4-2A5A-4A47-B405-2D55DF363FD9}"/>
              </a:ext>
            </a:extLst>
          </p:cNvPr>
          <p:cNvSpPr>
            <a:spLocks noGrp="1"/>
          </p:cNvSpPr>
          <p:nvPr>
            <p:ph type="title"/>
          </p:nvPr>
        </p:nvSpPr>
        <p:spPr/>
        <p:txBody>
          <a:bodyPr/>
          <a:lstStyle/>
          <a:p>
            <a:r>
              <a:rPr lang="fr-FR" dirty="0" err="1"/>
              <a:t>UVSQ’s</a:t>
            </a:r>
            <a:r>
              <a:rPr lang="fr-FR" dirty="0"/>
              <a:t> </a:t>
            </a:r>
            <a:r>
              <a:rPr lang="fr-FR" dirty="0" err="1"/>
              <a:t>subreport</a:t>
            </a:r>
            <a:r>
              <a:rPr lang="fr-FR" dirty="0"/>
              <a:t> on </a:t>
            </a:r>
            <a:r>
              <a:rPr lang="fr-FR" dirty="0" err="1"/>
              <a:t>climate</a:t>
            </a:r>
            <a:r>
              <a:rPr lang="fr-FR" dirty="0"/>
              <a:t> change</a:t>
            </a:r>
          </a:p>
        </p:txBody>
      </p:sp>
      <p:sp>
        <p:nvSpPr>
          <p:cNvPr id="3" name="Espace réservé du texte 2">
            <a:extLst>
              <a:ext uri="{FF2B5EF4-FFF2-40B4-BE49-F238E27FC236}">
                <a16:creationId xmlns:a16="http://schemas.microsoft.com/office/drawing/2014/main" id="{77698DC2-A346-9043-BF37-E50AC5A610AB}"/>
              </a:ext>
            </a:extLst>
          </p:cNvPr>
          <p:cNvSpPr>
            <a:spLocks noGrp="1"/>
          </p:cNvSpPr>
          <p:nvPr>
            <p:ph type="body" idx="1"/>
          </p:nvPr>
        </p:nvSpPr>
        <p:spPr/>
        <p:txBody>
          <a:bodyPr/>
          <a:lstStyle/>
          <a:p>
            <a:r>
              <a:rPr lang="fr-FR" sz="2000" b="1" dirty="0">
                <a:solidFill>
                  <a:schemeClr val="tx1"/>
                </a:solidFill>
              </a:rPr>
              <a:t>General conclusions:</a:t>
            </a:r>
          </a:p>
          <a:p>
            <a:pPr>
              <a:buFontTx/>
              <a:buChar char="-"/>
            </a:pPr>
            <a:r>
              <a:rPr lang="en-GB" sz="2000" dirty="0">
                <a:solidFill>
                  <a:schemeClr val="tx1"/>
                </a:solidFill>
              </a:rPr>
              <a:t>Articles analysed here cannot really be accused of deliberate or systematic mis- or disinformation, though half of them are problematic in some respect (including the very format chosen)</a:t>
            </a:r>
          </a:p>
          <a:p>
            <a:pPr>
              <a:buFontTx/>
              <a:buChar char="-"/>
            </a:pPr>
            <a:r>
              <a:rPr lang="en-GB" sz="2000" dirty="0">
                <a:solidFill>
                  <a:schemeClr val="tx1"/>
                </a:solidFill>
              </a:rPr>
              <a:t>Other major obstacle observed: </a:t>
            </a:r>
            <a:r>
              <a:rPr lang="en-GB" sz="2000" b="1" dirty="0">
                <a:solidFill>
                  <a:schemeClr val="tx1"/>
                </a:solidFill>
              </a:rPr>
              <a:t>disingenuity</a:t>
            </a:r>
            <a:r>
              <a:rPr lang="en-GB" sz="2000" dirty="0">
                <a:solidFill>
                  <a:schemeClr val="tx1"/>
                </a:solidFill>
              </a:rPr>
              <a:t> – i.e. some facts are simply not mentioned or interpreted in a particular way to sustain a given argument</a:t>
            </a:r>
          </a:p>
          <a:p>
            <a:pPr>
              <a:buFontTx/>
              <a:buChar char="-"/>
            </a:pPr>
            <a:r>
              <a:rPr lang="en-GB" sz="2000" dirty="0">
                <a:solidFill>
                  <a:schemeClr val="tx1"/>
                </a:solidFill>
              </a:rPr>
              <a:t>To get a comprehensive view of the subject, readers need to invest considerable time and show sense of perseverance</a:t>
            </a:r>
          </a:p>
          <a:p>
            <a:endParaRPr lang="fr-FR" dirty="0"/>
          </a:p>
        </p:txBody>
      </p:sp>
      <p:sp>
        <p:nvSpPr>
          <p:cNvPr id="4" name="Espace réservé du numéro de diapositive 3">
            <a:extLst>
              <a:ext uri="{FF2B5EF4-FFF2-40B4-BE49-F238E27FC236}">
                <a16:creationId xmlns:a16="http://schemas.microsoft.com/office/drawing/2014/main" id="{04021B8D-EC70-374E-9D44-C4F834FEBC5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6</a:t>
            </a:fld>
            <a:endParaRPr lang="fr-FR"/>
          </a:p>
        </p:txBody>
      </p:sp>
    </p:spTree>
    <p:extLst>
      <p:ext uri="{BB962C8B-B14F-4D97-AF65-F5344CB8AC3E}">
        <p14:creationId xmlns:p14="http://schemas.microsoft.com/office/powerpoint/2010/main" val="6586478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D7BB15-6942-2344-B126-1A72BA1F244F}"/>
              </a:ext>
            </a:extLst>
          </p:cNvPr>
          <p:cNvSpPr>
            <a:spLocks noGrp="1"/>
          </p:cNvSpPr>
          <p:nvPr>
            <p:ph type="title"/>
          </p:nvPr>
        </p:nvSpPr>
        <p:spPr/>
        <p:txBody>
          <a:bodyPr/>
          <a:lstStyle/>
          <a:p>
            <a:r>
              <a:rPr lang="fr-FR" dirty="0" err="1"/>
              <a:t>Presenting</a:t>
            </a:r>
            <a:r>
              <a:rPr lang="fr-FR" dirty="0"/>
              <a:t> </a:t>
            </a:r>
            <a:r>
              <a:rPr lang="fr-FR" dirty="0" err="1"/>
              <a:t>views</a:t>
            </a:r>
            <a:r>
              <a:rPr lang="fr-FR" dirty="0"/>
              <a:t>: </a:t>
            </a:r>
            <a:r>
              <a:rPr lang="fr-FR" dirty="0" err="1"/>
              <a:t>doomism</a:t>
            </a:r>
            <a:endParaRPr lang="fr-FR" dirty="0"/>
          </a:p>
        </p:txBody>
      </p:sp>
      <p:sp>
        <p:nvSpPr>
          <p:cNvPr id="3" name="Espace réservé du texte 2">
            <a:extLst>
              <a:ext uri="{FF2B5EF4-FFF2-40B4-BE49-F238E27FC236}">
                <a16:creationId xmlns:a16="http://schemas.microsoft.com/office/drawing/2014/main" id="{2655CE1F-FD54-CA4B-9C35-CE0A31912496}"/>
              </a:ext>
            </a:extLst>
          </p:cNvPr>
          <p:cNvSpPr>
            <a:spLocks noGrp="1"/>
          </p:cNvSpPr>
          <p:nvPr>
            <p:ph type="body" idx="1"/>
          </p:nvPr>
        </p:nvSpPr>
        <p:spPr>
          <a:xfrm>
            <a:off x="311700" y="909450"/>
            <a:ext cx="8520725" cy="3529350"/>
          </a:xfrm>
        </p:spPr>
        <p:txBody>
          <a:bodyPr/>
          <a:lstStyle/>
          <a:p>
            <a:pPr marL="0" indent="0">
              <a:buNone/>
            </a:pPr>
            <a:r>
              <a:rPr lang="en-GB" i="1" dirty="0">
                <a:solidFill>
                  <a:schemeClr val="tx1"/>
                </a:solidFill>
              </a:rPr>
              <a:t>The Guardian, </a:t>
            </a:r>
            <a:r>
              <a:rPr lang="en-GB" dirty="0">
                <a:solidFill>
                  <a:schemeClr val="tx1"/>
                </a:solidFill>
              </a:rPr>
              <a:t>21 September 2021: « Meet the </a:t>
            </a:r>
            <a:r>
              <a:rPr lang="en-GB" dirty="0" err="1">
                <a:solidFill>
                  <a:schemeClr val="tx1"/>
                </a:solidFill>
              </a:rPr>
              <a:t>doomers</a:t>
            </a:r>
            <a:r>
              <a:rPr lang="en-GB" dirty="0">
                <a:solidFill>
                  <a:schemeClr val="tx1"/>
                </a:solidFill>
              </a:rPr>
              <a:t> »</a:t>
            </a:r>
          </a:p>
          <a:p>
            <a:pPr fontAlgn="base"/>
            <a:r>
              <a:rPr lang="en-GB" dirty="0">
                <a:solidFill>
                  <a:schemeClr val="tx1"/>
                </a:solidFill>
              </a:rPr>
              <a:t>“The doomist argument largely relies on an unsubstantiated premise around ‘unstoppable tipping point-like responses’ and a ‘runaway greenhouse effect’, says Michael E Mann, a distinguished professor of atmospheric science at Pennsylvania State University. Scientific evidence doesn’t back that conclusion, but its prominent peddlers have still garnered success through ‘climate doom porn’, inspiring an entire cottage industry while discouraging hopeful </a:t>
            </a:r>
            <a:r>
              <a:rPr lang="en-GB" dirty="0">
                <a:solidFill>
                  <a:schemeClr val="tx1"/>
                </a:solidFill>
                <a:hlinkClick r:id="rId2">
                  <a:extLst>
                    <a:ext uri="{A12FA001-AC4F-418D-AE19-62706E023703}">
                      <ahyp:hlinkClr xmlns:ahyp="http://schemas.microsoft.com/office/drawing/2018/hyperlinkcolor" val="tx"/>
                    </a:ext>
                  </a:extLst>
                </a:hlinkClick>
              </a:rPr>
              <a:t>youth climate activists</a:t>
            </a:r>
            <a:r>
              <a:rPr lang="en-GB" dirty="0">
                <a:solidFill>
                  <a:schemeClr val="tx1"/>
                </a:solidFill>
              </a:rPr>
              <a:t>.”</a:t>
            </a:r>
          </a:p>
          <a:p>
            <a:pPr fontAlgn="base"/>
            <a:r>
              <a:rPr lang="en-GB" dirty="0">
                <a:solidFill>
                  <a:schemeClr val="tx1"/>
                </a:solidFill>
              </a:rPr>
              <a:t>“’Promoting doom and despair, and the notion that it’s too late to do anything, is literally stealing their future away from them,’ Mann says. ‘It is taking away agency on their part.’”</a:t>
            </a:r>
          </a:p>
          <a:p>
            <a:endParaRPr lang="fr-FR" dirty="0"/>
          </a:p>
        </p:txBody>
      </p:sp>
      <p:sp>
        <p:nvSpPr>
          <p:cNvPr id="4" name="Espace réservé du numéro de diapositive 3">
            <a:extLst>
              <a:ext uri="{FF2B5EF4-FFF2-40B4-BE49-F238E27FC236}">
                <a16:creationId xmlns:a16="http://schemas.microsoft.com/office/drawing/2014/main" id="{4B9DD863-27D7-A94E-919B-C9C9A12ED03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7</a:t>
            </a:fld>
            <a:endParaRPr lang="fr-FR"/>
          </a:p>
        </p:txBody>
      </p:sp>
    </p:spTree>
    <p:extLst>
      <p:ext uri="{BB962C8B-B14F-4D97-AF65-F5344CB8AC3E}">
        <p14:creationId xmlns:p14="http://schemas.microsoft.com/office/powerpoint/2010/main" val="634655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4F049FF-3729-5E47-893F-AF35FE266CFE}"/>
              </a:ext>
            </a:extLst>
          </p:cNvPr>
          <p:cNvSpPr>
            <a:spLocks noGrp="1"/>
          </p:cNvSpPr>
          <p:nvPr>
            <p:ph type="title"/>
          </p:nvPr>
        </p:nvSpPr>
        <p:spPr/>
        <p:txBody>
          <a:bodyPr/>
          <a:lstStyle/>
          <a:p>
            <a:r>
              <a:rPr lang="fr-FR" dirty="0" err="1"/>
              <a:t>Doomism</a:t>
            </a:r>
            <a:r>
              <a:rPr lang="fr-FR" dirty="0"/>
              <a:t> as a communication </a:t>
            </a:r>
            <a:r>
              <a:rPr lang="fr-FR" dirty="0" err="1"/>
              <a:t>strategy</a:t>
            </a:r>
            <a:endParaRPr lang="fr-FR" dirty="0"/>
          </a:p>
        </p:txBody>
      </p:sp>
      <p:sp>
        <p:nvSpPr>
          <p:cNvPr id="3" name="Espace réservé du texte 2">
            <a:extLst>
              <a:ext uri="{FF2B5EF4-FFF2-40B4-BE49-F238E27FC236}">
                <a16:creationId xmlns:a16="http://schemas.microsoft.com/office/drawing/2014/main" id="{73753FF4-6A35-7D48-9796-409D55B3FFF0}"/>
              </a:ext>
            </a:extLst>
          </p:cNvPr>
          <p:cNvSpPr>
            <a:spLocks noGrp="1"/>
          </p:cNvSpPr>
          <p:nvPr>
            <p:ph type="body" idx="1"/>
          </p:nvPr>
        </p:nvSpPr>
        <p:spPr/>
        <p:txBody>
          <a:bodyPr/>
          <a:lstStyle/>
          <a:p>
            <a:r>
              <a:rPr lang="en-GB" sz="2000" dirty="0">
                <a:solidFill>
                  <a:schemeClr val="tx1"/>
                </a:solidFill>
              </a:rPr>
              <a:t>“’Promoting doom and despair, and the notion that it’s too late to do anything, is literally stealing their future away from them,’ Mann says. ‘It is taking away agency on their part.’”</a:t>
            </a:r>
          </a:p>
          <a:p>
            <a:r>
              <a:rPr lang="en-GB" sz="2000" dirty="0">
                <a:solidFill>
                  <a:schemeClr val="tx1"/>
                </a:solidFill>
              </a:rPr>
              <a:t>“Meanwhile, an ‘ecosystem’ of powerful agitators – from the Russian state to fossil fuel stakeholders – have deployed </a:t>
            </a:r>
            <a:r>
              <a:rPr lang="en-GB" sz="2000" dirty="0" err="1">
                <a:solidFill>
                  <a:schemeClr val="tx1"/>
                </a:solidFill>
              </a:rPr>
              <a:t>doomism</a:t>
            </a:r>
            <a:r>
              <a:rPr lang="en-GB" sz="2000" dirty="0">
                <a:solidFill>
                  <a:schemeClr val="tx1"/>
                </a:solidFill>
              </a:rPr>
              <a:t> and lies online to disillusion young progressives and craft a </a:t>
            </a:r>
            <a:r>
              <a:rPr lang="en-GB" sz="2000" dirty="0">
                <a:solidFill>
                  <a:schemeClr val="tx1"/>
                </a:solidFill>
                <a:hlinkClick r:id="rId2">
                  <a:extLst>
                    <a:ext uri="{A12FA001-AC4F-418D-AE19-62706E023703}">
                      <ahyp:hlinkClr xmlns:ahyp="http://schemas.microsoft.com/office/drawing/2018/hyperlinkcolor" val="tx"/>
                    </a:ext>
                  </a:extLst>
                </a:hlinkClick>
              </a:rPr>
              <a:t>false equivalency between Biden and Donald Trump</a:t>
            </a:r>
            <a:r>
              <a:rPr lang="en-GB" sz="2000" dirty="0">
                <a:solidFill>
                  <a:schemeClr val="tx1"/>
                </a:solidFill>
              </a:rPr>
              <a:t>,’ says Mann, whose forthcoming book </a:t>
            </a:r>
            <a:r>
              <a:rPr lang="en-GB" sz="2000" dirty="0">
                <a:solidFill>
                  <a:schemeClr val="tx1"/>
                </a:solidFill>
                <a:hlinkClick r:id="rId3">
                  <a:extLst>
                    <a:ext uri="{A12FA001-AC4F-418D-AE19-62706E023703}">
                      <ahyp:hlinkClr xmlns:ahyp="http://schemas.microsoft.com/office/drawing/2018/hyperlinkcolor" val="tx"/>
                    </a:ext>
                  </a:extLst>
                </a:hlinkClick>
              </a:rPr>
              <a:t>The New Climate War</a:t>
            </a:r>
            <a:r>
              <a:rPr lang="en-GB" sz="2000" dirty="0">
                <a:solidFill>
                  <a:schemeClr val="tx1"/>
                </a:solidFill>
              </a:rPr>
              <a:t> details how ‘forces of delay’ are stifling </a:t>
            </a:r>
            <a:r>
              <a:rPr lang="en-GB" sz="2000" dirty="0" err="1">
                <a:solidFill>
                  <a:schemeClr val="tx1"/>
                </a:solidFill>
              </a:rPr>
              <a:t>fervor</a:t>
            </a:r>
            <a:r>
              <a:rPr lang="en-GB" sz="2000" dirty="0">
                <a:solidFill>
                  <a:schemeClr val="tx1"/>
                </a:solidFill>
              </a:rPr>
              <a:t>.”</a:t>
            </a:r>
          </a:p>
          <a:p>
            <a:endParaRPr lang="fr-FR" dirty="0"/>
          </a:p>
        </p:txBody>
      </p:sp>
      <p:sp>
        <p:nvSpPr>
          <p:cNvPr id="4" name="Espace réservé du numéro de diapositive 3">
            <a:extLst>
              <a:ext uri="{FF2B5EF4-FFF2-40B4-BE49-F238E27FC236}">
                <a16:creationId xmlns:a16="http://schemas.microsoft.com/office/drawing/2014/main" id="{035CABCB-AD1F-B447-8BAF-5CF5D27D6C8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8</a:t>
            </a:fld>
            <a:endParaRPr lang="fr-FR"/>
          </a:p>
        </p:txBody>
      </p:sp>
    </p:spTree>
    <p:extLst>
      <p:ext uri="{BB962C8B-B14F-4D97-AF65-F5344CB8AC3E}">
        <p14:creationId xmlns:p14="http://schemas.microsoft.com/office/powerpoint/2010/main" val="12440351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3A143FB-A5AB-C145-B7E6-04E0D1D6C848}"/>
              </a:ext>
            </a:extLst>
          </p:cNvPr>
          <p:cNvSpPr>
            <a:spLocks noGrp="1"/>
          </p:cNvSpPr>
          <p:nvPr>
            <p:ph type="title"/>
          </p:nvPr>
        </p:nvSpPr>
        <p:spPr/>
        <p:txBody>
          <a:bodyPr/>
          <a:lstStyle/>
          <a:p>
            <a:r>
              <a:rPr lang="fr-FR" dirty="0" err="1"/>
              <a:t>Presenting</a:t>
            </a:r>
            <a:r>
              <a:rPr lang="fr-FR" dirty="0"/>
              <a:t> </a:t>
            </a:r>
            <a:r>
              <a:rPr lang="fr-FR" dirty="0" err="1"/>
              <a:t>views</a:t>
            </a:r>
            <a:r>
              <a:rPr lang="fr-FR" dirty="0"/>
              <a:t>: </a:t>
            </a:r>
            <a:br>
              <a:rPr lang="fr-FR" dirty="0"/>
            </a:br>
            <a:r>
              <a:rPr lang="fr-FR" dirty="0" err="1"/>
              <a:t>climate</a:t>
            </a:r>
            <a:r>
              <a:rPr lang="fr-FR" dirty="0"/>
              <a:t> change </a:t>
            </a:r>
            <a:r>
              <a:rPr lang="fr-FR" dirty="0" err="1"/>
              <a:t>realism</a:t>
            </a:r>
            <a:endParaRPr lang="fr-FR" dirty="0"/>
          </a:p>
        </p:txBody>
      </p:sp>
      <p:sp>
        <p:nvSpPr>
          <p:cNvPr id="3" name="Espace réservé du texte 2">
            <a:extLst>
              <a:ext uri="{FF2B5EF4-FFF2-40B4-BE49-F238E27FC236}">
                <a16:creationId xmlns:a16="http://schemas.microsoft.com/office/drawing/2014/main" id="{D8BA07B9-B65B-9040-86E1-E3E1CA209503}"/>
              </a:ext>
            </a:extLst>
          </p:cNvPr>
          <p:cNvSpPr>
            <a:spLocks noGrp="1"/>
          </p:cNvSpPr>
          <p:nvPr>
            <p:ph type="body" idx="1"/>
          </p:nvPr>
        </p:nvSpPr>
        <p:spPr>
          <a:xfrm>
            <a:off x="583323" y="1450428"/>
            <a:ext cx="8249101" cy="2988372"/>
          </a:xfrm>
        </p:spPr>
        <p:txBody>
          <a:bodyPr/>
          <a:lstStyle/>
          <a:p>
            <a:r>
              <a:rPr lang="en-GB" i="1" dirty="0">
                <a:solidFill>
                  <a:schemeClr val="tx1"/>
                </a:solidFill>
              </a:rPr>
              <a:t>The New Republic</a:t>
            </a:r>
            <a:r>
              <a:rPr lang="en-GB" dirty="0">
                <a:solidFill>
                  <a:schemeClr val="tx1"/>
                </a:solidFill>
              </a:rPr>
              <a:t>, August 6, 2020: « Climate ‘Realism’ is the New Climate Denial »</a:t>
            </a:r>
          </a:p>
          <a:p>
            <a:endParaRPr lang="en-GB" dirty="0">
              <a:solidFill>
                <a:schemeClr val="tx1"/>
              </a:solidFill>
            </a:endParaRPr>
          </a:p>
          <a:p>
            <a:r>
              <a:rPr lang="en-GB" dirty="0">
                <a:solidFill>
                  <a:schemeClr val="tx1"/>
                </a:solidFill>
              </a:rPr>
              <a:t>https://</a:t>
            </a:r>
            <a:r>
              <a:rPr lang="en-GB" dirty="0" err="1">
                <a:solidFill>
                  <a:schemeClr val="tx1"/>
                </a:solidFill>
              </a:rPr>
              <a:t>newrepublic.com</a:t>
            </a:r>
            <a:r>
              <a:rPr lang="en-GB" dirty="0">
                <a:solidFill>
                  <a:schemeClr val="tx1"/>
                </a:solidFill>
              </a:rPr>
              <a:t>/article/158797/climate-change-alarmism-</a:t>
            </a:r>
            <a:r>
              <a:rPr lang="en-GB" dirty="0" err="1">
                <a:solidFill>
                  <a:schemeClr val="tx1"/>
                </a:solidFill>
              </a:rPr>
              <a:t>greta</a:t>
            </a:r>
            <a:r>
              <a:rPr lang="en-GB" dirty="0">
                <a:solidFill>
                  <a:schemeClr val="tx1"/>
                </a:solidFill>
              </a:rPr>
              <a:t>-</a:t>
            </a:r>
            <a:r>
              <a:rPr lang="en-GB" dirty="0" err="1">
                <a:solidFill>
                  <a:schemeClr val="tx1"/>
                </a:solidFill>
              </a:rPr>
              <a:t>thunberg-naomi-seibt</a:t>
            </a:r>
            <a:r>
              <a:rPr lang="en-GB" dirty="0">
                <a:solidFill>
                  <a:schemeClr val="tx1"/>
                </a:solidFill>
              </a:rPr>
              <a:t> </a:t>
            </a:r>
          </a:p>
          <a:p>
            <a:endParaRPr lang="en-GB" dirty="0">
              <a:solidFill>
                <a:schemeClr val="tx1"/>
              </a:solidFill>
            </a:endParaRPr>
          </a:p>
          <a:p>
            <a:r>
              <a:rPr lang="en-GB" dirty="0">
                <a:solidFill>
                  <a:schemeClr val="tx1"/>
                </a:solidFill>
              </a:rPr>
              <a:t>READ THE TEXT ON THE FOLLOWING THREE SLIDES AND COMMENT IN A FEW WORDS:</a:t>
            </a:r>
          </a:p>
          <a:p>
            <a:endParaRPr lang="fr-FR" dirty="0"/>
          </a:p>
        </p:txBody>
      </p:sp>
      <p:sp>
        <p:nvSpPr>
          <p:cNvPr id="4" name="Espace réservé du numéro de diapositive 3">
            <a:extLst>
              <a:ext uri="{FF2B5EF4-FFF2-40B4-BE49-F238E27FC236}">
                <a16:creationId xmlns:a16="http://schemas.microsoft.com/office/drawing/2014/main" id="{9FFB12CA-8B1E-694F-8945-29A8D5F9A84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9</a:t>
            </a:fld>
            <a:endParaRPr lang="fr-FR"/>
          </a:p>
        </p:txBody>
      </p:sp>
    </p:spTree>
    <p:extLst>
      <p:ext uri="{BB962C8B-B14F-4D97-AF65-F5344CB8AC3E}">
        <p14:creationId xmlns:p14="http://schemas.microsoft.com/office/powerpoint/2010/main" val="2802358929"/>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1475</TotalTime>
  <Words>1085</Words>
  <Application>Microsoft Macintosh PowerPoint</Application>
  <PresentationFormat>On-screen Show (16:9)</PresentationFormat>
  <Paragraphs>64</Paragraphs>
  <Slides>13</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Lato</vt:lpstr>
      <vt:lpstr>Simple Light</vt:lpstr>
      <vt:lpstr>“Media discourses about climate change” </vt:lpstr>
      <vt:lpstr>Lesson 4</vt:lpstr>
      <vt:lpstr>ERUM –  UVSQ’s subreport on climate change</vt:lpstr>
      <vt:lpstr>UVSQ’s subreport on climate change</vt:lpstr>
      <vt:lpstr>UVSQ’s subreport on climate change</vt:lpstr>
      <vt:lpstr>UVSQ’s subreport on climate change</vt:lpstr>
      <vt:lpstr>Presenting views: doomism</vt:lpstr>
      <vt:lpstr>Doomism as a communication strategy</vt:lpstr>
      <vt:lpstr>Presenting views:  climate change realism</vt:lpstr>
      <vt:lpstr>Climate change realism commented on</vt:lpstr>
      <vt:lpstr>Climate realism: 2nd part of quote</vt:lpstr>
      <vt:lpstr>Climate realism: 3rd part of quote</vt:lpstr>
      <vt:lpstr>Climate change denial: a comment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cp:lastModifiedBy>Debora Lucque</cp:lastModifiedBy>
  <cp:revision>40</cp:revision>
  <dcterms:modified xsi:type="dcterms:W3CDTF">2022-04-24T17:25:56Z</dcterms:modified>
</cp:coreProperties>
</file>