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6"/>
  </p:notesMasterIdLst>
  <p:sldIdLst>
    <p:sldId id="256" r:id="rId2"/>
    <p:sldId id="306" r:id="rId3"/>
    <p:sldId id="274" r:id="rId4"/>
    <p:sldId id="275" r:id="rId5"/>
    <p:sldId id="276" r:id="rId6"/>
    <p:sldId id="277" r:id="rId7"/>
    <p:sldId id="278" r:id="rId8"/>
    <p:sldId id="279" r:id="rId9"/>
    <p:sldId id="280" r:id="rId10"/>
    <p:sldId id="281" r:id="rId11"/>
    <p:sldId id="282" r:id="rId12"/>
    <p:sldId id="283" r:id="rId13"/>
    <p:sldId id="284" r:id="rId14"/>
    <p:sldId id="285" r:id="rId15"/>
  </p:sldIdLst>
  <p:sldSz cx="9144000" cy="5143500" type="screen16x9"/>
  <p:notesSz cx="6858000" cy="9144000"/>
  <p:embeddedFontLst>
    <p:embeddedFont>
      <p:font typeface="Lato" panose="020F05020202040302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67"/>
    <p:restoredTop sz="93160"/>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public.wmo.int/en/our-mandate/climate" TargetMode="External"/><Relationship Id="rId2" Type="http://schemas.openxmlformats.org/officeDocument/2006/relationships/hyperlink" Target="https://public.wmo.int/en/our-mandate/what-we-do"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public.wmo.int/en/media/news/summer-of-extremes-floods-heat-and-fire"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ipcc.ch/"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ipcc.ch/2021/06/23/working-group2-ar6-draft/"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theguardian.com/science/2020/oct/27/sleeping-giant-arctic-methane-deposits-starting-to-release-scientists-find#:~:text=Scientists%20say%20they%20have%20found,coast%2C%20the%20Guardian%20can%20reveal." TargetMode="External"/><Relationship Id="rId7" Type="http://schemas.openxmlformats.org/officeDocument/2006/relationships/hyperlink" Target="https://www.theguardian.com/environment/2020/oct/05/amazon-near-tipping-point-of-switching-from-rainforest-to-savannah-study" TargetMode="External"/><Relationship Id="rId2" Type="http://schemas.openxmlformats.org/officeDocument/2006/relationships/hyperlink" Target="https://www.theguardian.com/environment/2021/jun/03/climate-tipping-points-could-topple-like-dominoes-warn-scientists" TargetMode="External"/><Relationship Id="rId1" Type="http://schemas.openxmlformats.org/officeDocument/2006/relationships/slideLayout" Target="../slideLayouts/slideLayout3.xml"/><Relationship Id="rId6" Type="http://schemas.openxmlformats.org/officeDocument/2006/relationships/hyperlink" Target="https://www.theguardian.com/environment/2019/oct/23/amazon-rainforest-close-to-irreversible-tipping-point" TargetMode="External"/><Relationship Id="rId5" Type="http://schemas.openxmlformats.org/officeDocument/2006/relationships/hyperlink" Target="https://www.theguardian.com/environment/2020/sep/23/melting-antarctic-ice-will-raise-sea-level-by-25-metres-even-if-paris-climate-goals-are-met-study-finds" TargetMode="External"/><Relationship Id="rId4" Type="http://schemas.openxmlformats.org/officeDocument/2006/relationships/hyperlink" Target="https://www.theguardian.com/environment/2016/nov/25/arctic-ice-melt-trigger-uncontrollable-climate-change-global-leve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E624B5-0B85-9842-AC6D-9E7905709B45}"/>
              </a:ext>
            </a:extLst>
          </p:cNvPr>
          <p:cNvSpPr>
            <a:spLocks noGrp="1"/>
          </p:cNvSpPr>
          <p:nvPr>
            <p:ph type="title"/>
          </p:nvPr>
        </p:nvSpPr>
        <p:spPr/>
        <p:txBody>
          <a:bodyPr/>
          <a:lstStyle/>
          <a:p>
            <a:r>
              <a:rPr lang="en-GB" dirty="0"/>
              <a:t>Comments from a scientist quoted:</a:t>
            </a:r>
          </a:p>
        </p:txBody>
      </p:sp>
      <p:sp>
        <p:nvSpPr>
          <p:cNvPr id="3" name="Espace réservé du texte 2">
            <a:extLst>
              <a:ext uri="{FF2B5EF4-FFF2-40B4-BE49-F238E27FC236}">
                <a16:creationId xmlns:a16="http://schemas.microsoft.com/office/drawing/2014/main" id="{0A6E87F1-FFCA-8644-8127-3D106E6A8B03}"/>
              </a:ext>
            </a:extLst>
          </p:cNvPr>
          <p:cNvSpPr>
            <a:spLocks noGrp="1"/>
          </p:cNvSpPr>
          <p:nvPr>
            <p:ph type="body" idx="1"/>
          </p:nvPr>
        </p:nvSpPr>
        <p:spPr/>
        <p:txBody>
          <a:bodyPr/>
          <a:lstStyle/>
          <a:p>
            <a:r>
              <a:rPr lang="en-GB" dirty="0">
                <a:solidFill>
                  <a:schemeClr val="tx1"/>
                </a:solidFill>
              </a:rPr>
              <a:t>Simon Lewis, a professor of global change science at University College London:</a:t>
            </a:r>
          </a:p>
          <a:p>
            <a:pPr marL="114300" indent="0">
              <a:buNone/>
            </a:pPr>
            <a:r>
              <a:rPr lang="en-GB" dirty="0">
                <a:solidFill>
                  <a:schemeClr val="tx1"/>
                </a:solidFill>
              </a:rPr>
              <a:t> </a:t>
            </a:r>
          </a:p>
          <a:p>
            <a:r>
              <a:rPr lang="en-GB" dirty="0">
                <a:solidFill>
                  <a:schemeClr val="tx1"/>
                </a:solidFill>
              </a:rPr>
              <a:t>“Nothing in the IPCC report should be a surprise, as all the information comes from the scientific literature. But put together, </a:t>
            </a:r>
            <a:r>
              <a:rPr lang="en-GB" b="1" dirty="0">
                <a:solidFill>
                  <a:schemeClr val="tx1"/>
                </a:solidFill>
              </a:rPr>
              <a:t>the stark message from the IPCC is that increasingly severe heatwaves, fires, floods and droughts are coming our way with dire impacts for many countries. </a:t>
            </a:r>
            <a:r>
              <a:rPr lang="en-GB" dirty="0">
                <a:solidFill>
                  <a:schemeClr val="tx1"/>
                </a:solidFill>
              </a:rPr>
              <a:t>On top of this are some irreversible changes, often called tipping points, such as where high temperatures and droughts mean parts of the Amazon rainforest can’t persist. These </a:t>
            </a:r>
            <a:r>
              <a:rPr lang="en-GB" b="1" dirty="0">
                <a:solidFill>
                  <a:schemeClr val="tx1"/>
                </a:solidFill>
              </a:rPr>
              <a:t>tipping points </a:t>
            </a:r>
            <a:r>
              <a:rPr lang="en-GB" dirty="0">
                <a:solidFill>
                  <a:schemeClr val="tx1"/>
                </a:solidFill>
              </a:rPr>
              <a:t>may then link, like </a:t>
            </a:r>
            <a:r>
              <a:rPr lang="en-GB" b="1" dirty="0">
                <a:solidFill>
                  <a:schemeClr val="tx1"/>
                </a:solidFill>
              </a:rPr>
              <a:t>toppling dominoe</a:t>
            </a:r>
            <a:r>
              <a:rPr lang="en-GB" dirty="0">
                <a:solidFill>
                  <a:schemeClr val="tx1"/>
                </a:solidFill>
              </a:rPr>
              <a:t>s.”</a:t>
            </a:r>
          </a:p>
          <a:p>
            <a:endParaRPr lang="fr-FR" dirty="0"/>
          </a:p>
        </p:txBody>
      </p:sp>
      <p:sp>
        <p:nvSpPr>
          <p:cNvPr id="4" name="Espace réservé du numéro de diapositive 3">
            <a:extLst>
              <a:ext uri="{FF2B5EF4-FFF2-40B4-BE49-F238E27FC236}">
                <a16:creationId xmlns:a16="http://schemas.microsoft.com/office/drawing/2014/main" id="{436F12B8-D8A5-5241-8B27-9EFFA23CCCA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3363266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20C66C-C9D3-EC46-A6D6-DA8E48E0B60F}"/>
              </a:ext>
            </a:extLst>
          </p:cNvPr>
          <p:cNvSpPr>
            <a:spLocks noGrp="1"/>
          </p:cNvSpPr>
          <p:nvPr>
            <p:ph type="title"/>
          </p:nvPr>
        </p:nvSpPr>
        <p:spPr/>
        <p:txBody>
          <a:bodyPr/>
          <a:lstStyle/>
          <a:p>
            <a:r>
              <a:rPr lang="fr-FR" dirty="0" err="1"/>
              <a:t>Quote</a:t>
            </a:r>
            <a:r>
              <a:rPr lang="fr-FR" dirty="0"/>
              <a:t> </a:t>
            </a:r>
            <a:r>
              <a:rPr lang="fr-FR" dirty="0" err="1"/>
              <a:t>from</a:t>
            </a:r>
            <a:r>
              <a:rPr lang="fr-FR" dirty="0"/>
              <a:t> Simon Lewis </a:t>
            </a:r>
            <a:r>
              <a:rPr lang="fr-FR" dirty="0" err="1"/>
              <a:t>continued</a:t>
            </a:r>
            <a:endParaRPr lang="fr-FR" dirty="0"/>
          </a:p>
        </p:txBody>
      </p:sp>
      <p:sp>
        <p:nvSpPr>
          <p:cNvPr id="3" name="Espace réservé du texte 2">
            <a:extLst>
              <a:ext uri="{FF2B5EF4-FFF2-40B4-BE49-F238E27FC236}">
                <a16:creationId xmlns:a16="http://schemas.microsoft.com/office/drawing/2014/main" id="{504A574D-8D80-6E41-B804-EE88529CD602}"/>
              </a:ext>
            </a:extLst>
          </p:cNvPr>
          <p:cNvSpPr>
            <a:spLocks noGrp="1"/>
          </p:cNvSpPr>
          <p:nvPr>
            <p:ph type="body" idx="1"/>
          </p:nvPr>
        </p:nvSpPr>
        <p:spPr>
          <a:xfrm>
            <a:off x="480000" y="952741"/>
            <a:ext cx="8664000" cy="3406500"/>
          </a:xfrm>
        </p:spPr>
        <p:txBody>
          <a:bodyPr/>
          <a:lstStyle/>
          <a:p>
            <a:r>
              <a:rPr lang="en-GB" sz="2000" dirty="0">
                <a:solidFill>
                  <a:schemeClr val="tx1"/>
                </a:solidFill>
              </a:rPr>
              <a:t>He added: </a:t>
            </a:r>
          </a:p>
          <a:p>
            <a:endParaRPr lang="en-GB" sz="2000" dirty="0">
              <a:solidFill>
                <a:schemeClr val="tx1"/>
              </a:solidFill>
            </a:endParaRPr>
          </a:p>
          <a:p>
            <a:r>
              <a:rPr lang="en-GB" sz="2000" dirty="0">
                <a:solidFill>
                  <a:schemeClr val="tx1"/>
                </a:solidFill>
              </a:rPr>
              <a:t>“The exact timing of tipping points and the links between them is not well understood by scientists, so they have been under-reported in past IPCC assessments. </a:t>
            </a:r>
            <a:r>
              <a:rPr lang="en-GB" sz="2000" b="1" dirty="0">
                <a:solidFill>
                  <a:schemeClr val="tx1"/>
                </a:solidFill>
              </a:rPr>
              <a:t>The blunter language from the IPCC this time is welcome, as people need to know what is at stake </a:t>
            </a:r>
            <a:r>
              <a:rPr lang="en-GB" sz="2000" dirty="0">
                <a:solidFill>
                  <a:schemeClr val="tx1"/>
                </a:solidFill>
              </a:rPr>
              <a:t>if society does not take action to immediately slash carbon emissions.”</a:t>
            </a:r>
          </a:p>
          <a:p>
            <a:endParaRPr lang="fr-FR" dirty="0"/>
          </a:p>
        </p:txBody>
      </p:sp>
      <p:sp>
        <p:nvSpPr>
          <p:cNvPr id="4" name="Espace réservé du numéro de diapositive 3">
            <a:extLst>
              <a:ext uri="{FF2B5EF4-FFF2-40B4-BE49-F238E27FC236}">
                <a16:creationId xmlns:a16="http://schemas.microsoft.com/office/drawing/2014/main" id="{796AAF91-A29F-A241-92CD-DEB268B887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3920013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4F88F8-A850-CA40-9D96-516401C783BD}"/>
              </a:ext>
            </a:extLst>
          </p:cNvPr>
          <p:cNvSpPr>
            <a:spLocks noGrp="1"/>
          </p:cNvSpPr>
          <p:nvPr>
            <p:ph type="title"/>
          </p:nvPr>
        </p:nvSpPr>
        <p:spPr>
          <a:xfrm>
            <a:off x="358996" y="93393"/>
            <a:ext cx="6802800" cy="572700"/>
          </a:xfrm>
        </p:spPr>
        <p:txBody>
          <a:bodyPr/>
          <a:lstStyle/>
          <a:p>
            <a:r>
              <a:rPr lang="fr-FR" dirty="0" err="1"/>
              <a:t>Another</a:t>
            </a:r>
            <a:r>
              <a:rPr lang="fr-FR" dirty="0"/>
              <a:t> </a:t>
            </a:r>
            <a:r>
              <a:rPr lang="fr-FR" dirty="0" err="1"/>
              <a:t>example</a:t>
            </a:r>
            <a:r>
              <a:rPr lang="fr-FR" dirty="0"/>
              <a:t> of </a:t>
            </a:r>
            <a:r>
              <a:rPr lang="fr-FR" dirty="0" err="1"/>
              <a:t>authoritative</a:t>
            </a:r>
            <a:r>
              <a:rPr lang="fr-FR" dirty="0"/>
              <a:t> reports </a:t>
            </a:r>
          </a:p>
        </p:txBody>
      </p:sp>
      <p:sp>
        <p:nvSpPr>
          <p:cNvPr id="3" name="Espace réservé du texte 2">
            <a:extLst>
              <a:ext uri="{FF2B5EF4-FFF2-40B4-BE49-F238E27FC236}">
                <a16:creationId xmlns:a16="http://schemas.microsoft.com/office/drawing/2014/main" id="{5A820AD6-AA09-2C42-A13D-65EEDCB07768}"/>
              </a:ext>
            </a:extLst>
          </p:cNvPr>
          <p:cNvSpPr>
            <a:spLocks noGrp="1"/>
          </p:cNvSpPr>
          <p:nvPr>
            <p:ph type="body" idx="1"/>
          </p:nvPr>
        </p:nvSpPr>
        <p:spPr>
          <a:xfrm>
            <a:off x="358996" y="666093"/>
            <a:ext cx="8643114" cy="3795548"/>
          </a:xfrm>
        </p:spPr>
        <p:txBody>
          <a:bodyPr/>
          <a:lstStyle/>
          <a:p>
            <a:r>
              <a:rPr lang="en-GB" dirty="0">
                <a:solidFill>
                  <a:schemeClr val="tx1"/>
                </a:solidFill>
              </a:rPr>
              <a:t>World Meteorological Organisation’s mission: As a specialized agency of the United Nations, WMO is dedicated to international cooperation and coordination on the state and behaviour of the Earth’s atmosphere, its interaction with the land and oceans, the weather and climate it produces, and the resulting distribution of water resources.  (</a:t>
            </a:r>
            <a:r>
              <a:rPr lang="en-GB" dirty="0">
                <a:solidFill>
                  <a:schemeClr val="tx1"/>
                </a:solidFill>
                <a:hlinkClick r:id="rId2">
                  <a:extLst>
                    <a:ext uri="{A12FA001-AC4F-418D-AE19-62706E023703}">
                      <ahyp:hlinkClr xmlns:ahyp="http://schemas.microsoft.com/office/drawing/2018/hyperlinkcolor" val="tx"/>
                    </a:ext>
                  </a:extLst>
                </a:hlinkClick>
              </a:rPr>
              <a:t>https://public.wmo.int/en/our-mandate/what-we-do</a:t>
            </a:r>
            <a:r>
              <a:rPr lang="en-GB" dirty="0">
                <a:solidFill>
                  <a:schemeClr val="tx1"/>
                </a:solidFill>
              </a:rPr>
              <a:t>)</a:t>
            </a:r>
          </a:p>
          <a:p>
            <a:r>
              <a:rPr lang="en-GB" dirty="0">
                <a:solidFill>
                  <a:schemeClr val="tx1"/>
                </a:solidFill>
              </a:rPr>
              <a:t>WMO helps its Members to monitor the Earth’s climate on a global scale so that reliable information is available to support evidence-based decision-making on how to best adapt to a changing climate and manage risks associated with climate variability and extremes. (</a:t>
            </a:r>
            <a:r>
              <a:rPr lang="en-GB" dirty="0">
                <a:solidFill>
                  <a:schemeClr val="tx1"/>
                </a:solidFill>
                <a:hlinkClick r:id="rId3">
                  <a:extLst>
                    <a:ext uri="{A12FA001-AC4F-418D-AE19-62706E023703}">
                      <ahyp:hlinkClr xmlns:ahyp="http://schemas.microsoft.com/office/drawing/2018/hyperlinkcolor" val="tx"/>
                    </a:ext>
                  </a:extLst>
                </a:hlinkClick>
              </a:rPr>
              <a:t>https://public.wmo.int/en/our-mandate/climate</a:t>
            </a:r>
            <a:r>
              <a:rPr lang="en-GB"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2CDFA278-69A3-C94C-A795-C3CEC61836C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946334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77805-D3B2-0A41-A9CD-72BDA3FB85E4}"/>
              </a:ext>
            </a:extLst>
          </p:cNvPr>
          <p:cNvSpPr>
            <a:spLocks noGrp="1"/>
          </p:cNvSpPr>
          <p:nvPr>
            <p:ph type="title"/>
          </p:nvPr>
        </p:nvSpPr>
        <p:spPr/>
        <p:txBody>
          <a:bodyPr/>
          <a:lstStyle/>
          <a:p>
            <a:r>
              <a:rPr lang="fr-FR" dirty="0"/>
              <a:t>WMO </a:t>
            </a:r>
            <a:r>
              <a:rPr lang="fr-FR" dirty="0" err="1"/>
              <a:t>reporting</a:t>
            </a:r>
            <a:endParaRPr lang="fr-FR" dirty="0"/>
          </a:p>
        </p:txBody>
      </p:sp>
      <p:sp>
        <p:nvSpPr>
          <p:cNvPr id="3" name="Espace réservé du texte 2">
            <a:extLst>
              <a:ext uri="{FF2B5EF4-FFF2-40B4-BE49-F238E27FC236}">
                <a16:creationId xmlns:a16="http://schemas.microsoft.com/office/drawing/2014/main" id="{EE5AD0C0-2CF3-3D48-9859-03BD84E92E54}"/>
              </a:ext>
            </a:extLst>
          </p:cNvPr>
          <p:cNvSpPr>
            <a:spLocks noGrp="1"/>
          </p:cNvSpPr>
          <p:nvPr>
            <p:ph type="body" idx="1"/>
          </p:nvPr>
        </p:nvSpPr>
        <p:spPr/>
        <p:txBody>
          <a:bodyPr/>
          <a:lstStyle/>
          <a:p>
            <a:r>
              <a:rPr lang="en-GB" dirty="0">
                <a:solidFill>
                  <a:schemeClr val="tx1"/>
                </a:solidFill>
              </a:rPr>
              <a:t>News on recent extreme weather events, dated July 16, 2021</a:t>
            </a:r>
          </a:p>
          <a:p>
            <a:endParaRPr lang="en-GB" dirty="0">
              <a:solidFill>
                <a:schemeClr val="tx1"/>
              </a:solidFill>
              <a:hlinkClick r:id="rId2">
                <a:extLst>
                  <a:ext uri="{A12FA001-AC4F-418D-AE19-62706E023703}">
                    <ahyp:hlinkClr xmlns:ahyp="http://schemas.microsoft.com/office/drawing/2018/hyperlinkcolor" val="tx"/>
                  </a:ext>
                </a:extLst>
              </a:hlinkClick>
            </a:endParaRPr>
          </a:p>
          <a:p>
            <a:r>
              <a:rPr lang="en-GB" dirty="0">
                <a:solidFill>
                  <a:schemeClr val="tx1"/>
                </a:solidFill>
                <a:hlinkClick r:id="rId2">
                  <a:extLst>
                    <a:ext uri="{A12FA001-AC4F-418D-AE19-62706E023703}">
                      <ahyp:hlinkClr xmlns:ahyp="http://schemas.microsoft.com/office/drawing/2018/hyperlinkcolor" val="tx"/>
                    </a:ext>
                  </a:extLst>
                </a:hlinkClick>
              </a:rPr>
              <a:t>https://public.wmo.int/en/media/news/summer-of-extremes-floods-heat-and-fire</a:t>
            </a:r>
            <a:endParaRPr lang="en-GB" dirty="0">
              <a:solidFill>
                <a:schemeClr val="tx1"/>
              </a:solidFill>
            </a:endParaRPr>
          </a:p>
          <a:p>
            <a:endParaRPr lang="en-GB" dirty="0">
              <a:solidFill>
                <a:schemeClr val="tx1"/>
              </a:solidFill>
            </a:endParaRPr>
          </a:p>
          <a:p>
            <a:r>
              <a:rPr lang="en-GB" dirty="0">
                <a:solidFill>
                  <a:schemeClr val="tx1"/>
                </a:solidFill>
              </a:rPr>
              <a:t>“Heavy rainfall has triggered devastating flooding causing dozens of casualties in Western Europe. Parts of Scandinavia are enduring a lasting heatwave, and smoke plumes from Siberia have affected air quality across the international dateline in Alaska. The unprecedented heat in Western North America has also triggered devastating wildfires.”</a:t>
            </a:r>
          </a:p>
          <a:p>
            <a:endParaRPr lang="fr-FR" dirty="0"/>
          </a:p>
        </p:txBody>
      </p:sp>
      <p:sp>
        <p:nvSpPr>
          <p:cNvPr id="4" name="Espace réservé du numéro de diapositive 3">
            <a:extLst>
              <a:ext uri="{FF2B5EF4-FFF2-40B4-BE49-F238E27FC236}">
                <a16:creationId xmlns:a16="http://schemas.microsoft.com/office/drawing/2014/main" id="{7C95971F-146C-8C45-AF94-F5AE19A11EF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13</a:t>
            </a:fld>
            <a:endParaRPr lang="fr-FR"/>
          </a:p>
        </p:txBody>
      </p:sp>
    </p:spTree>
    <p:extLst>
      <p:ext uri="{BB962C8B-B14F-4D97-AF65-F5344CB8AC3E}">
        <p14:creationId xmlns:p14="http://schemas.microsoft.com/office/powerpoint/2010/main" val="722448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EC33D6-24C2-0348-91F7-EF49AC866EC0}"/>
              </a:ext>
            </a:extLst>
          </p:cNvPr>
          <p:cNvSpPr>
            <a:spLocks noGrp="1"/>
          </p:cNvSpPr>
          <p:nvPr>
            <p:ph type="title"/>
          </p:nvPr>
        </p:nvSpPr>
        <p:spPr/>
        <p:txBody>
          <a:bodyPr/>
          <a:lstStyle/>
          <a:p>
            <a:r>
              <a:rPr lang="fr-FR" dirty="0"/>
              <a:t>WMO </a:t>
            </a:r>
            <a:r>
              <a:rPr lang="fr-FR" dirty="0" err="1"/>
              <a:t>comments</a:t>
            </a:r>
            <a:r>
              <a:rPr lang="fr-FR" dirty="0"/>
              <a:t> </a:t>
            </a:r>
            <a:r>
              <a:rPr lang="fr-FR" dirty="0" err="1"/>
              <a:t>recent</a:t>
            </a:r>
            <a:r>
              <a:rPr lang="fr-FR" dirty="0"/>
              <a:t> </a:t>
            </a:r>
            <a:r>
              <a:rPr lang="fr-FR" dirty="0" err="1"/>
              <a:t>extreme</a:t>
            </a:r>
            <a:r>
              <a:rPr lang="fr-FR" dirty="0"/>
              <a:t> </a:t>
            </a:r>
            <a:r>
              <a:rPr lang="fr-FR" dirty="0" err="1"/>
              <a:t>weather</a:t>
            </a:r>
            <a:r>
              <a:rPr lang="fr-FR" dirty="0"/>
              <a:t> </a:t>
            </a:r>
            <a:r>
              <a:rPr lang="fr-FR" dirty="0" err="1"/>
              <a:t>events</a:t>
            </a:r>
            <a:endParaRPr lang="fr-FR" dirty="0"/>
          </a:p>
        </p:txBody>
      </p:sp>
      <p:sp>
        <p:nvSpPr>
          <p:cNvPr id="3" name="Espace réservé du texte 2">
            <a:extLst>
              <a:ext uri="{FF2B5EF4-FFF2-40B4-BE49-F238E27FC236}">
                <a16:creationId xmlns:a16="http://schemas.microsoft.com/office/drawing/2014/main" id="{41943969-A111-244D-A8F7-477FF1C525F0}"/>
              </a:ext>
            </a:extLst>
          </p:cNvPr>
          <p:cNvSpPr>
            <a:spLocks noGrp="1"/>
          </p:cNvSpPr>
          <p:nvPr>
            <p:ph type="body" idx="1"/>
          </p:nvPr>
        </p:nvSpPr>
        <p:spPr>
          <a:xfrm>
            <a:off x="1166647" y="1258477"/>
            <a:ext cx="8170273" cy="3187399"/>
          </a:xfrm>
        </p:spPr>
        <p:txBody>
          <a:bodyPr/>
          <a:lstStyle/>
          <a:p>
            <a:r>
              <a:rPr lang="en-GB" dirty="0">
                <a:solidFill>
                  <a:schemeClr val="tx1"/>
                </a:solidFill>
              </a:rPr>
              <a:t>“‘Whilst rapid attribution studies have shown the </a:t>
            </a:r>
            <a:r>
              <a:rPr lang="en-GB" b="1" dirty="0">
                <a:solidFill>
                  <a:schemeClr val="tx1"/>
                </a:solidFill>
              </a:rPr>
              <a:t>clear link between human-induced climate change  for the unprecedented heatwave episodes recorded in the Western United States and Canada</a:t>
            </a:r>
            <a:r>
              <a:rPr lang="en-GB" dirty="0">
                <a:solidFill>
                  <a:schemeClr val="tx1"/>
                </a:solidFill>
              </a:rPr>
              <a:t>, weather patterns over the whole northern Hemisphere have shown an unusual planetary wavy patterns in this summer. This has brought </a:t>
            </a:r>
            <a:r>
              <a:rPr lang="en-GB" b="1" dirty="0">
                <a:solidFill>
                  <a:schemeClr val="tx1"/>
                </a:solidFill>
              </a:rPr>
              <a:t>unprecedented heat, droughts, cold and wet conditions in various places. </a:t>
            </a:r>
            <a:r>
              <a:rPr lang="en-GB" dirty="0">
                <a:solidFill>
                  <a:schemeClr val="tx1"/>
                </a:solidFill>
              </a:rPr>
              <a:t>The connection of this large-scale disturbance of summer season with the warming of Arctic and the heat accumulation in the ocean </a:t>
            </a:r>
            <a:r>
              <a:rPr lang="en-GB" b="1" dirty="0">
                <a:solidFill>
                  <a:schemeClr val="tx1"/>
                </a:solidFill>
              </a:rPr>
              <a:t>needs to be investigated</a:t>
            </a:r>
            <a:r>
              <a:rPr lang="en-GB" dirty="0">
                <a:solidFill>
                  <a:schemeClr val="tx1"/>
                </a:solidFill>
              </a:rPr>
              <a:t>,’ said Dr Omar </a:t>
            </a:r>
            <a:r>
              <a:rPr lang="en-GB" dirty="0" err="1">
                <a:solidFill>
                  <a:schemeClr val="tx1"/>
                </a:solidFill>
              </a:rPr>
              <a:t>Baddour</a:t>
            </a:r>
            <a:r>
              <a:rPr lang="en-GB" dirty="0">
                <a:solidFill>
                  <a:schemeClr val="tx1"/>
                </a:solidFill>
              </a:rPr>
              <a:t>, head of WMO Climate Monitoring and Policy Division.”</a:t>
            </a:r>
          </a:p>
        </p:txBody>
      </p:sp>
      <p:sp>
        <p:nvSpPr>
          <p:cNvPr id="4" name="Espace réservé du numéro de diapositive 3">
            <a:extLst>
              <a:ext uri="{FF2B5EF4-FFF2-40B4-BE49-F238E27FC236}">
                <a16:creationId xmlns:a16="http://schemas.microsoft.com/office/drawing/2014/main" id="{0E8941E6-2ACB-CE41-B119-7BDAC7F77E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14</a:t>
            </a:fld>
            <a:endParaRPr lang="fr-FR"/>
          </a:p>
        </p:txBody>
      </p:sp>
    </p:spTree>
    <p:extLst>
      <p:ext uri="{BB962C8B-B14F-4D97-AF65-F5344CB8AC3E}">
        <p14:creationId xmlns:p14="http://schemas.microsoft.com/office/powerpoint/2010/main" val="3088688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a:t>Lesson 3</a:t>
            </a:r>
            <a:endParaRPr lang="en-LU" sz="4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502AB7-0C4F-F14C-B985-4184D20333A0}"/>
              </a:ext>
            </a:extLst>
          </p:cNvPr>
          <p:cNvSpPr>
            <a:spLocks noGrp="1"/>
          </p:cNvSpPr>
          <p:nvPr>
            <p:ph type="title"/>
          </p:nvPr>
        </p:nvSpPr>
        <p:spPr/>
        <p:txBody>
          <a:bodyPr/>
          <a:lstStyle/>
          <a:p>
            <a:r>
              <a:rPr lang="fr-FR" dirty="0" err="1"/>
              <a:t>Where</a:t>
            </a:r>
            <a:r>
              <a:rPr lang="fr-FR" dirty="0"/>
              <a:t> to </a:t>
            </a:r>
            <a:r>
              <a:rPr lang="fr-FR" dirty="0" err="1"/>
              <a:t>find</a:t>
            </a:r>
            <a:r>
              <a:rPr lang="fr-FR" dirty="0"/>
              <a:t> </a:t>
            </a:r>
            <a:r>
              <a:rPr lang="fr-FR" dirty="0" err="1"/>
              <a:t>reliable</a:t>
            </a:r>
            <a:r>
              <a:rPr lang="fr-FR" dirty="0"/>
              <a:t> information?</a:t>
            </a:r>
          </a:p>
        </p:txBody>
      </p:sp>
      <p:sp>
        <p:nvSpPr>
          <p:cNvPr id="3" name="Espace réservé du texte 2">
            <a:extLst>
              <a:ext uri="{FF2B5EF4-FFF2-40B4-BE49-F238E27FC236}">
                <a16:creationId xmlns:a16="http://schemas.microsoft.com/office/drawing/2014/main" id="{373A4B3C-831B-9144-B313-2134E02BFEC7}"/>
              </a:ext>
            </a:extLst>
          </p:cNvPr>
          <p:cNvSpPr>
            <a:spLocks noGrp="1"/>
          </p:cNvSpPr>
          <p:nvPr>
            <p:ph type="body" idx="1"/>
          </p:nvPr>
        </p:nvSpPr>
        <p:spPr/>
        <p:txBody>
          <a:bodyPr/>
          <a:lstStyle/>
          <a:p>
            <a:r>
              <a:rPr lang="en-GB" dirty="0">
                <a:solidFill>
                  <a:schemeClr val="tx1"/>
                </a:solidFill>
              </a:rPr>
              <a:t>The best starting-point for collecting scientifically-rigorous information about climate change are no doubt the </a:t>
            </a:r>
            <a:r>
              <a:rPr lang="en-GB" b="1" dirty="0">
                <a:solidFill>
                  <a:schemeClr val="tx1"/>
                </a:solidFill>
              </a:rPr>
              <a:t>reports of the IPCC, the Intergovernmental Panel on Climate Change </a:t>
            </a:r>
            <a:r>
              <a:rPr lang="en-GB" dirty="0">
                <a:solidFill>
                  <a:schemeClr val="tx1"/>
                </a:solidFill>
              </a:rPr>
              <a:t>being “the United Nation’s body for assessing the science related to climate change”: </a:t>
            </a:r>
            <a:r>
              <a:rPr lang="en-GB" dirty="0">
                <a:solidFill>
                  <a:schemeClr val="tx1"/>
                </a:solidFill>
                <a:hlinkClick r:id="rId2">
                  <a:extLst>
                    <a:ext uri="{A12FA001-AC4F-418D-AE19-62706E023703}">
                      <ahyp:hlinkClr xmlns:ahyp="http://schemas.microsoft.com/office/drawing/2018/hyperlinkcolor" val="tx"/>
                    </a:ext>
                  </a:extLst>
                </a:hlinkClick>
              </a:rPr>
              <a:t>https://www.ipcc.ch</a:t>
            </a:r>
            <a:endParaRPr lang="en-GB" dirty="0">
              <a:solidFill>
                <a:schemeClr val="tx1"/>
              </a:solidFill>
            </a:endParaRPr>
          </a:p>
          <a:p>
            <a:endParaRPr lang="en-GB" dirty="0">
              <a:solidFill>
                <a:schemeClr val="tx1"/>
              </a:solidFill>
            </a:endParaRPr>
          </a:p>
          <a:p>
            <a:r>
              <a:rPr lang="en-GB" dirty="0">
                <a:solidFill>
                  <a:schemeClr val="tx1"/>
                </a:solidFill>
              </a:rPr>
              <a:t>Members of IPCC count among the </a:t>
            </a:r>
            <a:r>
              <a:rPr lang="en-GB" b="1" dirty="0">
                <a:solidFill>
                  <a:schemeClr val="tx1"/>
                </a:solidFill>
              </a:rPr>
              <a:t>best-known and most-respected international experts</a:t>
            </a:r>
            <a:r>
              <a:rPr lang="en-GB" dirty="0">
                <a:solidFill>
                  <a:schemeClr val="tx1"/>
                </a:solidFill>
              </a:rPr>
              <a:t> on climate change. </a:t>
            </a:r>
          </a:p>
          <a:p>
            <a:r>
              <a:rPr lang="en-GB" dirty="0">
                <a:solidFill>
                  <a:schemeClr val="tx1"/>
                </a:solidFill>
              </a:rPr>
              <a:t>Apart from its own reports, the IPCC also provides links to other expert organisations such as the </a:t>
            </a:r>
            <a:r>
              <a:rPr lang="en-GB" b="1" dirty="0">
                <a:solidFill>
                  <a:schemeClr val="tx1"/>
                </a:solidFill>
              </a:rPr>
              <a:t>World Meteorological Organisation,</a:t>
            </a:r>
            <a:r>
              <a:rPr lang="en-GB" dirty="0">
                <a:solidFill>
                  <a:schemeClr val="tx1"/>
                </a:solidFill>
              </a:rPr>
              <a:t> “the United National’s authoritative voice on weather, climate and water” </a:t>
            </a:r>
          </a:p>
          <a:p>
            <a:endParaRPr lang="fr-FR" sz="2400" dirty="0"/>
          </a:p>
          <a:p>
            <a:endParaRPr lang="fr-FR" dirty="0"/>
          </a:p>
        </p:txBody>
      </p:sp>
      <p:sp>
        <p:nvSpPr>
          <p:cNvPr id="4" name="Espace réservé du numéro de diapositive 3">
            <a:extLst>
              <a:ext uri="{FF2B5EF4-FFF2-40B4-BE49-F238E27FC236}">
                <a16:creationId xmlns:a16="http://schemas.microsoft.com/office/drawing/2014/main" id="{75FD6141-E429-1944-83DD-7D2D8DBAD4C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4261796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243C8C-914A-8C4D-8611-114473B2C42F}"/>
              </a:ext>
            </a:extLst>
          </p:cNvPr>
          <p:cNvSpPr>
            <a:spLocks noGrp="1"/>
          </p:cNvSpPr>
          <p:nvPr>
            <p:ph type="title"/>
          </p:nvPr>
        </p:nvSpPr>
        <p:spPr/>
        <p:txBody>
          <a:bodyPr/>
          <a:lstStyle/>
          <a:p>
            <a:r>
              <a:rPr lang="fr-FR" dirty="0" err="1"/>
              <a:t>Examples</a:t>
            </a:r>
            <a:r>
              <a:rPr lang="fr-FR" dirty="0"/>
              <a:t>: IPCC, </a:t>
            </a:r>
            <a:r>
              <a:rPr lang="fr-FR" dirty="0" err="1"/>
              <a:t>upcoming</a:t>
            </a:r>
            <a:r>
              <a:rPr lang="fr-FR" dirty="0"/>
              <a:t> 6th </a:t>
            </a:r>
            <a:r>
              <a:rPr lang="fr-FR" dirty="0" err="1"/>
              <a:t>Assessment</a:t>
            </a:r>
            <a:r>
              <a:rPr lang="fr-FR" dirty="0"/>
              <a:t> Report</a:t>
            </a:r>
          </a:p>
        </p:txBody>
      </p:sp>
      <p:sp>
        <p:nvSpPr>
          <p:cNvPr id="3" name="Espace réservé du texte 2">
            <a:extLst>
              <a:ext uri="{FF2B5EF4-FFF2-40B4-BE49-F238E27FC236}">
                <a16:creationId xmlns:a16="http://schemas.microsoft.com/office/drawing/2014/main" id="{2FF34575-AE35-194D-8979-E0E4CDBDC1F0}"/>
              </a:ext>
            </a:extLst>
          </p:cNvPr>
          <p:cNvSpPr>
            <a:spLocks noGrp="1"/>
          </p:cNvSpPr>
          <p:nvPr>
            <p:ph type="body" idx="1"/>
          </p:nvPr>
        </p:nvSpPr>
        <p:spPr>
          <a:xfrm>
            <a:off x="835572" y="1425900"/>
            <a:ext cx="7839197" cy="2861783"/>
          </a:xfrm>
        </p:spPr>
        <p:txBody>
          <a:bodyPr/>
          <a:lstStyle/>
          <a:p>
            <a:r>
              <a:rPr lang="en-GB" sz="2200" dirty="0">
                <a:solidFill>
                  <a:schemeClr val="tx1"/>
                </a:solidFill>
              </a:rPr>
              <a:t>Media coverage of a leaked draft: e.g. </a:t>
            </a:r>
            <a:r>
              <a:rPr lang="en-GB" sz="2200" i="1" dirty="0">
                <a:solidFill>
                  <a:schemeClr val="tx1"/>
                </a:solidFill>
              </a:rPr>
              <a:t>The Guardian</a:t>
            </a:r>
            <a:r>
              <a:rPr lang="en-GB" sz="2200" dirty="0">
                <a:solidFill>
                  <a:schemeClr val="tx1"/>
                </a:solidFill>
              </a:rPr>
              <a:t> : </a:t>
            </a:r>
            <a:r>
              <a:rPr lang="en-GB" sz="2000" b="1" dirty="0">
                <a:solidFill>
                  <a:schemeClr val="tx1"/>
                </a:solidFill>
              </a:rPr>
              <a:t>“</a:t>
            </a:r>
            <a:r>
              <a:rPr lang="en-GB" sz="2200" dirty="0">
                <a:solidFill>
                  <a:schemeClr val="tx1"/>
                </a:solidFill>
              </a:rPr>
              <a:t>IPCC steps up warning on climate tipping points in leaked draft report; </a:t>
            </a:r>
            <a:r>
              <a:rPr lang="en-GB" sz="2200" b="1" dirty="0">
                <a:solidFill>
                  <a:schemeClr val="tx1"/>
                </a:solidFill>
              </a:rPr>
              <a:t>Scientists increasingly concerned about thresholds beyond which recovery may become impossible</a:t>
            </a:r>
            <a:r>
              <a:rPr lang="en-GB" sz="2400" dirty="0">
                <a:solidFill>
                  <a:schemeClr val="tx1"/>
                </a:solidFill>
              </a:rPr>
              <a:t>”</a:t>
            </a:r>
            <a:r>
              <a:rPr lang="en-GB" sz="2200" dirty="0">
                <a:solidFill>
                  <a:schemeClr val="tx1"/>
                </a:solidFill>
              </a:rPr>
              <a:t>, 23 June 2021:</a:t>
            </a:r>
          </a:p>
          <a:p>
            <a:r>
              <a:rPr lang="en-GB" sz="2200" dirty="0">
                <a:solidFill>
                  <a:schemeClr val="tx1"/>
                </a:solidFill>
              </a:rPr>
              <a:t>https://</a:t>
            </a:r>
            <a:r>
              <a:rPr lang="en-GB" sz="2200" dirty="0" err="1">
                <a:solidFill>
                  <a:schemeClr val="tx1"/>
                </a:solidFill>
              </a:rPr>
              <a:t>www.theguardian.com</a:t>
            </a:r>
            <a:r>
              <a:rPr lang="en-GB" sz="2200" dirty="0">
                <a:solidFill>
                  <a:schemeClr val="tx1"/>
                </a:solidFill>
              </a:rPr>
              <a:t>/environment/2021/</a:t>
            </a:r>
            <a:r>
              <a:rPr lang="en-GB" sz="2200" dirty="0" err="1">
                <a:solidFill>
                  <a:schemeClr val="tx1"/>
                </a:solidFill>
              </a:rPr>
              <a:t>jun</a:t>
            </a:r>
            <a:r>
              <a:rPr lang="en-GB" sz="2200" dirty="0">
                <a:solidFill>
                  <a:schemeClr val="tx1"/>
                </a:solidFill>
              </a:rPr>
              <a:t>/23/climate-change-dangerous-thresholds-un-report</a:t>
            </a:r>
          </a:p>
          <a:p>
            <a:endParaRPr lang="fr-FR" dirty="0"/>
          </a:p>
        </p:txBody>
      </p:sp>
      <p:sp>
        <p:nvSpPr>
          <p:cNvPr id="4" name="Espace réservé du numéro de diapositive 3">
            <a:extLst>
              <a:ext uri="{FF2B5EF4-FFF2-40B4-BE49-F238E27FC236}">
                <a16:creationId xmlns:a16="http://schemas.microsoft.com/office/drawing/2014/main" id="{2A233082-5A84-2B4B-82A1-4D7874BAAF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086991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D15DD8-DE42-8247-AA08-992D3C3984F4}"/>
              </a:ext>
            </a:extLst>
          </p:cNvPr>
          <p:cNvSpPr>
            <a:spLocks noGrp="1"/>
          </p:cNvSpPr>
          <p:nvPr>
            <p:ph type="title"/>
          </p:nvPr>
        </p:nvSpPr>
        <p:spPr/>
        <p:txBody>
          <a:bodyPr/>
          <a:lstStyle/>
          <a:p>
            <a:r>
              <a:rPr lang="en-GB" dirty="0"/>
              <a:t>IPCC statement about media coverage in relation to the leaked draft</a:t>
            </a:r>
          </a:p>
        </p:txBody>
      </p:sp>
      <p:sp>
        <p:nvSpPr>
          <p:cNvPr id="3" name="Espace réservé du texte 2">
            <a:extLst>
              <a:ext uri="{FF2B5EF4-FFF2-40B4-BE49-F238E27FC236}">
                <a16:creationId xmlns:a16="http://schemas.microsoft.com/office/drawing/2014/main" id="{CD1958BB-82F3-0B4E-B07B-6E1424F82CFE}"/>
              </a:ext>
            </a:extLst>
          </p:cNvPr>
          <p:cNvSpPr>
            <a:spLocks noGrp="1"/>
          </p:cNvSpPr>
          <p:nvPr>
            <p:ph type="body" idx="1"/>
          </p:nvPr>
        </p:nvSpPr>
        <p:spPr>
          <a:xfrm>
            <a:off x="945930" y="1425900"/>
            <a:ext cx="7598980" cy="2972679"/>
          </a:xfrm>
        </p:spPr>
        <p:txBody>
          <a:bodyPr/>
          <a:lstStyle/>
          <a:p>
            <a:r>
              <a:rPr lang="en-GB" b="1" dirty="0">
                <a:solidFill>
                  <a:schemeClr val="tx1"/>
                </a:solidFill>
              </a:rPr>
              <a:t>“</a:t>
            </a:r>
            <a:r>
              <a:rPr lang="en-GB" dirty="0">
                <a:solidFill>
                  <a:schemeClr val="tx1"/>
                </a:solidFill>
              </a:rPr>
              <a:t>Media articles in relation to IPCC draft report”</a:t>
            </a:r>
          </a:p>
          <a:p>
            <a:pPr marL="0" indent="0">
              <a:buNone/>
            </a:pPr>
            <a:r>
              <a:rPr lang="en-GB" dirty="0">
                <a:solidFill>
                  <a:schemeClr val="tx1"/>
                </a:solidFill>
                <a:hlinkClick r:id="rId2">
                  <a:extLst>
                    <a:ext uri="{A12FA001-AC4F-418D-AE19-62706E023703}">
                      <ahyp:hlinkClr xmlns:ahyp="http://schemas.microsoft.com/office/drawing/2018/hyperlinkcolor" val="tx"/>
                    </a:ext>
                  </a:extLst>
                </a:hlinkClick>
              </a:rPr>
              <a:t>https://www.ipcc.ch/2021/06/23/working-group2-ar6-draft/</a:t>
            </a:r>
            <a:endParaRPr lang="en-GB" dirty="0">
              <a:solidFill>
                <a:schemeClr val="tx1"/>
              </a:solidFill>
            </a:endParaRPr>
          </a:p>
          <a:p>
            <a:r>
              <a:rPr lang="en-GB" b="1" dirty="0">
                <a:solidFill>
                  <a:schemeClr val="tx1"/>
                </a:solidFill>
              </a:rPr>
              <a:t>“</a:t>
            </a:r>
            <a:r>
              <a:rPr lang="en-GB" dirty="0">
                <a:solidFill>
                  <a:schemeClr val="tx1"/>
                </a:solidFill>
              </a:rPr>
              <a:t>The IPCC is committed to an open, robust and transparent assessment process.”</a:t>
            </a:r>
          </a:p>
          <a:p>
            <a:r>
              <a:rPr lang="en-GB" b="1" dirty="0">
                <a:solidFill>
                  <a:schemeClr val="tx1"/>
                </a:solidFill>
              </a:rPr>
              <a:t>“</a:t>
            </a:r>
            <a:r>
              <a:rPr lang="en-GB" dirty="0">
                <a:solidFill>
                  <a:schemeClr val="tx1"/>
                </a:solidFill>
              </a:rPr>
              <a:t>Draft reports are provided to governments and reviewers as confidential working documents and must not be publicly distributed, quoted or cited. This is out of respect for the authors and to give them the time and space to finish writing before making the work public.”</a:t>
            </a:r>
          </a:p>
        </p:txBody>
      </p:sp>
      <p:sp>
        <p:nvSpPr>
          <p:cNvPr id="4" name="Espace réservé du numéro de diapositive 3">
            <a:extLst>
              <a:ext uri="{FF2B5EF4-FFF2-40B4-BE49-F238E27FC236}">
                <a16:creationId xmlns:a16="http://schemas.microsoft.com/office/drawing/2014/main" id="{28D472F3-F08D-3247-9013-2D50B6CB8D9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737802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A376B2-A614-B94C-A253-2DF74F95CB0E}"/>
              </a:ext>
            </a:extLst>
          </p:cNvPr>
          <p:cNvSpPr>
            <a:spLocks noGrp="1"/>
          </p:cNvSpPr>
          <p:nvPr>
            <p:ph type="title"/>
          </p:nvPr>
        </p:nvSpPr>
        <p:spPr/>
        <p:txBody>
          <a:bodyPr/>
          <a:lstStyle/>
          <a:p>
            <a:r>
              <a:rPr lang="en-GB" dirty="0"/>
              <a:t>IPCC statement about media coverage in relation to the leaked draft</a:t>
            </a:r>
            <a:endParaRPr lang="fr-FR" dirty="0"/>
          </a:p>
        </p:txBody>
      </p:sp>
      <p:sp>
        <p:nvSpPr>
          <p:cNvPr id="3" name="Espace réservé du texte 2">
            <a:extLst>
              <a:ext uri="{FF2B5EF4-FFF2-40B4-BE49-F238E27FC236}">
                <a16:creationId xmlns:a16="http://schemas.microsoft.com/office/drawing/2014/main" id="{3A736137-A9CA-C64A-836B-FEA2DD6AF5F6}"/>
              </a:ext>
            </a:extLst>
          </p:cNvPr>
          <p:cNvSpPr>
            <a:spLocks noGrp="1"/>
          </p:cNvSpPr>
          <p:nvPr>
            <p:ph type="body" idx="1"/>
          </p:nvPr>
        </p:nvSpPr>
        <p:spPr>
          <a:xfrm>
            <a:off x="977462" y="1425900"/>
            <a:ext cx="7634246" cy="2909079"/>
          </a:xfrm>
        </p:spPr>
        <p:txBody>
          <a:bodyPr/>
          <a:lstStyle/>
          <a:p>
            <a:r>
              <a:rPr lang="en-GB" dirty="0">
                <a:solidFill>
                  <a:schemeClr val="tx1"/>
                </a:solidFill>
              </a:rPr>
              <a:t>“This is out of respect for the authors and to give them the time and space to finish writing before making the work public.”</a:t>
            </a:r>
          </a:p>
          <a:p>
            <a:pPr marL="114300" indent="0">
              <a:buNone/>
            </a:pPr>
            <a:endParaRPr lang="en-GB" dirty="0">
              <a:solidFill>
                <a:schemeClr val="tx1"/>
              </a:solidFill>
            </a:endParaRPr>
          </a:p>
          <a:p>
            <a:r>
              <a:rPr lang="en-GB" dirty="0">
                <a:solidFill>
                  <a:schemeClr val="tx1"/>
                </a:solidFill>
              </a:rPr>
              <a:t>For these reasons, the IPCC does not comment on the contents of draft reports while work is still ongoing. Journalists or others seeking context or background information can contact Jonathan Lynn, Head of Communications, IPCC, or </a:t>
            </a:r>
            <a:r>
              <a:rPr lang="en-GB" dirty="0" err="1">
                <a:solidFill>
                  <a:schemeClr val="tx1"/>
                </a:solidFill>
              </a:rPr>
              <a:t>Sina</a:t>
            </a:r>
            <a:r>
              <a:rPr lang="en-GB" dirty="0">
                <a:solidFill>
                  <a:schemeClr val="tx1"/>
                </a:solidFill>
              </a:rPr>
              <a:t> </a:t>
            </a:r>
            <a:r>
              <a:rPr lang="en-GB" dirty="0" err="1">
                <a:solidFill>
                  <a:schemeClr val="tx1"/>
                </a:solidFill>
              </a:rPr>
              <a:t>Löschke</a:t>
            </a:r>
            <a:r>
              <a:rPr lang="en-GB" dirty="0">
                <a:solidFill>
                  <a:schemeClr val="tx1"/>
                </a:solidFill>
              </a:rPr>
              <a:t>, Communications Manager, IPCC Working Group II Technical Support Unit.</a:t>
            </a:r>
          </a:p>
          <a:p>
            <a:endParaRPr lang="fr-FR" dirty="0"/>
          </a:p>
        </p:txBody>
      </p:sp>
      <p:sp>
        <p:nvSpPr>
          <p:cNvPr id="4" name="Espace réservé du numéro de diapositive 3">
            <a:extLst>
              <a:ext uri="{FF2B5EF4-FFF2-40B4-BE49-F238E27FC236}">
                <a16:creationId xmlns:a16="http://schemas.microsoft.com/office/drawing/2014/main" id="{D33D151F-AF9B-1847-AA5E-C2EF01262B8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1162125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0FFC69-AA4B-8F47-9FCB-EA4534013869}"/>
              </a:ext>
            </a:extLst>
          </p:cNvPr>
          <p:cNvSpPr>
            <a:spLocks noGrp="1"/>
          </p:cNvSpPr>
          <p:nvPr>
            <p:ph type="title"/>
          </p:nvPr>
        </p:nvSpPr>
        <p:spPr/>
        <p:txBody>
          <a:bodyPr/>
          <a:lstStyle/>
          <a:p>
            <a:r>
              <a:rPr lang="en-GB" dirty="0"/>
              <a:t>Science communication strategy of the IPCC: example</a:t>
            </a:r>
          </a:p>
        </p:txBody>
      </p:sp>
      <p:sp>
        <p:nvSpPr>
          <p:cNvPr id="3" name="Espace réservé du texte 2">
            <a:extLst>
              <a:ext uri="{FF2B5EF4-FFF2-40B4-BE49-F238E27FC236}">
                <a16:creationId xmlns:a16="http://schemas.microsoft.com/office/drawing/2014/main" id="{20F3A0A3-A418-5B4E-9E76-DBFA4079FB7B}"/>
              </a:ext>
            </a:extLst>
          </p:cNvPr>
          <p:cNvSpPr>
            <a:spLocks noGrp="1"/>
          </p:cNvSpPr>
          <p:nvPr>
            <p:ph type="body" idx="1"/>
          </p:nvPr>
        </p:nvSpPr>
        <p:spPr>
          <a:xfrm>
            <a:off x="961705" y="1342122"/>
            <a:ext cx="7870728" cy="3019438"/>
          </a:xfrm>
        </p:spPr>
        <p:txBody>
          <a:bodyPr/>
          <a:lstStyle/>
          <a:p>
            <a:r>
              <a:rPr lang="en-GB" dirty="0">
                <a:solidFill>
                  <a:schemeClr val="tx1"/>
                </a:solidFill>
              </a:rPr>
              <a:t>GENEVA, July 16 – Authors and Bureau Members of the Intergovernmental Panel on Climate Change (IPCC) will be available for interviews following the press conference to present the Summary for Policymakers of the </a:t>
            </a:r>
            <a:r>
              <a:rPr lang="en-GB" i="1" dirty="0">
                <a:solidFill>
                  <a:schemeClr val="tx1"/>
                </a:solidFill>
              </a:rPr>
              <a:t>Climate Change 2021: the Physical Science Basis</a:t>
            </a:r>
            <a:r>
              <a:rPr lang="en-GB" dirty="0">
                <a:solidFill>
                  <a:schemeClr val="tx1"/>
                </a:solidFill>
              </a:rPr>
              <a:t>, the Working Group I contribution to the Sixth Assessment Report.  </a:t>
            </a:r>
          </a:p>
          <a:p>
            <a:pPr marL="114300" indent="0">
              <a:buNone/>
            </a:pPr>
            <a:endParaRPr lang="en-GB" dirty="0">
              <a:solidFill>
                <a:schemeClr val="tx1"/>
              </a:solidFill>
            </a:endParaRPr>
          </a:p>
          <a:p>
            <a:r>
              <a:rPr lang="en-GB" dirty="0">
                <a:solidFill>
                  <a:schemeClr val="tx1"/>
                </a:solidFill>
              </a:rPr>
              <a:t>The press conference will be streamed live at </a:t>
            </a:r>
            <a:r>
              <a:rPr lang="en-GB" b="1" dirty="0">
                <a:solidFill>
                  <a:schemeClr val="tx1"/>
                </a:solidFill>
              </a:rPr>
              <a:t>10.00 a.m. Geneva time (CEST) on Monday 9 August 2021. </a:t>
            </a:r>
            <a:r>
              <a:rPr lang="en-GB" dirty="0">
                <a:solidFill>
                  <a:schemeClr val="tx1"/>
                </a:solidFill>
              </a:rPr>
              <a:t>Details on how to follow the livestream and will be issued closer to the time.</a:t>
            </a:r>
          </a:p>
          <a:p>
            <a:endParaRPr lang="fr-FR" dirty="0"/>
          </a:p>
        </p:txBody>
      </p:sp>
      <p:sp>
        <p:nvSpPr>
          <p:cNvPr id="4" name="Espace réservé du numéro de diapositive 3">
            <a:extLst>
              <a:ext uri="{FF2B5EF4-FFF2-40B4-BE49-F238E27FC236}">
                <a16:creationId xmlns:a16="http://schemas.microsoft.com/office/drawing/2014/main" id="{3CCE2932-C1EC-BA49-82E5-C1207C47ED7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482610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65F367-2701-7E48-8BA3-CA99BFE74465}"/>
              </a:ext>
            </a:extLst>
          </p:cNvPr>
          <p:cNvSpPr>
            <a:spLocks noGrp="1"/>
          </p:cNvSpPr>
          <p:nvPr>
            <p:ph type="title"/>
          </p:nvPr>
        </p:nvSpPr>
        <p:spPr/>
        <p:txBody>
          <a:bodyPr/>
          <a:lstStyle/>
          <a:p>
            <a:r>
              <a:rPr lang="en-GB" dirty="0"/>
              <a:t>Which draft statements have leaked?</a:t>
            </a:r>
          </a:p>
        </p:txBody>
      </p:sp>
      <p:sp>
        <p:nvSpPr>
          <p:cNvPr id="3" name="Espace réservé du texte 2">
            <a:extLst>
              <a:ext uri="{FF2B5EF4-FFF2-40B4-BE49-F238E27FC236}">
                <a16:creationId xmlns:a16="http://schemas.microsoft.com/office/drawing/2014/main" id="{4A342AB8-EC53-C04E-BF56-4C3C13698237}"/>
              </a:ext>
            </a:extLst>
          </p:cNvPr>
          <p:cNvSpPr>
            <a:spLocks noGrp="1"/>
          </p:cNvSpPr>
          <p:nvPr>
            <p:ph type="body" idx="1"/>
          </p:nvPr>
        </p:nvSpPr>
        <p:spPr/>
        <p:txBody>
          <a:bodyPr/>
          <a:lstStyle/>
          <a:p>
            <a:r>
              <a:rPr lang="en-GB" sz="2000" i="1" dirty="0">
                <a:solidFill>
                  <a:schemeClr val="tx1"/>
                </a:solidFill>
              </a:rPr>
              <a:t>The Guardian</a:t>
            </a:r>
            <a:r>
              <a:rPr lang="en-GB" sz="2000" dirty="0">
                <a:solidFill>
                  <a:schemeClr val="tx1"/>
                </a:solidFill>
              </a:rPr>
              <a:t>, June 23, 2021:</a:t>
            </a:r>
          </a:p>
          <a:p>
            <a:r>
              <a:rPr lang="en-GB" sz="2000" dirty="0">
                <a:solidFill>
                  <a:schemeClr val="tx1"/>
                </a:solidFill>
              </a:rPr>
              <a:t>"Climate scientists are increasingly concerned that global heating will trigger tipping points in Earth’s natural systems, which will lead to widespread and possibly irrevocable disaster, unless action is taken urgently.”</a:t>
            </a:r>
          </a:p>
          <a:p>
            <a:r>
              <a:rPr lang="en-GB" sz="2000" dirty="0">
                <a:solidFill>
                  <a:schemeClr val="tx1"/>
                </a:solidFill>
              </a:rPr>
              <a:t>“The draft warns of a series of thresholds beyond which recovery from climate breakdown may become impossible. It warns: “Life on Earth can recover from a drastic climate shift by evolving into new species and creating new ecosystems … humans cannot.”</a:t>
            </a:r>
            <a:endParaRPr lang="en-GB" sz="2000" i="1"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A93F0BDF-0CFA-6241-B7EC-4E25B0563D9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2071343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FC955-4D85-8D41-B5F0-53AC488C2B40}"/>
              </a:ext>
            </a:extLst>
          </p:cNvPr>
          <p:cNvSpPr>
            <a:spLocks noGrp="1"/>
          </p:cNvSpPr>
          <p:nvPr>
            <p:ph type="title"/>
          </p:nvPr>
        </p:nvSpPr>
        <p:spPr/>
        <p:txBody>
          <a:bodyPr/>
          <a:lstStyle/>
          <a:p>
            <a:r>
              <a:rPr lang="en-GB" dirty="0"/>
              <a:t>What are “tipping points”?</a:t>
            </a:r>
          </a:p>
        </p:txBody>
      </p:sp>
      <p:sp>
        <p:nvSpPr>
          <p:cNvPr id="3" name="Espace réservé du texte 2">
            <a:extLst>
              <a:ext uri="{FF2B5EF4-FFF2-40B4-BE49-F238E27FC236}">
                <a16:creationId xmlns:a16="http://schemas.microsoft.com/office/drawing/2014/main" id="{8955B3D3-A004-794C-9008-77381C1A097D}"/>
              </a:ext>
            </a:extLst>
          </p:cNvPr>
          <p:cNvSpPr>
            <a:spLocks noGrp="1"/>
          </p:cNvSpPr>
          <p:nvPr>
            <p:ph type="body" idx="1"/>
          </p:nvPr>
        </p:nvSpPr>
        <p:spPr>
          <a:xfrm>
            <a:off x="240000" y="868500"/>
            <a:ext cx="8714814" cy="3577376"/>
          </a:xfrm>
        </p:spPr>
        <p:txBody>
          <a:bodyPr/>
          <a:lstStyle/>
          <a:p>
            <a:r>
              <a:rPr lang="en-GB" i="1" dirty="0">
                <a:solidFill>
                  <a:schemeClr val="tx1"/>
                </a:solidFill>
              </a:rPr>
              <a:t>The Guardian</a:t>
            </a:r>
            <a:r>
              <a:rPr lang="en-GB" dirty="0">
                <a:solidFill>
                  <a:schemeClr val="tx1"/>
                </a:solidFill>
              </a:rPr>
              <a:t> explains: </a:t>
            </a:r>
            <a:r>
              <a:rPr lang="en-GB" dirty="0">
                <a:solidFill>
                  <a:srgbClr val="0097A7"/>
                </a:solidFill>
                <a:hlinkClick r:id="rId2">
                  <a:extLst>
                    <a:ext uri="{A12FA001-AC4F-418D-AE19-62706E023703}">
                      <ahyp:hlinkClr xmlns:ahyp="http://schemas.microsoft.com/office/drawing/2018/hyperlinkcolor" val="tx"/>
                    </a:ext>
                  </a:extLst>
                </a:hlinkClick>
              </a:rPr>
              <a:t>“</a:t>
            </a:r>
            <a:r>
              <a:rPr lang="en-GB" dirty="0">
                <a:solidFill>
                  <a:schemeClr val="tx1"/>
                </a:solidFill>
                <a:hlinkClick r:id="rId2">
                  <a:extLst>
                    <a:ext uri="{A12FA001-AC4F-418D-AE19-62706E023703}">
                      <ahyp:hlinkClr xmlns:ahyp="http://schemas.microsoft.com/office/drawing/2018/hyperlinkcolor" val="tx"/>
                    </a:ext>
                  </a:extLst>
                </a:hlinkClick>
              </a:rPr>
              <a:t>Tipping points are triggered</a:t>
            </a:r>
            <a:r>
              <a:rPr lang="en-GB" dirty="0">
                <a:solidFill>
                  <a:schemeClr val="tx1"/>
                </a:solidFill>
              </a:rPr>
              <a:t> when temperatures reach a certain level, whereby one impact rapidly leads to a series of cascading events with vast repercussions. For instance, as rising temperatures lead to the melting of Arctic permafrost, the </a:t>
            </a:r>
            <a:r>
              <a:rPr lang="en-GB" dirty="0">
                <a:solidFill>
                  <a:schemeClr val="tx1"/>
                </a:solidFill>
                <a:hlinkClick r:id="rId3">
                  <a:extLst>
                    <a:ext uri="{A12FA001-AC4F-418D-AE19-62706E023703}">
                      <ahyp:hlinkClr xmlns:ahyp="http://schemas.microsoft.com/office/drawing/2018/hyperlinkcolor" val="tx"/>
                    </a:ext>
                  </a:extLst>
                </a:hlinkClick>
              </a:rPr>
              <a:t>unfreezing soil releases methane</a:t>
            </a:r>
            <a:r>
              <a:rPr lang="en-GB" dirty="0">
                <a:solidFill>
                  <a:schemeClr val="tx1"/>
                </a:solidFill>
              </a:rPr>
              <a:t>, a powerful greenhouse gas that in turn causes more heating.”</a:t>
            </a:r>
          </a:p>
          <a:p>
            <a:r>
              <a:rPr lang="en-GB" dirty="0">
                <a:solidFill>
                  <a:schemeClr val="tx1"/>
                </a:solidFill>
              </a:rPr>
              <a:t>“Other tipping points include the </a:t>
            </a:r>
            <a:r>
              <a:rPr lang="en-GB" dirty="0">
                <a:solidFill>
                  <a:schemeClr val="tx1"/>
                </a:solidFill>
                <a:hlinkClick r:id="rId4">
                  <a:extLst>
                    <a:ext uri="{A12FA001-AC4F-418D-AE19-62706E023703}">
                      <ahyp:hlinkClr xmlns:ahyp="http://schemas.microsoft.com/office/drawing/2018/hyperlinkcolor" val="tx"/>
                    </a:ext>
                  </a:extLst>
                </a:hlinkClick>
              </a:rPr>
              <a:t>melting of polar ice sheets</a:t>
            </a:r>
            <a:r>
              <a:rPr lang="en-GB" dirty="0">
                <a:solidFill>
                  <a:schemeClr val="tx1"/>
                </a:solidFill>
              </a:rPr>
              <a:t>, which once under way may be almost </a:t>
            </a:r>
            <a:r>
              <a:rPr lang="en-GB" dirty="0">
                <a:solidFill>
                  <a:schemeClr val="tx1"/>
                </a:solidFill>
                <a:hlinkClick r:id="rId5">
                  <a:extLst>
                    <a:ext uri="{A12FA001-AC4F-418D-AE19-62706E023703}">
                      <ahyp:hlinkClr xmlns:ahyp="http://schemas.microsoft.com/office/drawing/2018/hyperlinkcolor" val="tx"/>
                    </a:ext>
                  </a:extLst>
                </a:hlinkClick>
              </a:rPr>
              <a:t>impossible to reverse</a:t>
            </a:r>
            <a:r>
              <a:rPr lang="en-GB" dirty="0">
                <a:solidFill>
                  <a:schemeClr val="tx1"/>
                </a:solidFill>
              </a:rPr>
              <a:t> even if carbon emissions are rapidly reduced, and which would raise sea levels catastrophically over many decades, and the possibility of the </a:t>
            </a:r>
            <a:r>
              <a:rPr lang="en-GB" dirty="0">
                <a:solidFill>
                  <a:schemeClr val="tx1"/>
                </a:solidFill>
                <a:hlinkClick r:id="rId6">
                  <a:extLst>
                    <a:ext uri="{A12FA001-AC4F-418D-AE19-62706E023703}">
                      <ahyp:hlinkClr xmlns:ahyp="http://schemas.microsoft.com/office/drawing/2018/hyperlinkcolor" val="tx"/>
                    </a:ext>
                  </a:extLst>
                </a:hlinkClick>
              </a:rPr>
              <a:t>Amazon rainforest switching suddenly to savannah</a:t>
            </a:r>
            <a:r>
              <a:rPr lang="en-GB" dirty="0">
                <a:solidFill>
                  <a:schemeClr val="tx1"/>
                </a:solidFill>
              </a:rPr>
              <a:t>, which scientists have said </a:t>
            </a:r>
            <a:r>
              <a:rPr lang="en-GB" dirty="0">
                <a:solidFill>
                  <a:schemeClr val="tx1"/>
                </a:solidFill>
                <a:hlinkClick r:id="rId7">
                  <a:extLst>
                    <a:ext uri="{A12FA001-AC4F-418D-AE19-62706E023703}">
                      <ahyp:hlinkClr xmlns:ahyp="http://schemas.microsoft.com/office/drawing/2018/hyperlinkcolor" val="tx"/>
                    </a:ext>
                  </a:extLst>
                </a:hlinkClick>
              </a:rPr>
              <a:t>could come quickly</a:t>
            </a:r>
            <a:r>
              <a:rPr lang="en-GB" dirty="0">
                <a:solidFill>
                  <a:schemeClr val="tx1"/>
                </a:solidFill>
              </a:rPr>
              <a:t> and with relatively small temperature rises.”</a:t>
            </a:r>
            <a:endParaRPr lang="en-GB" i="1"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6DB77EB4-15EA-BD47-AD9A-91A5B15C5D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34735599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TotalTime>
  <Words>1234</Words>
  <Application>Microsoft Macintosh PowerPoint</Application>
  <PresentationFormat>On-screen Show (16:9)</PresentationFormat>
  <Paragraphs>67</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Lato</vt:lpstr>
      <vt:lpstr>Simple Light</vt:lpstr>
      <vt:lpstr>“Media discourses about climate change” </vt:lpstr>
      <vt:lpstr>Lesson 3</vt:lpstr>
      <vt:lpstr>Where to find reliable information?</vt:lpstr>
      <vt:lpstr>Examples: IPCC, upcoming 6th Assessment Report</vt:lpstr>
      <vt:lpstr>IPCC statement about media coverage in relation to the leaked draft</vt:lpstr>
      <vt:lpstr>IPCC statement about media coverage in relation to the leaked draft</vt:lpstr>
      <vt:lpstr>Science communication strategy of the IPCC: example</vt:lpstr>
      <vt:lpstr>Which draft statements have leaked?</vt:lpstr>
      <vt:lpstr>What are “tipping points”?</vt:lpstr>
      <vt:lpstr>Comments from a scientist quoted:</vt:lpstr>
      <vt:lpstr>Quote from Simon Lewis continued</vt:lpstr>
      <vt:lpstr>Another example of authoritative reports </vt:lpstr>
      <vt:lpstr>WMO reporting</vt:lpstr>
      <vt:lpstr>WMO comments recent extreme weather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40</cp:revision>
  <dcterms:modified xsi:type="dcterms:W3CDTF">2022-04-24T17:24:29Z</dcterms:modified>
</cp:coreProperties>
</file>