
<file path=[Content_Types].xml><?xml version="1.0" encoding="utf-8"?>
<Types xmlns="http://schemas.openxmlformats.org/package/2006/content-types">
  <Default ContentType="application/x-fontdata" Extension="fntdata"/>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drawingml.diagramData+xml" PartName="/ppt/diagrams/data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drawingml.diagramColors+xml" PartName="/ppt/diagrams/colors1.xml"/>
  <Override ContentType="application/vnd.ms-office.drawingml.diagramDrawing+xml" PartName="/ppt/diagrams/drawing1.xml"/>
  <Override ContentType="application/vnd.openxmlformats-officedocument.presentationml.notesSlide+xml" PartName="/ppt/notesSlides/notesSlide16.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9"/>
  </p:notesMasterIdLst>
  <p:sldIdLst>
    <p:sldId id="346" r:id="rId2"/>
    <p:sldId id="347" r:id="rId3"/>
    <p:sldId id="348" r:id="rId4"/>
    <p:sldId id="264" r:id="rId5"/>
    <p:sldId id="284" r:id="rId6"/>
    <p:sldId id="298" r:id="rId7"/>
    <p:sldId id="286" r:id="rId8"/>
    <p:sldId id="283" r:id="rId9"/>
    <p:sldId id="288" r:id="rId10"/>
    <p:sldId id="287" r:id="rId11"/>
    <p:sldId id="291" r:id="rId12"/>
    <p:sldId id="289" r:id="rId13"/>
    <p:sldId id="290" r:id="rId14"/>
    <p:sldId id="292" r:id="rId15"/>
    <p:sldId id="295" r:id="rId16"/>
    <p:sldId id="294" r:id="rId17"/>
    <p:sldId id="349" r:id="rId18"/>
  </p:sldIdLst>
  <p:sldSz cx="9144000" cy="5143500" type="screen16x9"/>
  <p:notesSz cx="6858000" cy="9144000"/>
  <p:embeddedFontLst>
    <p:embeddedFont>
      <p:font typeface="Lato" panose="020F0502020204030203" pitchFamily="34" charset="0"/>
      <p:regular r:id="rId20"/>
      <p:bold r:id="rId21"/>
      <p:italic r:id="rId22"/>
      <p:boldItalic r:id="rId23"/>
    </p:embeddedFont>
    <p:embeddedFont>
      <p:font typeface="Teko" panose="020B0604020202020204" pitchFamily="34" charset="0"/>
      <p:regular r:id="rId24"/>
      <p:bold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2" clrIdx="0">
    <p:extLst>
      <p:ext uri="{19B8F6BF-5375-455C-9EA6-DF929625EA0E}">
        <p15:presenceInfo xmlns:p15="http://schemas.microsoft.com/office/powerpoint/2012/main" userId="S-1-5-21-3036683560-4069959373-169152929-26606" providerId="AD"/>
      </p:ext>
    </p:extLst>
  </p:cmAuthor>
  <p:cmAuthor id="2" name="Isolde Vogel" initials="IV" lastIdx="3" clrIdx="1">
    <p:extLst>
      <p:ext uri="{19B8F6BF-5375-455C-9EA6-DF929625EA0E}">
        <p15:presenceInfo xmlns:p15="http://schemas.microsoft.com/office/powerpoint/2012/main" userId="Isolde Vog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C8B"/>
    <a:srgbClr val="0432FF"/>
    <a:srgbClr val="DF0205"/>
    <a:srgbClr val="FFFC00"/>
    <a:srgbClr val="D000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unkle Formatvorlage 2 - Akzent 1/Akz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unkle Formatvorlage 2 - Akzent 3/Akz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083E6E3-FA7D-4D7B-A595-EF9225AFEA82}" styleName="Helle Formatvorlage 1 - Akz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21"/>
    <p:restoredTop sz="76929"/>
  </p:normalViewPr>
  <p:slideViewPr>
    <p:cSldViewPr snapToGrid="0">
      <p:cViewPr varScale="1">
        <p:scale>
          <a:sx n="113" d="100"/>
          <a:sy n="113" d="100"/>
        </p:scale>
        <p:origin x="1104" y="16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A2B1CD-A22E-BD4F-BA89-365E5DF61A82}" type="doc">
      <dgm:prSet loTypeId="urn:microsoft.com/office/officeart/2005/8/layout/chevron2" loCatId="process" qsTypeId="urn:microsoft.com/office/officeart/2005/8/quickstyle/simple1" qsCatId="simple" csTypeId="urn:microsoft.com/office/officeart/2005/8/colors/accent0_3" csCatId="mainScheme" phldr="1"/>
      <dgm:spPr/>
      <dgm:t>
        <a:bodyPr/>
        <a:lstStyle/>
        <a:p>
          <a:endParaRPr lang="de-DE"/>
        </a:p>
      </dgm:t>
    </dgm:pt>
    <dgm:pt modelId="{356F6CCE-9BB6-E143-9859-45D9B1303936}">
      <dgm:prSet phldrT="[Text]" custT="1"/>
      <dgm:spPr>
        <a:solidFill>
          <a:srgbClr val="DF0205"/>
        </a:solidFill>
      </dgm:spPr>
      <dgm:t>
        <a:bodyPr/>
        <a:lstStyle/>
        <a:p>
          <a:br>
            <a:rPr lang="en-GB" sz="1100" b="1" noProof="0" dirty="0">
              <a:latin typeface="Lato" panose="020B0604020202020204" charset="0"/>
            </a:rPr>
          </a:br>
          <a:r>
            <a:rPr lang="en-GB" sz="1100" b="1" noProof="0" dirty="0">
              <a:latin typeface="Lato" panose="020B0604020202020204" charset="0"/>
            </a:rPr>
            <a:t>ancient/</a:t>
          </a:r>
        </a:p>
        <a:p>
          <a:r>
            <a:rPr lang="en-GB" sz="1100" b="1" noProof="0" dirty="0" err="1">
              <a:latin typeface="Lato" panose="020B0604020202020204" charset="0"/>
            </a:rPr>
            <a:t>medevial</a:t>
          </a:r>
          <a:endParaRPr lang="en-GB" sz="1100" b="1" noProof="0" dirty="0">
            <a:latin typeface="Lato" panose="020B0604020202020204" charset="0"/>
          </a:endParaRPr>
        </a:p>
      </dgm:t>
    </dgm:pt>
    <dgm:pt modelId="{00037052-6C47-044A-BA5F-C774D829AC2D}" type="parTrans" cxnId="{5BF6409E-4C2F-B543-BA31-DB3224D3B516}">
      <dgm:prSet/>
      <dgm:spPr/>
      <dgm:t>
        <a:bodyPr/>
        <a:lstStyle/>
        <a:p>
          <a:endParaRPr lang="de-DE"/>
        </a:p>
      </dgm:t>
    </dgm:pt>
    <dgm:pt modelId="{6B3780E6-D987-2349-A464-EDD33E275D58}" type="sibTrans" cxnId="{5BF6409E-4C2F-B543-BA31-DB3224D3B516}">
      <dgm:prSet/>
      <dgm:spPr/>
      <dgm:t>
        <a:bodyPr/>
        <a:lstStyle/>
        <a:p>
          <a:endParaRPr lang="de-DE"/>
        </a:p>
      </dgm:t>
    </dgm:pt>
    <dgm:pt modelId="{AB77BA55-4236-1A45-B03D-29278342B9CD}">
      <dgm:prSet phldrT="[Text]" custT="1"/>
      <dgm:spPr/>
      <dgm:t>
        <a:bodyPr/>
        <a:lstStyle/>
        <a:p>
          <a:r>
            <a:rPr lang="en-GB" sz="1200" noProof="0" dirty="0">
              <a:latin typeface="Lato" panose="020B0604020202020204" charset="0"/>
            </a:rPr>
            <a:t>Devil conspiracy</a:t>
          </a:r>
        </a:p>
      </dgm:t>
    </dgm:pt>
    <dgm:pt modelId="{4C34C96E-CFBE-1B44-BF44-70E422F65AC8}" type="parTrans" cxnId="{E40D3081-49D1-5E40-B017-A8734F3297D1}">
      <dgm:prSet/>
      <dgm:spPr/>
      <dgm:t>
        <a:bodyPr/>
        <a:lstStyle/>
        <a:p>
          <a:endParaRPr lang="de-DE"/>
        </a:p>
      </dgm:t>
    </dgm:pt>
    <dgm:pt modelId="{8738A984-BA54-2C4C-8EF7-28C35DD62406}" type="sibTrans" cxnId="{E40D3081-49D1-5E40-B017-A8734F3297D1}">
      <dgm:prSet/>
      <dgm:spPr/>
      <dgm:t>
        <a:bodyPr/>
        <a:lstStyle/>
        <a:p>
          <a:endParaRPr lang="de-DE"/>
        </a:p>
      </dgm:t>
    </dgm:pt>
    <dgm:pt modelId="{BEEE10D9-4B01-B54F-B721-68AB051F690E}">
      <dgm:prSet phldrT="[Text]" custT="1"/>
      <dgm:spPr/>
      <dgm:t>
        <a:bodyPr/>
        <a:lstStyle/>
        <a:p>
          <a:r>
            <a:rPr lang="en-GB" sz="1200" noProof="0" dirty="0">
              <a:latin typeface="Lato" panose="020B0604020202020204" charset="0"/>
            </a:rPr>
            <a:t>Murder of Christ – blood legend</a:t>
          </a:r>
        </a:p>
      </dgm:t>
    </dgm:pt>
    <dgm:pt modelId="{E7985003-57F6-6045-AFFF-CC46E6119815}" type="parTrans" cxnId="{9B3DE180-F780-BD42-AF4C-E659F0E1707F}">
      <dgm:prSet/>
      <dgm:spPr/>
      <dgm:t>
        <a:bodyPr/>
        <a:lstStyle/>
        <a:p>
          <a:endParaRPr lang="de-DE"/>
        </a:p>
      </dgm:t>
    </dgm:pt>
    <dgm:pt modelId="{3186C1AB-D30C-ED4A-970A-982C0F3A1843}" type="sibTrans" cxnId="{9B3DE180-F780-BD42-AF4C-E659F0E1707F}">
      <dgm:prSet/>
      <dgm:spPr/>
      <dgm:t>
        <a:bodyPr/>
        <a:lstStyle/>
        <a:p>
          <a:endParaRPr lang="de-DE"/>
        </a:p>
      </dgm:t>
    </dgm:pt>
    <dgm:pt modelId="{6C8862C4-92E6-0C4F-878E-C3A809851E4B}">
      <dgm:prSet phldrT="[Text]" custT="1"/>
      <dgm:spPr>
        <a:solidFill>
          <a:srgbClr val="DF0205"/>
        </a:solidFill>
      </dgm:spPr>
      <dgm:t>
        <a:bodyPr/>
        <a:lstStyle/>
        <a:p>
          <a:r>
            <a:rPr lang="en-GB" sz="1100" b="1" noProof="0" dirty="0">
              <a:latin typeface="Lato" panose="020B0604020202020204" charset="0"/>
            </a:rPr>
            <a:t>modern</a:t>
          </a:r>
        </a:p>
      </dgm:t>
    </dgm:pt>
    <dgm:pt modelId="{B711EC29-B00E-DF4F-8FB6-26CAA34D5935}" type="parTrans" cxnId="{A8456378-1E19-B24F-92E2-7DC7BD7635EC}">
      <dgm:prSet/>
      <dgm:spPr/>
      <dgm:t>
        <a:bodyPr/>
        <a:lstStyle/>
        <a:p>
          <a:endParaRPr lang="de-DE"/>
        </a:p>
      </dgm:t>
    </dgm:pt>
    <dgm:pt modelId="{E5220898-08E1-2F4E-A499-860A997E1961}" type="sibTrans" cxnId="{A8456378-1E19-B24F-92E2-7DC7BD7635EC}">
      <dgm:prSet/>
      <dgm:spPr/>
      <dgm:t>
        <a:bodyPr/>
        <a:lstStyle/>
        <a:p>
          <a:endParaRPr lang="de-DE"/>
        </a:p>
      </dgm:t>
    </dgm:pt>
    <dgm:pt modelId="{8A3AD7DE-79BB-BF47-95F2-FB314F709C65}">
      <dgm:prSet phldrT="[Text]" custT="1"/>
      <dgm:spPr/>
      <dgm:t>
        <a:bodyPr/>
        <a:lstStyle/>
        <a:p>
          <a:r>
            <a:rPr lang="en-GB" sz="1400" noProof="0" dirty="0">
              <a:latin typeface="Lato" panose="020B0604020202020204" charset="0"/>
            </a:rPr>
            <a:t>World conspiracy</a:t>
          </a:r>
        </a:p>
      </dgm:t>
    </dgm:pt>
    <dgm:pt modelId="{2817EB93-AC6B-E44C-9D90-598A1F150876}" type="parTrans" cxnId="{D72AE9DF-DD0E-8F4E-80E2-085883A46CCF}">
      <dgm:prSet/>
      <dgm:spPr/>
      <dgm:t>
        <a:bodyPr/>
        <a:lstStyle/>
        <a:p>
          <a:endParaRPr lang="de-DE"/>
        </a:p>
      </dgm:t>
    </dgm:pt>
    <dgm:pt modelId="{4337B091-8CE6-3D4F-A36D-E77428A86886}" type="sibTrans" cxnId="{D72AE9DF-DD0E-8F4E-80E2-085883A46CCF}">
      <dgm:prSet/>
      <dgm:spPr/>
      <dgm:t>
        <a:bodyPr/>
        <a:lstStyle/>
        <a:p>
          <a:endParaRPr lang="de-DE"/>
        </a:p>
      </dgm:t>
    </dgm:pt>
    <dgm:pt modelId="{1DF4F96E-A712-B045-A38C-672704DD7223}">
      <dgm:prSet phldrT="[Text]" custT="1"/>
      <dgm:spPr/>
      <dgm:t>
        <a:bodyPr/>
        <a:lstStyle/>
        <a:p>
          <a:r>
            <a:rPr lang="en-GB" sz="1400" noProof="0" dirty="0">
              <a:latin typeface="Lato" panose="020B0604020202020204" charset="0"/>
            </a:rPr>
            <a:t>Finance sphere</a:t>
          </a:r>
        </a:p>
      </dgm:t>
    </dgm:pt>
    <dgm:pt modelId="{23D15E57-2AD9-B943-B38B-93E819C03D68}" type="parTrans" cxnId="{5F89F1BC-57BD-F045-A3B7-CEFDA7133FB1}">
      <dgm:prSet/>
      <dgm:spPr/>
      <dgm:t>
        <a:bodyPr/>
        <a:lstStyle/>
        <a:p>
          <a:endParaRPr lang="de-DE"/>
        </a:p>
      </dgm:t>
    </dgm:pt>
    <dgm:pt modelId="{01BF1CB6-E0A7-C949-B5C4-B3F43AA8C37A}" type="sibTrans" cxnId="{5F89F1BC-57BD-F045-A3B7-CEFDA7133FB1}">
      <dgm:prSet/>
      <dgm:spPr/>
      <dgm:t>
        <a:bodyPr/>
        <a:lstStyle/>
        <a:p>
          <a:endParaRPr lang="de-DE"/>
        </a:p>
      </dgm:t>
    </dgm:pt>
    <dgm:pt modelId="{9992CFFE-63F1-484B-9021-A24222D70713}">
      <dgm:prSet phldrT="[Text]" custT="1"/>
      <dgm:spPr>
        <a:solidFill>
          <a:srgbClr val="DF0205"/>
        </a:solidFill>
      </dgm:spPr>
      <dgm:t>
        <a:bodyPr/>
        <a:lstStyle/>
        <a:p>
          <a:br>
            <a:rPr lang="en-GB" sz="1100" b="1" noProof="0" dirty="0">
              <a:latin typeface="Lato" panose="020B0604020202020204" charset="0"/>
            </a:rPr>
          </a:br>
          <a:r>
            <a:rPr lang="en-GB" sz="1100" b="1" noProof="0" dirty="0" err="1">
              <a:latin typeface="Lato" panose="020B0604020202020204" charset="0"/>
            </a:rPr>
            <a:t>contemp-orary</a:t>
          </a:r>
          <a:endParaRPr lang="en-GB" sz="1100" b="1" noProof="0" dirty="0">
            <a:latin typeface="Lato" panose="020B0604020202020204" charset="0"/>
          </a:endParaRPr>
        </a:p>
      </dgm:t>
    </dgm:pt>
    <dgm:pt modelId="{8A1A05E4-6BED-7B42-A60E-525A9C9CCC57}" type="parTrans" cxnId="{A14354C5-BF3B-EB4A-A1CA-60C6E1661A24}">
      <dgm:prSet/>
      <dgm:spPr/>
      <dgm:t>
        <a:bodyPr/>
        <a:lstStyle/>
        <a:p>
          <a:endParaRPr lang="de-DE"/>
        </a:p>
      </dgm:t>
    </dgm:pt>
    <dgm:pt modelId="{3AFEFE3C-FCD7-7248-BE03-97A8F161414E}" type="sibTrans" cxnId="{A14354C5-BF3B-EB4A-A1CA-60C6E1661A24}">
      <dgm:prSet/>
      <dgm:spPr/>
      <dgm:t>
        <a:bodyPr/>
        <a:lstStyle/>
        <a:p>
          <a:endParaRPr lang="de-DE"/>
        </a:p>
      </dgm:t>
    </dgm:pt>
    <dgm:pt modelId="{2919687E-025F-864C-85D8-F1856A1E0D5E}">
      <dgm:prSet phldrT="[Text]"/>
      <dgm:spPr/>
      <dgm:t>
        <a:bodyPr/>
        <a:lstStyle/>
        <a:p>
          <a:r>
            <a:rPr lang="en-GB" noProof="0" dirty="0">
              <a:latin typeface="Lato" panose="020B0604020202020204" charset="0"/>
            </a:rPr>
            <a:t>Coded accusations</a:t>
          </a:r>
        </a:p>
      </dgm:t>
    </dgm:pt>
    <dgm:pt modelId="{7DD86727-E242-4F43-A306-69CCB98D686B}" type="parTrans" cxnId="{EC0D2246-15D7-824D-8023-86524F207704}">
      <dgm:prSet/>
      <dgm:spPr/>
      <dgm:t>
        <a:bodyPr/>
        <a:lstStyle/>
        <a:p>
          <a:endParaRPr lang="de-DE"/>
        </a:p>
      </dgm:t>
    </dgm:pt>
    <dgm:pt modelId="{EE7B939E-3DBF-AA4B-B427-91A596184C4A}" type="sibTrans" cxnId="{EC0D2246-15D7-824D-8023-86524F207704}">
      <dgm:prSet/>
      <dgm:spPr/>
      <dgm:t>
        <a:bodyPr/>
        <a:lstStyle/>
        <a:p>
          <a:endParaRPr lang="de-DE"/>
        </a:p>
      </dgm:t>
    </dgm:pt>
    <dgm:pt modelId="{52D41BDD-D487-F744-A712-FFD106CD0AF5}">
      <dgm:prSet phldrT="[Text]"/>
      <dgm:spPr/>
      <dgm:t>
        <a:bodyPr/>
        <a:lstStyle/>
        <a:p>
          <a:r>
            <a:rPr lang="en-GB" noProof="0" dirty="0">
              <a:latin typeface="Lato" panose="020B0604020202020204" charset="0"/>
            </a:rPr>
            <a:t>Vaccines/health hazards</a:t>
          </a:r>
        </a:p>
      </dgm:t>
    </dgm:pt>
    <dgm:pt modelId="{15032C0B-6B84-484A-BCEC-002A91CE1871}" type="parTrans" cxnId="{BB732006-36A9-424F-BC97-8A0EA2575DBC}">
      <dgm:prSet/>
      <dgm:spPr/>
      <dgm:t>
        <a:bodyPr/>
        <a:lstStyle/>
        <a:p>
          <a:endParaRPr lang="de-DE"/>
        </a:p>
      </dgm:t>
    </dgm:pt>
    <dgm:pt modelId="{53F10AE4-3FE5-0944-AF2E-BD7062EEC291}" type="sibTrans" cxnId="{BB732006-36A9-424F-BC97-8A0EA2575DBC}">
      <dgm:prSet/>
      <dgm:spPr/>
      <dgm:t>
        <a:bodyPr/>
        <a:lstStyle/>
        <a:p>
          <a:endParaRPr lang="de-DE"/>
        </a:p>
      </dgm:t>
    </dgm:pt>
    <dgm:pt modelId="{F63D68F8-8E06-A24F-979E-75E54A37CC96}">
      <dgm:prSet phldrT="[Text]" custT="1"/>
      <dgm:spPr/>
      <dgm:t>
        <a:bodyPr/>
        <a:lstStyle/>
        <a:p>
          <a:r>
            <a:rPr lang="en-GB" sz="1200" noProof="0" dirty="0">
              <a:latin typeface="Lato" panose="020B0604020202020204" charset="0"/>
            </a:rPr>
            <a:t>Child abuse and ritual murder</a:t>
          </a:r>
        </a:p>
      </dgm:t>
    </dgm:pt>
    <dgm:pt modelId="{F144DF44-A035-6049-9CD9-73F70A78BAD3}" type="parTrans" cxnId="{EF7C8B9B-8778-B14B-BD60-8408A9753A7D}">
      <dgm:prSet/>
      <dgm:spPr/>
      <dgm:t>
        <a:bodyPr/>
        <a:lstStyle/>
        <a:p>
          <a:endParaRPr lang="de-DE"/>
        </a:p>
      </dgm:t>
    </dgm:pt>
    <dgm:pt modelId="{AB1B870D-26D6-AA46-902D-37DCCE4D875B}" type="sibTrans" cxnId="{EF7C8B9B-8778-B14B-BD60-8408A9753A7D}">
      <dgm:prSet/>
      <dgm:spPr/>
      <dgm:t>
        <a:bodyPr/>
        <a:lstStyle/>
        <a:p>
          <a:endParaRPr lang="de-DE"/>
        </a:p>
      </dgm:t>
    </dgm:pt>
    <dgm:pt modelId="{8C3A3167-AC4E-B54C-86D5-151B1483E1C1}">
      <dgm:prSet phldrT="[Text]" custT="1"/>
      <dgm:spPr/>
      <dgm:t>
        <a:bodyPr/>
        <a:lstStyle/>
        <a:p>
          <a:r>
            <a:rPr lang="en-GB" sz="1200" noProof="0" dirty="0">
              <a:latin typeface="Lato" panose="020B0604020202020204" charset="0"/>
            </a:rPr>
            <a:t>Well poisoning – spread of plague</a:t>
          </a:r>
        </a:p>
      </dgm:t>
    </dgm:pt>
    <dgm:pt modelId="{39D4D1E8-F146-F242-8408-4582C3AC8B80}" type="parTrans" cxnId="{7EA07F48-AB18-8B4C-86A8-B4580FE0B18E}">
      <dgm:prSet/>
      <dgm:spPr/>
      <dgm:t>
        <a:bodyPr/>
        <a:lstStyle/>
        <a:p>
          <a:endParaRPr lang="de-DE"/>
        </a:p>
      </dgm:t>
    </dgm:pt>
    <dgm:pt modelId="{2DCD622E-9F75-904F-A4CF-2A64A83A60F9}" type="sibTrans" cxnId="{7EA07F48-AB18-8B4C-86A8-B4580FE0B18E}">
      <dgm:prSet/>
      <dgm:spPr/>
      <dgm:t>
        <a:bodyPr/>
        <a:lstStyle/>
        <a:p>
          <a:endParaRPr lang="de-DE"/>
        </a:p>
      </dgm:t>
    </dgm:pt>
    <dgm:pt modelId="{35964A43-F448-CA40-AF85-BD2B64271B75}">
      <dgm:prSet phldrT="[Text]" custT="1"/>
      <dgm:spPr/>
      <dgm:t>
        <a:bodyPr/>
        <a:lstStyle/>
        <a:p>
          <a:r>
            <a:rPr lang="en-GB" sz="1400" noProof="0" dirty="0">
              <a:latin typeface="Lato" panose="020B0604020202020204" charset="0"/>
            </a:rPr>
            <a:t>Protocols of the Elderly of Zion</a:t>
          </a:r>
        </a:p>
      </dgm:t>
    </dgm:pt>
    <dgm:pt modelId="{963E8105-17BD-3F40-9624-C48F239A3E88}" type="parTrans" cxnId="{B612D57D-DB66-CE44-AB41-31C4A28851E0}">
      <dgm:prSet/>
      <dgm:spPr/>
      <dgm:t>
        <a:bodyPr/>
        <a:lstStyle/>
        <a:p>
          <a:endParaRPr lang="de-DE"/>
        </a:p>
      </dgm:t>
    </dgm:pt>
    <dgm:pt modelId="{47571486-AE73-6D4B-975A-496777F2DE2A}" type="sibTrans" cxnId="{B612D57D-DB66-CE44-AB41-31C4A28851E0}">
      <dgm:prSet/>
      <dgm:spPr/>
      <dgm:t>
        <a:bodyPr/>
        <a:lstStyle/>
        <a:p>
          <a:endParaRPr lang="de-DE"/>
        </a:p>
      </dgm:t>
    </dgm:pt>
    <dgm:pt modelId="{7FAEA39C-3A99-AE4A-A25C-10C5D316B498}">
      <dgm:prSet phldrT="[Text]"/>
      <dgm:spPr/>
      <dgm:t>
        <a:bodyPr/>
        <a:lstStyle/>
        <a:p>
          <a:r>
            <a:rPr lang="en-GB" noProof="0" dirty="0">
              <a:latin typeface="Lato" panose="020B0604020202020204" charset="0"/>
            </a:rPr>
            <a:t>Alien and flat earth ideology</a:t>
          </a:r>
        </a:p>
      </dgm:t>
    </dgm:pt>
    <dgm:pt modelId="{7FB1E667-33F2-C640-928E-EB81518BBAFA}" type="parTrans" cxnId="{DD0D1C03-246D-7F4E-897D-739932CB9D4C}">
      <dgm:prSet/>
      <dgm:spPr/>
      <dgm:t>
        <a:bodyPr/>
        <a:lstStyle/>
        <a:p>
          <a:endParaRPr lang="de-DE"/>
        </a:p>
      </dgm:t>
    </dgm:pt>
    <dgm:pt modelId="{EE4D7C9D-DF01-594A-9DE3-AC8780FC5593}" type="sibTrans" cxnId="{DD0D1C03-246D-7F4E-897D-739932CB9D4C}">
      <dgm:prSet/>
      <dgm:spPr/>
      <dgm:t>
        <a:bodyPr/>
        <a:lstStyle/>
        <a:p>
          <a:endParaRPr lang="de-DE"/>
        </a:p>
      </dgm:t>
    </dgm:pt>
    <dgm:pt modelId="{EAECC2D2-E859-B24B-96A7-C73687409323}">
      <dgm:prSet phldrT="[Text]"/>
      <dgm:spPr/>
      <dgm:t>
        <a:bodyPr/>
        <a:lstStyle/>
        <a:p>
          <a:r>
            <a:rPr lang="en-GB" noProof="0" dirty="0">
              <a:latin typeface="Lato" panose="020B0604020202020204" charset="0"/>
            </a:rPr>
            <a:t>Media manipulation myth</a:t>
          </a:r>
        </a:p>
      </dgm:t>
    </dgm:pt>
    <dgm:pt modelId="{EF003CB2-7C34-BE4E-B3DD-B5174EE60272}" type="parTrans" cxnId="{673D3673-B211-CB4C-BF5F-2B87A856030B}">
      <dgm:prSet/>
      <dgm:spPr/>
      <dgm:t>
        <a:bodyPr/>
        <a:lstStyle/>
        <a:p>
          <a:endParaRPr lang="de-DE"/>
        </a:p>
      </dgm:t>
    </dgm:pt>
    <dgm:pt modelId="{B0948C27-DAD4-0340-A974-39F0806E8FF1}" type="sibTrans" cxnId="{673D3673-B211-CB4C-BF5F-2B87A856030B}">
      <dgm:prSet/>
      <dgm:spPr/>
      <dgm:t>
        <a:bodyPr/>
        <a:lstStyle/>
        <a:p>
          <a:endParaRPr lang="de-DE"/>
        </a:p>
      </dgm:t>
    </dgm:pt>
    <dgm:pt modelId="{7556BF66-7325-5346-B8CE-66DC3DAF754B}">
      <dgm:prSet phldrT="[Text]" custT="1"/>
      <dgm:spPr/>
      <dgm:t>
        <a:bodyPr/>
        <a:lstStyle/>
        <a:p>
          <a:r>
            <a:rPr lang="en-GB" sz="1200" noProof="0" dirty="0">
              <a:latin typeface="Lato" panose="020B0604020202020204" charset="0"/>
            </a:rPr>
            <a:t>Witchery</a:t>
          </a:r>
        </a:p>
      </dgm:t>
    </dgm:pt>
    <dgm:pt modelId="{900AA6A2-F035-AA4D-91FE-DB851119AD97}" type="parTrans" cxnId="{486771D6-DDE3-004D-976F-9E7AE434EC85}">
      <dgm:prSet/>
      <dgm:spPr/>
      <dgm:t>
        <a:bodyPr/>
        <a:lstStyle/>
        <a:p>
          <a:endParaRPr lang="de-DE"/>
        </a:p>
      </dgm:t>
    </dgm:pt>
    <dgm:pt modelId="{46FF23E7-FE19-1D48-B566-25FCF4995BB6}" type="sibTrans" cxnId="{486771D6-DDE3-004D-976F-9E7AE434EC85}">
      <dgm:prSet/>
      <dgm:spPr/>
      <dgm:t>
        <a:bodyPr/>
        <a:lstStyle/>
        <a:p>
          <a:endParaRPr lang="de-DE"/>
        </a:p>
      </dgm:t>
    </dgm:pt>
    <dgm:pt modelId="{1056E7C4-8591-8746-AC6A-BAF9A7788F20}" type="pres">
      <dgm:prSet presAssocID="{05A2B1CD-A22E-BD4F-BA89-365E5DF61A82}" presName="linearFlow" presStyleCnt="0">
        <dgm:presLayoutVars>
          <dgm:dir/>
          <dgm:animLvl val="lvl"/>
          <dgm:resizeHandles val="exact"/>
        </dgm:presLayoutVars>
      </dgm:prSet>
      <dgm:spPr/>
    </dgm:pt>
    <dgm:pt modelId="{CAD339FF-23D7-6A40-A7B8-20E98D60B3C9}" type="pres">
      <dgm:prSet presAssocID="{356F6CCE-9BB6-E143-9859-45D9B1303936}" presName="composite" presStyleCnt="0"/>
      <dgm:spPr/>
    </dgm:pt>
    <dgm:pt modelId="{15F2CB63-1B33-AA4A-9192-40432B5E1A79}" type="pres">
      <dgm:prSet presAssocID="{356F6CCE-9BB6-E143-9859-45D9B1303936}" presName="parentText" presStyleLbl="alignNode1" presStyleIdx="0" presStyleCnt="3">
        <dgm:presLayoutVars>
          <dgm:chMax val="1"/>
          <dgm:bulletEnabled val="1"/>
        </dgm:presLayoutVars>
      </dgm:prSet>
      <dgm:spPr/>
    </dgm:pt>
    <dgm:pt modelId="{84ED79E0-3108-9948-B9E6-FE78A70D6513}" type="pres">
      <dgm:prSet presAssocID="{356F6CCE-9BB6-E143-9859-45D9B1303936}" presName="descendantText" presStyleLbl="alignAcc1" presStyleIdx="0" presStyleCnt="3" custScaleY="131231" custLinFactNeighborX="0" custLinFactNeighborY="11580">
        <dgm:presLayoutVars>
          <dgm:bulletEnabled val="1"/>
        </dgm:presLayoutVars>
      </dgm:prSet>
      <dgm:spPr/>
    </dgm:pt>
    <dgm:pt modelId="{1BC235FD-92FF-FA4D-AE5E-9957B63C67C3}" type="pres">
      <dgm:prSet presAssocID="{6B3780E6-D987-2349-A464-EDD33E275D58}" presName="sp" presStyleCnt="0"/>
      <dgm:spPr/>
    </dgm:pt>
    <dgm:pt modelId="{149D1232-DE2C-EF4B-A60E-E0598044A73E}" type="pres">
      <dgm:prSet presAssocID="{6C8862C4-92E6-0C4F-878E-C3A809851E4B}" presName="composite" presStyleCnt="0"/>
      <dgm:spPr/>
    </dgm:pt>
    <dgm:pt modelId="{50BBE27D-8A66-134A-99F4-76D8B563FDC5}" type="pres">
      <dgm:prSet presAssocID="{6C8862C4-92E6-0C4F-878E-C3A809851E4B}" presName="parentText" presStyleLbl="alignNode1" presStyleIdx="1" presStyleCnt="3">
        <dgm:presLayoutVars>
          <dgm:chMax val="1"/>
          <dgm:bulletEnabled val="1"/>
        </dgm:presLayoutVars>
      </dgm:prSet>
      <dgm:spPr/>
    </dgm:pt>
    <dgm:pt modelId="{43ACD875-B3C4-E843-AD6A-1103DC00F4F1}" type="pres">
      <dgm:prSet presAssocID="{6C8862C4-92E6-0C4F-878E-C3A809851E4B}" presName="descendantText" presStyleLbl="alignAcc1" presStyleIdx="1" presStyleCnt="3" custScaleY="106817" custLinFactNeighborX="0" custLinFactNeighborY="12510">
        <dgm:presLayoutVars>
          <dgm:bulletEnabled val="1"/>
        </dgm:presLayoutVars>
      </dgm:prSet>
      <dgm:spPr/>
    </dgm:pt>
    <dgm:pt modelId="{95F35C01-02AB-C04D-91B5-1E50AF67DF87}" type="pres">
      <dgm:prSet presAssocID="{E5220898-08E1-2F4E-A499-860A997E1961}" presName="sp" presStyleCnt="0"/>
      <dgm:spPr/>
    </dgm:pt>
    <dgm:pt modelId="{B24F3DDF-A404-7E4C-8F91-94F9653F088F}" type="pres">
      <dgm:prSet presAssocID="{9992CFFE-63F1-484B-9021-A24222D70713}" presName="composite" presStyleCnt="0"/>
      <dgm:spPr/>
    </dgm:pt>
    <dgm:pt modelId="{51F367EC-9AC9-A14A-A796-43E21227EA80}" type="pres">
      <dgm:prSet presAssocID="{9992CFFE-63F1-484B-9021-A24222D70713}" presName="parentText" presStyleLbl="alignNode1" presStyleIdx="2" presStyleCnt="3">
        <dgm:presLayoutVars>
          <dgm:chMax val="1"/>
          <dgm:bulletEnabled val="1"/>
        </dgm:presLayoutVars>
      </dgm:prSet>
      <dgm:spPr/>
    </dgm:pt>
    <dgm:pt modelId="{295012BD-6BED-E743-9D01-3811F97A7AF8}" type="pres">
      <dgm:prSet presAssocID="{9992CFFE-63F1-484B-9021-A24222D70713}" presName="descendantText" presStyleLbl="alignAcc1" presStyleIdx="2" presStyleCnt="3" custScaleY="150387">
        <dgm:presLayoutVars>
          <dgm:bulletEnabled val="1"/>
        </dgm:presLayoutVars>
      </dgm:prSet>
      <dgm:spPr/>
    </dgm:pt>
  </dgm:ptLst>
  <dgm:cxnLst>
    <dgm:cxn modelId="{DD0D1C03-246D-7F4E-897D-739932CB9D4C}" srcId="{9992CFFE-63F1-484B-9021-A24222D70713}" destId="{7FAEA39C-3A99-AE4A-A25C-10C5D316B498}" srcOrd="2" destOrd="0" parTransId="{7FB1E667-33F2-C640-928E-EB81518BBAFA}" sibTransId="{EE4D7C9D-DF01-594A-9DE3-AC8780FC5593}"/>
    <dgm:cxn modelId="{BB732006-36A9-424F-BC97-8A0EA2575DBC}" srcId="{9992CFFE-63F1-484B-9021-A24222D70713}" destId="{52D41BDD-D487-F744-A712-FFD106CD0AF5}" srcOrd="1" destOrd="0" parTransId="{15032C0B-6B84-484A-BCEC-002A91CE1871}" sibTransId="{53F10AE4-3FE5-0944-AF2E-BD7062EEC291}"/>
    <dgm:cxn modelId="{871E4312-99B4-B648-ACF6-ADAA389295F6}" type="presOf" srcId="{AB77BA55-4236-1A45-B03D-29278342B9CD}" destId="{84ED79E0-3108-9948-B9E6-FE78A70D6513}" srcOrd="0" destOrd="0" presId="urn:microsoft.com/office/officeart/2005/8/layout/chevron2"/>
    <dgm:cxn modelId="{C1568034-E18D-4A4E-B1C1-82525CE7D7BF}" type="presOf" srcId="{EAECC2D2-E859-B24B-96A7-C73687409323}" destId="{295012BD-6BED-E743-9D01-3811F97A7AF8}" srcOrd="0" destOrd="3" presId="urn:microsoft.com/office/officeart/2005/8/layout/chevron2"/>
    <dgm:cxn modelId="{AD4FAA43-80F2-2A49-9ADB-09B0F139777C}" type="presOf" srcId="{8C3A3167-AC4E-B54C-86D5-151B1483E1C1}" destId="{84ED79E0-3108-9948-B9E6-FE78A70D6513}" srcOrd="0" destOrd="4" presId="urn:microsoft.com/office/officeart/2005/8/layout/chevron2"/>
    <dgm:cxn modelId="{EC0D2246-15D7-824D-8023-86524F207704}" srcId="{9992CFFE-63F1-484B-9021-A24222D70713}" destId="{2919687E-025F-864C-85D8-F1856A1E0D5E}" srcOrd="0" destOrd="0" parTransId="{7DD86727-E242-4F43-A306-69CCB98D686B}" sibTransId="{EE7B939E-3DBF-AA4B-B427-91A596184C4A}"/>
    <dgm:cxn modelId="{7EA07F48-AB18-8B4C-86A8-B4580FE0B18E}" srcId="{356F6CCE-9BB6-E143-9859-45D9B1303936}" destId="{8C3A3167-AC4E-B54C-86D5-151B1483E1C1}" srcOrd="4" destOrd="0" parTransId="{39D4D1E8-F146-F242-8408-4582C3AC8B80}" sibTransId="{2DCD622E-9F75-904F-A4CF-2A64A83A60F9}"/>
    <dgm:cxn modelId="{B17AD049-0106-014A-A7E2-F85CD36B80D4}" type="presOf" srcId="{BEEE10D9-4B01-B54F-B721-68AB051F690E}" destId="{84ED79E0-3108-9948-B9E6-FE78A70D6513}" srcOrd="0" destOrd="1" presId="urn:microsoft.com/office/officeart/2005/8/layout/chevron2"/>
    <dgm:cxn modelId="{D964A563-8201-614F-848A-8724D3C24978}" type="presOf" srcId="{52D41BDD-D487-F744-A712-FFD106CD0AF5}" destId="{295012BD-6BED-E743-9D01-3811F97A7AF8}" srcOrd="0" destOrd="1" presId="urn:microsoft.com/office/officeart/2005/8/layout/chevron2"/>
    <dgm:cxn modelId="{058B0E6D-8C73-944F-B74D-5E4F15223CD2}" type="presOf" srcId="{F63D68F8-8E06-A24F-979E-75E54A37CC96}" destId="{84ED79E0-3108-9948-B9E6-FE78A70D6513}" srcOrd="0" destOrd="3" presId="urn:microsoft.com/office/officeart/2005/8/layout/chevron2"/>
    <dgm:cxn modelId="{08EBDC71-B9B7-B64B-B331-FABEBF579A68}" type="presOf" srcId="{35964A43-F448-CA40-AF85-BD2B64271B75}" destId="{43ACD875-B3C4-E843-AD6A-1103DC00F4F1}" srcOrd="0" destOrd="2" presId="urn:microsoft.com/office/officeart/2005/8/layout/chevron2"/>
    <dgm:cxn modelId="{673D3673-B211-CB4C-BF5F-2B87A856030B}" srcId="{9992CFFE-63F1-484B-9021-A24222D70713}" destId="{EAECC2D2-E859-B24B-96A7-C73687409323}" srcOrd="3" destOrd="0" parTransId="{EF003CB2-7C34-BE4E-B3DD-B5174EE60272}" sibTransId="{B0948C27-DAD4-0340-A974-39F0806E8FF1}"/>
    <dgm:cxn modelId="{A8456378-1E19-B24F-92E2-7DC7BD7635EC}" srcId="{05A2B1CD-A22E-BD4F-BA89-365E5DF61A82}" destId="{6C8862C4-92E6-0C4F-878E-C3A809851E4B}" srcOrd="1" destOrd="0" parTransId="{B711EC29-B00E-DF4F-8FB6-26CAA34D5935}" sibTransId="{E5220898-08E1-2F4E-A499-860A997E1961}"/>
    <dgm:cxn modelId="{B612D57D-DB66-CE44-AB41-31C4A28851E0}" srcId="{6C8862C4-92E6-0C4F-878E-C3A809851E4B}" destId="{35964A43-F448-CA40-AF85-BD2B64271B75}" srcOrd="2" destOrd="0" parTransId="{963E8105-17BD-3F40-9624-C48F239A3E88}" sibTransId="{47571486-AE73-6D4B-975A-496777F2DE2A}"/>
    <dgm:cxn modelId="{9B3DE180-F780-BD42-AF4C-E659F0E1707F}" srcId="{356F6CCE-9BB6-E143-9859-45D9B1303936}" destId="{BEEE10D9-4B01-B54F-B721-68AB051F690E}" srcOrd="1" destOrd="0" parTransId="{E7985003-57F6-6045-AFFF-CC46E6119815}" sibTransId="{3186C1AB-D30C-ED4A-970A-982C0F3A1843}"/>
    <dgm:cxn modelId="{E40D3081-49D1-5E40-B017-A8734F3297D1}" srcId="{356F6CCE-9BB6-E143-9859-45D9B1303936}" destId="{AB77BA55-4236-1A45-B03D-29278342B9CD}" srcOrd="0" destOrd="0" parTransId="{4C34C96E-CFBE-1B44-BF44-70E422F65AC8}" sibTransId="{8738A984-BA54-2C4C-8EF7-28C35DD62406}"/>
    <dgm:cxn modelId="{97231086-EABE-D748-97F4-8B1BEF387A51}" type="presOf" srcId="{9992CFFE-63F1-484B-9021-A24222D70713}" destId="{51F367EC-9AC9-A14A-A796-43E21227EA80}" srcOrd="0" destOrd="0" presId="urn:microsoft.com/office/officeart/2005/8/layout/chevron2"/>
    <dgm:cxn modelId="{3F732987-1E44-7343-9976-D606E500C198}" type="presOf" srcId="{356F6CCE-9BB6-E143-9859-45D9B1303936}" destId="{15F2CB63-1B33-AA4A-9192-40432B5E1A79}" srcOrd="0" destOrd="0" presId="urn:microsoft.com/office/officeart/2005/8/layout/chevron2"/>
    <dgm:cxn modelId="{C5822D8B-588E-894A-AD75-95F1D9EFA85A}" type="presOf" srcId="{8A3AD7DE-79BB-BF47-95F2-FB314F709C65}" destId="{43ACD875-B3C4-E843-AD6A-1103DC00F4F1}" srcOrd="0" destOrd="0" presId="urn:microsoft.com/office/officeart/2005/8/layout/chevron2"/>
    <dgm:cxn modelId="{9A089798-A1A5-514E-8AB0-44BC5BDC53B0}" type="presOf" srcId="{7556BF66-7325-5346-B8CE-66DC3DAF754B}" destId="{84ED79E0-3108-9948-B9E6-FE78A70D6513}" srcOrd="0" destOrd="2" presId="urn:microsoft.com/office/officeart/2005/8/layout/chevron2"/>
    <dgm:cxn modelId="{EF7C8B9B-8778-B14B-BD60-8408A9753A7D}" srcId="{356F6CCE-9BB6-E143-9859-45D9B1303936}" destId="{F63D68F8-8E06-A24F-979E-75E54A37CC96}" srcOrd="3" destOrd="0" parTransId="{F144DF44-A035-6049-9CD9-73F70A78BAD3}" sibTransId="{AB1B870D-26D6-AA46-902D-37DCCE4D875B}"/>
    <dgm:cxn modelId="{5BF6409E-4C2F-B543-BA31-DB3224D3B516}" srcId="{05A2B1CD-A22E-BD4F-BA89-365E5DF61A82}" destId="{356F6CCE-9BB6-E143-9859-45D9B1303936}" srcOrd="0" destOrd="0" parTransId="{00037052-6C47-044A-BA5F-C774D829AC2D}" sibTransId="{6B3780E6-D987-2349-A464-EDD33E275D58}"/>
    <dgm:cxn modelId="{968209A1-5AC1-F444-8DE4-DAD9FB333B75}" type="presOf" srcId="{05A2B1CD-A22E-BD4F-BA89-365E5DF61A82}" destId="{1056E7C4-8591-8746-AC6A-BAF9A7788F20}" srcOrd="0" destOrd="0" presId="urn:microsoft.com/office/officeart/2005/8/layout/chevron2"/>
    <dgm:cxn modelId="{7FF73BB0-FEF0-3E42-BC57-04D2B9BD8256}" type="presOf" srcId="{2919687E-025F-864C-85D8-F1856A1E0D5E}" destId="{295012BD-6BED-E743-9D01-3811F97A7AF8}" srcOrd="0" destOrd="0" presId="urn:microsoft.com/office/officeart/2005/8/layout/chevron2"/>
    <dgm:cxn modelId="{5F89F1BC-57BD-F045-A3B7-CEFDA7133FB1}" srcId="{6C8862C4-92E6-0C4F-878E-C3A809851E4B}" destId="{1DF4F96E-A712-B045-A38C-672704DD7223}" srcOrd="1" destOrd="0" parTransId="{23D15E57-2AD9-B943-B38B-93E819C03D68}" sibTransId="{01BF1CB6-E0A7-C949-B5C4-B3F43AA8C37A}"/>
    <dgm:cxn modelId="{A14354C5-BF3B-EB4A-A1CA-60C6E1661A24}" srcId="{05A2B1CD-A22E-BD4F-BA89-365E5DF61A82}" destId="{9992CFFE-63F1-484B-9021-A24222D70713}" srcOrd="2" destOrd="0" parTransId="{8A1A05E4-6BED-7B42-A60E-525A9C9CCC57}" sibTransId="{3AFEFE3C-FCD7-7248-BE03-97A8F161414E}"/>
    <dgm:cxn modelId="{486771D6-DDE3-004D-976F-9E7AE434EC85}" srcId="{356F6CCE-9BB6-E143-9859-45D9B1303936}" destId="{7556BF66-7325-5346-B8CE-66DC3DAF754B}" srcOrd="2" destOrd="0" parTransId="{900AA6A2-F035-AA4D-91FE-DB851119AD97}" sibTransId="{46FF23E7-FE19-1D48-B566-25FCF4995BB6}"/>
    <dgm:cxn modelId="{F7CD2EDF-5A29-214E-B5B7-EACD58C6D7D3}" type="presOf" srcId="{1DF4F96E-A712-B045-A38C-672704DD7223}" destId="{43ACD875-B3C4-E843-AD6A-1103DC00F4F1}" srcOrd="0" destOrd="1" presId="urn:microsoft.com/office/officeart/2005/8/layout/chevron2"/>
    <dgm:cxn modelId="{D72AE9DF-DD0E-8F4E-80E2-085883A46CCF}" srcId="{6C8862C4-92E6-0C4F-878E-C3A809851E4B}" destId="{8A3AD7DE-79BB-BF47-95F2-FB314F709C65}" srcOrd="0" destOrd="0" parTransId="{2817EB93-AC6B-E44C-9D90-598A1F150876}" sibTransId="{4337B091-8CE6-3D4F-A36D-E77428A86886}"/>
    <dgm:cxn modelId="{2CE184F6-1811-7148-929D-00CB33EDCCD3}" type="presOf" srcId="{7FAEA39C-3A99-AE4A-A25C-10C5D316B498}" destId="{295012BD-6BED-E743-9D01-3811F97A7AF8}" srcOrd="0" destOrd="2" presId="urn:microsoft.com/office/officeart/2005/8/layout/chevron2"/>
    <dgm:cxn modelId="{188DDBF6-4769-9343-B683-53E3F5E7EE1F}" type="presOf" srcId="{6C8862C4-92E6-0C4F-878E-C3A809851E4B}" destId="{50BBE27D-8A66-134A-99F4-76D8B563FDC5}" srcOrd="0" destOrd="0" presId="urn:microsoft.com/office/officeart/2005/8/layout/chevron2"/>
    <dgm:cxn modelId="{925C9A06-D3D8-D344-BFBB-365F3A6FA7C5}" type="presParOf" srcId="{1056E7C4-8591-8746-AC6A-BAF9A7788F20}" destId="{CAD339FF-23D7-6A40-A7B8-20E98D60B3C9}" srcOrd="0" destOrd="0" presId="urn:microsoft.com/office/officeart/2005/8/layout/chevron2"/>
    <dgm:cxn modelId="{9E61EB3D-B674-A843-97BA-FF287B9BAA9A}" type="presParOf" srcId="{CAD339FF-23D7-6A40-A7B8-20E98D60B3C9}" destId="{15F2CB63-1B33-AA4A-9192-40432B5E1A79}" srcOrd="0" destOrd="0" presId="urn:microsoft.com/office/officeart/2005/8/layout/chevron2"/>
    <dgm:cxn modelId="{39D37DED-170D-3541-BF10-DD5E2C83A1D1}" type="presParOf" srcId="{CAD339FF-23D7-6A40-A7B8-20E98D60B3C9}" destId="{84ED79E0-3108-9948-B9E6-FE78A70D6513}" srcOrd="1" destOrd="0" presId="urn:microsoft.com/office/officeart/2005/8/layout/chevron2"/>
    <dgm:cxn modelId="{39957349-479E-4D4E-B297-D91322DCE31B}" type="presParOf" srcId="{1056E7C4-8591-8746-AC6A-BAF9A7788F20}" destId="{1BC235FD-92FF-FA4D-AE5E-9957B63C67C3}" srcOrd="1" destOrd="0" presId="urn:microsoft.com/office/officeart/2005/8/layout/chevron2"/>
    <dgm:cxn modelId="{60B11339-BCF3-F947-951B-BDC873C90A0D}" type="presParOf" srcId="{1056E7C4-8591-8746-AC6A-BAF9A7788F20}" destId="{149D1232-DE2C-EF4B-A60E-E0598044A73E}" srcOrd="2" destOrd="0" presId="urn:microsoft.com/office/officeart/2005/8/layout/chevron2"/>
    <dgm:cxn modelId="{863E613B-7BF5-3141-9C53-84FF4D5E8A8F}" type="presParOf" srcId="{149D1232-DE2C-EF4B-A60E-E0598044A73E}" destId="{50BBE27D-8A66-134A-99F4-76D8B563FDC5}" srcOrd="0" destOrd="0" presId="urn:microsoft.com/office/officeart/2005/8/layout/chevron2"/>
    <dgm:cxn modelId="{0D64150D-4188-4B4B-8459-19217D9992B2}" type="presParOf" srcId="{149D1232-DE2C-EF4B-A60E-E0598044A73E}" destId="{43ACD875-B3C4-E843-AD6A-1103DC00F4F1}" srcOrd="1" destOrd="0" presId="urn:microsoft.com/office/officeart/2005/8/layout/chevron2"/>
    <dgm:cxn modelId="{DBF79361-C087-7F4A-B8A5-5C2F55183721}" type="presParOf" srcId="{1056E7C4-8591-8746-AC6A-BAF9A7788F20}" destId="{95F35C01-02AB-C04D-91B5-1E50AF67DF87}" srcOrd="3" destOrd="0" presId="urn:microsoft.com/office/officeart/2005/8/layout/chevron2"/>
    <dgm:cxn modelId="{4D74981C-DAA7-9A45-84FA-937E9B09EABB}" type="presParOf" srcId="{1056E7C4-8591-8746-AC6A-BAF9A7788F20}" destId="{B24F3DDF-A404-7E4C-8F91-94F9653F088F}" srcOrd="4" destOrd="0" presId="urn:microsoft.com/office/officeart/2005/8/layout/chevron2"/>
    <dgm:cxn modelId="{1C2438D1-EB7A-A74F-9D7C-3D4D2DF91F24}" type="presParOf" srcId="{B24F3DDF-A404-7E4C-8F91-94F9653F088F}" destId="{51F367EC-9AC9-A14A-A796-43E21227EA80}" srcOrd="0" destOrd="0" presId="urn:microsoft.com/office/officeart/2005/8/layout/chevron2"/>
    <dgm:cxn modelId="{214A0ED9-8B7C-0A42-B9A3-5545F5198994}" type="presParOf" srcId="{B24F3DDF-A404-7E4C-8F91-94F9653F088F}" destId="{295012BD-6BED-E743-9D01-3811F97A7AF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F2CB63-1B33-AA4A-9192-40432B5E1A79}">
      <dsp:nvSpPr>
        <dsp:cNvPr id="0" name=""/>
        <dsp:cNvSpPr/>
      </dsp:nvSpPr>
      <dsp:spPr>
        <a:xfrm rot="5400000">
          <a:off x="-171488" y="291415"/>
          <a:ext cx="1143253" cy="800277"/>
        </a:xfrm>
        <a:prstGeom prst="chevron">
          <a:avLst/>
        </a:prstGeom>
        <a:solidFill>
          <a:srgbClr val="DF0205"/>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br>
            <a:rPr lang="en-GB" sz="1100" b="1" kern="1200" noProof="0" dirty="0">
              <a:latin typeface="Lato" panose="020B0604020202020204" charset="0"/>
            </a:rPr>
          </a:br>
          <a:r>
            <a:rPr lang="en-GB" sz="1100" b="1" kern="1200" noProof="0" dirty="0">
              <a:latin typeface="Lato" panose="020B0604020202020204" charset="0"/>
            </a:rPr>
            <a:t>ancient/</a:t>
          </a:r>
        </a:p>
        <a:p>
          <a:pPr marL="0" lvl="0" indent="0" algn="ctr" defTabSz="488950">
            <a:lnSpc>
              <a:spcPct val="90000"/>
            </a:lnSpc>
            <a:spcBef>
              <a:spcPct val="0"/>
            </a:spcBef>
            <a:spcAft>
              <a:spcPct val="35000"/>
            </a:spcAft>
            <a:buNone/>
          </a:pPr>
          <a:r>
            <a:rPr lang="en-GB" sz="1100" b="1" kern="1200" noProof="0" dirty="0" err="1">
              <a:latin typeface="Lato" panose="020B0604020202020204" charset="0"/>
            </a:rPr>
            <a:t>medevial</a:t>
          </a:r>
          <a:endParaRPr lang="en-GB" sz="1100" b="1" kern="1200" noProof="0" dirty="0">
            <a:latin typeface="Lato" panose="020B0604020202020204" charset="0"/>
          </a:endParaRPr>
        </a:p>
      </dsp:txBody>
      <dsp:txXfrm rot="-5400000">
        <a:off x="1" y="520066"/>
        <a:ext cx="800277" cy="342976"/>
      </dsp:txXfrm>
    </dsp:sp>
    <dsp:sp modelId="{84ED79E0-3108-9948-B9E6-FE78A70D6513}">
      <dsp:nvSpPr>
        <dsp:cNvPr id="0" name=""/>
        <dsp:cNvSpPr/>
      </dsp:nvSpPr>
      <dsp:spPr>
        <a:xfrm rot="5400000">
          <a:off x="4244283" y="-3354083"/>
          <a:ext cx="975709" cy="7863722"/>
        </a:xfrm>
        <a:prstGeom prst="round2Same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GB" sz="1200" kern="1200" noProof="0" dirty="0">
              <a:latin typeface="Lato" panose="020B0604020202020204" charset="0"/>
            </a:rPr>
            <a:t>Devil conspiracy</a:t>
          </a:r>
        </a:p>
        <a:p>
          <a:pPr marL="114300" lvl="1" indent="-114300" algn="l" defTabSz="533400">
            <a:lnSpc>
              <a:spcPct val="90000"/>
            </a:lnSpc>
            <a:spcBef>
              <a:spcPct val="0"/>
            </a:spcBef>
            <a:spcAft>
              <a:spcPct val="15000"/>
            </a:spcAft>
            <a:buChar char="•"/>
          </a:pPr>
          <a:r>
            <a:rPr lang="en-GB" sz="1200" kern="1200" noProof="0" dirty="0">
              <a:latin typeface="Lato" panose="020B0604020202020204" charset="0"/>
            </a:rPr>
            <a:t>Murder of Christ – blood legend</a:t>
          </a:r>
        </a:p>
        <a:p>
          <a:pPr marL="114300" lvl="1" indent="-114300" algn="l" defTabSz="533400">
            <a:lnSpc>
              <a:spcPct val="90000"/>
            </a:lnSpc>
            <a:spcBef>
              <a:spcPct val="0"/>
            </a:spcBef>
            <a:spcAft>
              <a:spcPct val="15000"/>
            </a:spcAft>
            <a:buChar char="•"/>
          </a:pPr>
          <a:r>
            <a:rPr lang="en-GB" sz="1200" kern="1200" noProof="0" dirty="0">
              <a:latin typeface="Lato" panose="020B0604020202020204" charset="0"/>
            </a:rPr>
            <a:t>Witchery</a:t>
          </a:r>
        </a:p>
        <a:p>
          <a:pPr marL="114300" lvl="1" indent="-114300" algn="l" defTabSz="533400">
            <a:lnSpc>
              <a:spcPct val="90000"/>
            </a:lnSpc>
            <a:spcBef>
              <a:spcPct val="0"/>
            </a:spcBef>
            <a:spcAft>
              <a:spcPct val="15000"/>
            </a:spcAft>
            <a:buChar char="•"/>
          </a:pPr>
          <a:r>
            <a:rPr lang="en-GB" sz="1200" kern="1200" noProof="0" dirty="0">
              <a:latin typeface="Lato" panose="020B0604020202020204" charset="0"/>
            </a:rPr>
            <a:t>Child abuse and ritual murder</a:t>
          </a:r>
        </a:p>
        <a:p>
          <a:pPr marL="114300" lvl="1" indent="-114300" algn="l" defTabSz="533400">
            <a:lnSpc>
              <a:spcPct val="90000"/>
            </a:lnSpc>
            <a:spcBef>
              <a:spcPct val="0"/>
            </a:spcBef>
            <a:spcAft>
              <a:spcPct val="15000"/>
            </a:spcAft>
            <a:buChar char="•"/>
          </a:pPr>
          <a:r>
            <a:rPr lang="en-GB" sz="1200" kern="1200" noProof="0" dirty="0">
              <a:latin typeface="Lato" panose="020B0604020202020204" charset="0"/>
            </a:rPr>
            <a:t>Well poisoning – spread of plague</a:t>
          </a:r>
        </a:p>
      </dsp:txBody>
      <dsp:txXfrm rot="-5400000">
        <a:off x="800277" y="137553"/>
        <a:ext cx="7816092" cy="880449"/>
      </dsp:txXfrm>
    </dsp:sp>
    <dsp:sp modelId="{50BBE27D-8A66-134A-99F4-76D8B563FDC5}">
      <dsp:nvSpPr>
        <dsp:cNvPr id="0" name=""/>
        <dsp:cNvSpPr/>
      </dsp:nvSpPr>
      <dsp:spPr>
        <a:xfrm rot="5400000">
          <a:off x="-171488" y="1280218"/>
          <a:ext cx="1143253" cy="800277"/>
        </a:xfrm>
        <a:prstGeom prst="chevron">
          <a:avLst/>
        </a:prstGeom>
        <a:solidFill>
          <a:srgbClr val="DF0205"/>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b="1" kern="1200" noProof="0" dirty="0">
              <a:latin typeface="Lato" panose="020B0604020202020204" charset="0"/>
            </a:rPr>
            <a:t>modern</a:t>
          </a:r>
        </a:p>
      </dsp:txBody>
      <dsp:txXfrm rot="-5400000">
        <a:off x="1" y="1508869"/>
        <a:ext cx="800277" cy="342976"/>
      </dsp:txXfrm>
    </dsp:sp>
    <dsp:sp modelId="{43ACD875-B3C4-E843-AD6A-1103DC00F4F1}">
      <dsp:nvSpPr>
        <dsp:cNvPr id="0" name=""/>
        <dsp:cNvSpPr/>
      </dsp:nvSpPr>
      <dsp:spPr>
        <a:xfrm rot="5400000">
          <a:off x="4335252" y="-2358609"/>
          <a:ext cx="793772" cy="7863722"/>
        </a:xfrm>
        <a:prstGeom prst="round2Same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noProof="0" dirty="0">
              <a:latin typeface="Lato" panose="020B0604020202020204" charset="0"/>
            </a:rPr>
            <a:t>World conspiracy</a:t>
          </a:r>
        </a:p>
        <a:p>
          <a:pPr marL="114300" lvl="1" indent="-114300" algn="l" defTabSz="622300">
            <a:lnSpc>
              <a:spcPct val="90000"/>
            </a:lnSpc>
            <a:spcBef>
              <a:spcPct val="0"/>
            </a:spcBef>
            <a:spcAft>
              <a:spcPct val="15000"/>
            </a:spcAft>
            <a:buChar char="•"/>
          </a:pPr>
          <a:r>
            <a:rPr lang="en-GB" sz="1400" kern="1200" noProof="0" dirty="0">
              <a:latin typeface="Lato" panose="020B0604020202020204" charset="0"/>
            </a:rPr>
            <a:t>Finance sphere</a:t>
          </a:r>
        </a:p>
        <a:p>
          <a:pPr marL="114300" lvl="1" indent="-114300" algn="l" defTabSz="622300">
            <a:lnSpc>
              <a:spcPct val="90000"/>
            </a:lnSpc>
            <a:spcBef>
              <a:spcPct val="0"/>
            </a:spcBef>
            <a:spcAft>
              <a:spcPct val="15000"/>
            </a:spcAft>
            <a:buChar char="•"/>
          </a:pPr>
          <a:r>
            <a:rPr lang="en-GB" sz="1400" kern="1200" noProof="0" dirty="0">
              <a:latin typeface="Lato" panose="020B0604020202020204" charset="0"/>
            </a:rPr>
            <a:t>Protocols of the Elderly of Zion</a:t>
          </a:r>
        </a:p>
      </dsp:txBody>
      <dsp:txXfrm rot="-5400000">
        <a:off x="800278" y="1215114"/>
        <a:ext cx="7824973" cy="716274"/>
      </dsp:txXfrm>
    </dsp:sp>
    <dsp:sp modelId="{51F367EC-9AC9-A14A-A796-43E21227EA80}">
      <dsp:nvSpPr>
        <dsp:cNvPr id="0" name=""/>
        <dsp:cNvSpPr/>
      </dsp:nvSpPr>
      <dsp:spPr>
        <a:xfrm rot="5400000">
          <a:off x="-171488" y="2430909"/>
          <a:ext cx="1143253" cy="800277"/>
        </a:xfrm>
        <a:prstGeom prst="chevron">
          <a:avLst/>
        </a:prstGeom>
        <a:solidFill>
          <a:srgbClr val="DF0205"/>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br>
            <a:rPr lang="en-GB" sz="1100" b="1" kern="1200" noProof="0" dirty="0">
              <a:latin typeface="Lato" panose="020B0604020202020204" charset="0"/>
            </a:rPr>
          </a:br>
          <a:r>
            <a:rPr lang="en-GB" sz="1100" b="1" kern="1200" noProof="0" dirty="0" err="1">
              <a:latin typeface="Lato" panose="020B0604020202020204" charset="0"/>
            </a:rPr>
            <a:t>contemp-orary</a:t>
          </a:r>
          <a:endParaRPr lang="en-GB" sz="1100" b="1" kern="1200" noProof="0" dirty="0">
            <a:latin typeface="Lato" panose="020B0604020202020204" charset="0"/>
          </a:endParaRPr>
        </a:p>
      </dsp:txBody>
      <dsp:txXfrm rot="-5400000">
        <a:off x="1" y="2659560"/>
        <a:ext cx="800277" cy="342976"/>
      </dsp:txXfrm>
    </dsp:sp>
    <dsp:sp modelId="{295012BD-6BED-E743-9D01-3811F97A7AF8}">
      <dsp:nvSpPr>
        <dsp:cNvPr id="0" name=""/>
        <dsp:cNvSpPr/>
      </dsp:nvSpPr>
      <dsp:spPr>
        <a:xfrm rot="5400000">
          <a:off x="4173364" y="-1300882"/>
          <a:ext cx="1117548" cy="7863722"/>
        </a:xfrm>
        <a:prstGeom prst="round2Same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GB" sz="1500" kern="1200" noProof="0" dirty="0">
              <a:latin typeface="Lato" panose="020B0604020202020204" charset="0"/>
            </a:rPr>
            <a:t>Coded accusations</a:t>
          </a:r>
        </a:p>
        <a:p>
          <a:pPr marL="114300" lvl="1" indent="-114300" algn="l" defTabSz="666750">
            <a:lnSpc>
              <a:spcPct val="90000"/>
            </a:lnSpc>
            <a:spcBef>
              <a:spcPct val="0"/>
            </a:spcBef>
            <a:spcAft>
              <a:spcPct val="15000"/>
            </a:spcAft>
            <a:buChar char="•"/>
          </a:pPr>
          <a:r>
            <a:rPr lang="en-GB" sz="1500" kern="1200" noProof="0" dirty="0">
              <a:latin typeface="Lato" panose="020B0604020202020204" charset="0"/>
            </a:rPr>
            <a:t>Vaccines/health hazards</a:t>
          </a:r>
        </a:p>
        <a:p>
          <a:pPr marL="114300" lvl="1" indent="-114300" algn="l" defTabSz="666750">
            <a:lnSpc>
              <a:spcPct val="90000"/>
            </a:lnSpc>
            <a:spcBef>
              <a:spcPct val="0"/>
            </a:spcBef>
            <a:spcAft>
              <a:spcPct val="15000"/>
            </a:spcAft>
            <a:buChar char="•"/>
          </a:pPr>
          <a:r>
            <a:rPr lang="en-GB" sz="1500" kern="1200" noProof="0" dirty="0">
              <a:latin typeface="Lato" panose="020B0604020202020204" charset="0"/>
            </a:rPr>
            <a:t>Alien and flat earth ideology</a:t>
          </a:r>
        </a:p>
        <a:p>
          <a:pPr marL="114300" lvl="1" indent="-114300" algn="l" defTabSz="666750">
            <a:lnSpc>
              <a:spcPct val="90000"/>
            </a:lnSpc>
            <a:spcBef>
              <a:spcPct val="0"/>
            </a:spcBef>
            <a:spcAft>
              <a:spcPct val="15000"/>
            </a:spcAft>
            <a:buChar char="•"/>
          </a:pPr>
          <a:r>
            <a:rPr lang="en-GB" sz="1500" kern="1200" noProof="0" dirty="0">
              <a:latin typeface="Lato" panose="020B0604020202020204" charset="0"/>
            </a:rPr>
            <a:t>Media manipulation myth</a:t>
          </a:r>
        </a:p>
      </dsp:txBody>
      <dsp:txXfrm rot="-5400000">
        <a:off x="800277" y="2126759"/>
        <a:ext cx="7809168" cy="100844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eu.boell.org/en/2020/09/10/it-must-be-plot-coronavirus-conspiracy-theorists-take-streets-germany"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501480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AT" sz="1100" b="0" i="0" u="none" strike="noStrike" cap="none" dirty="0" err="1">
                <a:solidFill>
                  <a:srgbClr val="000000"/>
                </a:solidFill>
                <a:effectLst/>
                <a:latin typeface="Arial"/>
                <a:ea typeface="Arial"/>
                <a:cs typeface="Arial"/>
                <a:sym typeface="Arial"/>
              </a:rPr>
              <a:t>input</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description</a:t>
            </a:r>
            <a:r>
              <a:rPr lang="de-AT" sz="1100" b="0" i="0" u="none" strike="noStrike" cap="none" dirty="0">
                <a:solidFill>
                  <a:srgbClr val="000000"/>
                </a:solidFill>
                <a:effectLst/>
                <a:latin typeface="Arial"/>
                <a:ea typeface="Arial"/>
                <a:cs typeface="Arial"/>
                <a:sym typeface="Arial"/>
              </a:rPr>
              <a:t>:</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Another legend from the Middle Ages that directly follows the legend of the murder of Christ is the ritual murder libel. Although its content is again very absurd, Jews were repeatedly identified as the alleged perpetrators in some villages after the disappearance of children or young people. The accusations had no basis in fact, but it was imagined that Jews - who had a different religion and different rites than the Christian majority society - needed children's blood for religious purposes. This is particularly absurd given that blood is taboo in traditional Judaism.</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“Martyrdom of Simon von Trent, depiction from the Nuremberg World Chronicle by Hartmann </a:t>
            </a:r>
            <a:r>
              <a:rPr lang="en-GB" dirty="0" err="1"/>
              <a:t>Schedel</a:t>
            </a:r>
            <a:r>
              <a:rPr lang="en-GB" dirty="0"/>
              <a:t>.” Simon of Trent blood libel. Illustration in Hartmann </a:t>
            </a:r>
            <a:r>
              <a:rPr lang="en-GB" dirty="0" err="1"/>
              <a:t>Schedel's</a:t>
            </a:r>
            <a:r>
              <a:rPr lang="en-GB" dirty="0"/>
              <a:t> </a:t>
            </a:r>
            <a:r>
              <a:rPr lang="en-GB" dirty="0" err="1"/>
              <a:t>Weltchronik</a:t>
            </a:r>
            <a:r>
              <a:rPr lang="en-GB" dirty="0"/>
              <a:t>, 1493. https://</a:t>
            </a:r>
            <a:r>
              <a:rPr lang="en-GB" dirty="0" err="1"/>
              <a:t>commons.wikimedia.org</a:t>
            </a:r>
            <a:r>
              <a:rPr lang="en-GB" dirty="0"/>
              <a:t>/wiki/</a:t>
            </a:r>
            <a:r>
              <a:rPr lang="en-GB" dirty="0" err="1"/>
              <a:t>File:Ritualmord-Legende.jpg</a:t>
            </a:r>
            <a:endParaRPr lang="en-GB" dirty="0"/>
          </a:p>
        </p:txBody>
      </p:sp>
    </p:spTree>
    <p:extLst>
      <p:ext uri="{BB962C8B-B14F-4D97-AF65-F5344CB8AC3E}">
        <p14:creationId xmlns:p14="http://schemas.microsoft.com/office/powerpoint/2010/main" val="3870773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The Protocols of the Elders of Zion. A 1934 imprint by the so-called "Patriotic Publishing Co.” https://</a:t>
            </a:r>
            <a:r>
              <a:rPr lang="en-GB" dirty="0" err="1"/>
              <a:t>commons.wikimedia.org</a:t>
            </a:r>
            <a:r>
              <a:rPr lang="en-GB" dirty="0"/>
              <a:t>/wiki/File:1934_Protocols_Patriotic_Pub.jpg</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u="sng" dirty="0"/>
              <a:t>modern times</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(World conspiracy, severe antisemitism and national socialism)</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The modern world wasn’t ruled by feudalistic structures anymore, but this new era came with the spread of capitalism and national states. That also implied the secularization of conspiratorial believes.</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As in times of big changes before this time brought struggle and insecurities. But especially the fact that rule wasn’t direct and visible anymore, but rather other pressures were central, industrialization, capitalism and national states made everything much more complex, many felt the urge to blame someone for their misery. As there was no obvious guilty person to blame but rather a complex system and economical order evolving, a popular way to interpret it was to divide in good and evil – once again. So, the complex model to explain the world became more important: conspiracy ideology.</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As hegemony after the end of feudalism wasn’t visible anymore and got more complex, the idea of a hidden world government, a conspiracy, became popular.</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old and well-known stereotypes helped to identify the scape goats – Jews, Illuminati and Freemasons remained the main target.</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e.g. The Protocols of the Elders of Zion</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p:txBody>
      </p:sp>
    </p:spTree>
    <p:extLst>
      <p:ext uri="{BB962C8B-B14F-4D97-AF65-F5344CB8AC3E}">
        <p14:creationId xmlns:p14="http://schemas.microsoft.com/office/powerpoint/2010/main" val="25200892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p:txBody>
      </p:sp>
    </p:spTree>
    <p:extLst>
      <p:ext uri="{BB962C8B-B14F-4D97-AF65-F5344CB8AC3E}">
        <p14:creationId xmlns:p14="http://schemas.microsoft.com/office/powerpoint/2010/main" val="3031573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sz="1100" b="0" i="0" u="sng" strike="noStrike" cap="none" dirty="0">
                <a:solidFill>
                  <a:srgbClr val="000000"/>
                </a:solidFill>
                <a:effectLst/>
                <a:latin typeface="Arial"/>
                <a:ea typeface="Arial"/>
                <a:cs typeface="Arial"/>
                <a:sym typeface="Arial"/>
              </a:rPr>
              <a:t>contemporary</a:t>
            </a:r>
            <a:r>
              <a:rPr lang="en-GB" sz="1100" b="0" i="0" u="none" strike="noStrike" cap="none" dirty="0">
                <a:solidFill>
                  <a:srgbClr val="000000"/>
                </a:solidFill>
                <a:effectLst/>
                <a:latin typeface="Arial"/>
                <a:ea typeface="Arial"/>
                <a:cs typeface="Arial"/>
                <a:sym typeface="Arial"/>
              </a:rPr>
              <a:t> (new forms of expression, from „Holocaust Hoax“ to „New World Order“ and „</a:t>
            </a:r>
            <a:r>
              <a:rPr lang="en-GB" sz="1100" b="0" i="0" u="none" strike="noStrike" cap="none" dirty="0" err="1">
                <a:solidFill>
                  <a:srgbClr val="000000"/>
                </a:solidFill>
                <a:effectLst/>
                <a:latin typeface="Arial"/>
                <a:ea typeface="Arial"/>
                <a:cs typeface="Arial"/>
                <a:sym typeface="Arial"/>
              </a:rPr>
              <a:t>QAnon</a:t>
            </a:r>
            <a:r>
              <a:rPr lang="en-GB" sz="1100" b="0" i="0" u="none" strike="noStrike" cap="none" dirty="0">
                <a:solidFill>
                  <a:srgbClr val="000000"/>
                </a:solidFill>
                <a:effectLst/>
                <a:latin typeface="Arial"/>
                <a:ea typeface="Arial"/>
                <a:cs typeface="Arial"/>
                <a:sym typeface="Arial"/>
              </a:rPr>
              <a:t>“)</a:t>
            </a:r>
            <a:endParaRPr lang="de-AT" sz="1100" b="0" i="1" u="none" strike="noStrike" cap="none" dirty="0">
              <a:solidFill>
                <a:srgbClr val="000000"/>
              </a:solidFill>
              <a:effectLst/>
              <a:latin typeface="Arial"/>
              <a:ea typeface="Arial"/>
              <a:cs typeface="Arial"/>
              <a:sym typeface="Arial"/>
            </a:endParaRPr>
          </a:p>
          <a:p>
            <a:pPr marL="158750" indent="0">
              <a:buNone/>
            </a:pPr>
            <a:r>
              <a:rPr lang="en-GB" sz="1100" b="0" i="0" u="none" strike="noStrike" cap="none" dirty="0">
                <a:solidFill>
                  <a:srgbClr val="000000"/>
                </a:solidFill>
                <a:effectLst/>
                <a:latin typeface="Arial"/>
                <a:ea typeface="Arial"/>
                <a:cs typeface="Arial"/>
                <a:sym typeface="Arial"/>
              </a:rPr>
              <a:t>codes as newer forms</a:t>
            </a:r>
            <a:endParaRPr lang="de-AT" sz="1100" b="0" i="1" u="none" strike="noStrike" cap="none" dirty="0">
              <a:solidFill>
                <a:srgbClr val="000000"/>
              </a:solidFill>
              <a:effectLst/>
              <a:latin typeface="Arial"/>
              <a:ea typeface="Arial"/>
              <a:cs typeface="Arial"/>
              <a:sym typeface="Arial"/>
            </a:endParaRPr>
          </a:p>
          <a:p>
            <a:pPr marL="158750" indent="0">
              <a:buNone/>
            </a:pPr>
            <a:r>
              <a:rPr lang="en-GB" sz="1100" b="0" i="0" u="none" strike="noStrike" cap="none" dirty="0">
                <a:solidFill>
                  <a:srgbClr val="000000"/>
                </a:solidFill>
                <a:effectLst/>
                <a:latin typeface="Arial"/>
                <a:ea typeface="Arial"/>
                <a:cs typeface="Arial"/>
                <a:sym typeface="Arial"/>
              </a:rPr>
              <a:t>blaming in personalised form – no longer „the Jews“ but rather certain names („the Rothschilds“, Soros, … Bill Gates)</a:t>
            </a:r>
            <a:endParaRPr lang="de-AT" sz="1100" b="0" i="1" u="none" strike="noStrike" cap="none" dirty="0">
              <a:solidFill>
                <a:srgbClr val="000000"/>
              </a:solidFill>
              <a:effectLst/>
              <a:latin typeface="Arial"/>
              <a:ea typeface="Arial"/>
              <a:cs typeface="Arial"/>
              <a:sym typeface="Aria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p:txBody>
      </p:sp>
    </p:spTree>
    <p:extLst>
      <p:ext uri="{BB962C8B-B14F-4D97-AF65-F5344CB8AC3E}">
        <p14:creationId xmlns:p14="http://schemas.microsoft.com/office/powerpoint/2010/main" val="1803595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p:txBody>
      </p:sp>
    </p:spTree>
    <p:extLst>
      <p:ext uri="{BB962C8B-B14F-4D97-AF65-F5344CB8AC3E}">
        <p14:creationId xmlns:p14="http://schemas.microsoft.com/office/powerpoint/2010/main" val="3794143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endParaRPr lang="de-AT" sz="1100" b="0" i="1" u="none" strike="noStrike" cap="none" dirty="0">
              <a:solidFill>
                <a:srgbClr val="000000"/>
              </a:solidFill>
              <a:effectLst/>
              <a:latin typeface="Arial"/>
              <a:ea typeface="Arial"/>
              <a:cs typeface="Arial"/>
              <a:sym typeface="Arial"/>
            </a:endParaRPr>
          </a:p>
          <a:p>
            <a:pPr marL="158750" indent="0">
              <a:buNone/>
            </a:pPr>
            <a:r>
              <a:rPr lang="en-GB" sz="1100" b="1" i="0" u="none" strike="noStrike" cap="none" dirty="0">
                <a:solidFill>
                  <a:srgbClr val="000000"/>
                </a:solidFill>
                <a:effectLst/>
                <a:latin typeface="Arial"/>
                <a:ea typeface="Arial"/>
                <a:cs typeface="Arial"/>
                <a:sym typeface="Arial"/>
              </a:rPr>
              <a:t>Summary</a:t>
            </a:r>
            <a:r>
              <a:rPr lang="en-GB" sz="1100" b="0" i="0" u="none" strike="noStrike" cap="none" dirty="0">
                <a:solidFill>
                  <a:srgbClr val="000000"/>
                </a:solidFill>
                <a:effectLst/>
                <a:latin typeface="Arial"/>
                <a:ea typeface="Arial"/>
                <a:cs typeface="Arial"/>
                <a:sym typeface="Arial"/>
              </a:rPr>
              <a:t>: What conspiratorial imagery can you remember?</a:t>
            </a:r>
            <a:endParaRPr lang="de-AT" sz="1100" b="0" i="1" u="none" strike="noStrike" cap="none" dirty="0">
              <a:solidFill>
                <a:srgbClr val="000000"/>
              </a:solidFill>
              <a:effectLst/>
              <a:latin typeface="Arial"/>
              <a:ea typeface="Arial"/>
              <a:cs typeface="Arial"/>
              <a:sym typeface="Arial"/>
            </a:endParaRPr>
          </a:p>
          <a:p>
            <a:pPr marL="158750" indent="0">
              <a:buNone/>
            </a:pPr>
            <a:r>
              <a:rPr lang="en-GB" sz="1100" b="0" i="0" u="none" strike="noStrike" cap="none" dirty="0">
                <a:solidFill>
                  <a:srgbClr val="000000"/>
                </a:solidFill>
                <a:effectLst/>
                <a:latin typeface="Arial"/>
                <a:ea typeface="Arial"/>
                <a:cs typeface="Arial"/>
                <a:sym typeface="Arial"/>
              </a:rPr>
              <a:t>what passes on over the episodes of time?</a:t>
            </a:r>
            <a:endParaRPr lang="de-AT" sz="1100" b="0" i="1" u="none" strike="noStrike" cap="none" dirty="0">
              <a:solidFill>
                <a:srgbClr val="000000"/>
              </a:solidFill>
              <a:effectLst/>
              <a:latin typeface="Arial"/>
              <a:ea typeface="Arial"/>
              <a:cs typeface="Arial"/>
              <a:sym typeface="Aria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p:txBody>
      </p:sp>
    </p:spTree>
    <p:extLst>
      <p:ext uri="{BB962C8B-B14F-4D97-AF65-F5344CB8AC3E}">
        <p14:creationId xmlns:p14="http://schemas.microsoft.com/office/powerpoint/2010/main" val="3164455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Tx/>
              <a:buChar char="-"/>
              <a:tabLst/>
              <a:defRPr/>
            </a:pPr>
            <a:r>
              <a:rPr lang="en-GB" dirty="0"/>
              <a:t>Research and reflect in small groups (15 minutes)</a:t>
            </a:r>
          </a:p>
          <a:p>
            <a:pPr marL="457200" marR="0" lvl="0" indent="-298450" algn="l" defTabSz="914400" rtl="0" eaLnBrk="1" fontAlgn="auto" latinLnBrk="0" hangingPunct="1">
              <a:lnSpc>
                <a:spcPct val="100000"/>
              </a:lnSpc>
              <a:spcBef>
                <a:spcPts val="0"/>
              </a:spcBef>
              <a:spcAft>
                <a:spcPts val="0"/>
              </a:spcAft>
              <a:buClr>
                <a:srgbClr val="000000"/>
              </a:buClr>
              <a:buSzPts val="1100"/>
              <a:buFontTx/>
              <a:buChar char="-"/>
              <a:tabLst/>
              <a:defRPr/>
            </a:pPr>
            <a:r>
              <a:rPr lang="en-GB" dirty="0"/>
              <a:t>Discussion in plenum (15 minutes)</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explanation: </a:t>
            </a:r>
          </a:p>
          <a:p>
            <a:pPr marL="114300" indent="0">
              <a:buNone/>
            </a:pPr>
            <a:r>
              <a:rPr lang="en-GB" sz="1100" dirty="0">
                <a:solidFill>
                  <a:schemeClr val="tx1"/>
                </a:solidFill>
              </a:rPr>
              <a:t>Instructor: choose a topic for students compatible to your subject matter – introduce the students to the main statements and conclusions of the conspiracy myth, give an article or picture about the myth to work with!</a:t>
            </a:r>
          </a:p>
          <a:p>
            <a:pPr marL="114300" indent="0">
              <a:buNone/>
            </a:pPr>
            <a:endParaRPr lang="en-GB" sz="1100" dirty="0">
              <a:solidFill>
                <a:schemeClr val="tx1"/>
              </a:solidFill>
            </a:endParaRPr>
          </a:p>
          <a:p>
            <a:pPr marL="114300" indent="0">
              <a:buNone/>
            </a:pPr>
            <a:r>
              <a:rPr lang="en-GB" sz="1100" dirty="0">
                <a:solidFill>
                  <a:schemeClr val="tx1"/>
                </a:solidFill>
              </a:rPr>
              <a:t>e.g. Covid19 and myths about the plague</a:t>
            </a:r>
          </a:p>
          <a:p>
            <a:pPr marL="114300" indent="0">
              <a:buNone/>
            </a:pPr>
            <a:r>
              <a:rPr lang="en-GB" sz="1100" b="1" dirty="0">
                <a:solidFill>
                  <a:schemeClr val="tx1"/>
                </a:solidFill>
              </a:rPr>
              <a:t>“</a:t>
            </a:r>
            <a:r>
              <a:rPr lang="en-GB" sz="1100" b="1" dirty="0" err="1">
                <a:solidFill>
                  <a:schemeClr val="tx1"/>
                </a:solidFill>
              </a:rPr>
              <a:t>plandemic</a:t>
            </a:r>
            <a:r>
              <a:rPr lang="en-GB" sz="1100" b="1" dirty="0">
                <a:solidFill>
                  <a:schemeClr val="tx1"/>
                </a:solidFill>
              </a:rPr>
              <a:t>” </a:t>
            </a:r>
          </a:p>
          <a:p>
            <a:pPr marL="114300" indent="0">
              <a:buNone/>
            </a:pPr>
            <a:r>
              <a:rPr lang="en-GB" sz="1100" dirty="0">
                <a:solidFill>
                  <a:schemeClr val="tx1"/>
                </a:solidFill>
              </a:rPr>
              <a:t>topic: health in conspiracy myths – finding a responsible person or group for an illness</a:t>
            </a:r>
          </a:p>
          <a:p>
            <a:pPr marL="114300" indent="0">
              <a:buNone/>
            </a:pPr>
            <a:r>
              <a:rPr lang="en-GB" sz="1100" dirty="0">
                <a:solidFill>
                  <a:schemeClr val="tx1"/>
                </a:solidFill>
              </a:rPr>
              <a:t>then: alleged well-poisoning accusations against Jews</a:t>
            </a:r>
          </a:p>
          <a:p>
            <a:pPr marL="114300" indent="0">
              <a:buNone/>
            </a:pPr>
            <a:r>
              <a:rPr lang="en-GB" sz="1100" dirty="0">
                <a:solidFill>
                  <a:schemeClr val="tx1"/>
                </a:solidFill>
              </a:rPr>
              <a:t>today: alleged compulsory vaccinations accusations against Bill Gates</a:t>
            </a:r>
          </a:p>
          <a:p>
            <a:pPr marL="114300" indent="0">
              <a:buNone/>
            </a:pPr>
            <a:r>
              <a:rPr lang="en-GB" sz="1100" dirty="0">
                <a:solidFill>
                  <a:schemeClr val="tx1"/>
                </a:solidFill>
              </a:rPr>
              <a:t>history of myths around pandemics: the plague</a:t>
            </a:r>
          </a:p>
          <a:p>
            <a:pPr marL="114300" indent="0">
              <a:buNone/>
            </a:pPr>
            <a:endParaRPr lang="en-GB" sz="1100" dirty="0">
              <a:solidFill>
                <a:schemeClr val="tx1"/>
              </a:solidFill>
            </a:endParaRPr>
          </a:p>
          <a:p>
            <a:pPr marL="11430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dirty="0">
                <a:solidFill>
                  <a:schemeClr val="tx1"/>
                </a:solidFill>
              </a:rPr>
              <a:t>research material:</a:t>
            </a:r>
          </a:p>
          <a:p>
            <a:pPr marL="11430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b="0" i="1" u="none" strike="noStrike" cap="none" dirty="0" err="1">
                <a:solidFill>
                  <a:srgbClr val="000000"/>
                </a:solidFill>
                <a:effectLst/>
                <a:latin typeface="Arial"/>
                <a:ea typeface="Arial"/>
                <a:cs typeface="Arial"/>
                <a:sym typeface="Arial"/>
              </a:rPr>
              <a:t>Nocun</a:t>
            </a:r>
            <a:r>
              <a:rPr lang="en-GB" sz="1100" b="0" i="1" u="none" strike="noStrike" cap="none" dirty="0">
                <a:solidFill>
                  <a:srgbClr val="000000"/>
                </a:solidFill>
                <a:effectLst/>
                <a:latin typeface="Arial"/>
                <a:ea typeface="Arial"/>
                <a:cs typeface="Arial"/>
                <a:sym typeface="Arial"/>
              </a:rPr>
              <a:t>, K. (2020) "It must be a plot!" – Coronavirus conspiracy theorists take to streets in Germany, Heinrich </a:t>
            </a:r>
            <a:r>
              <a:rPr lang="en-GB" sz="1100" b="0" i="1" u="none" strike="noStrike" cap="none" dirty="0" err="1">
                <a:solidFill>
                  <a:srgbClr val="000000"/>
                </a:solidFill>
                <a:effectLst/>
                <a:latin typeface="Arial"/>
                <a:ea typeface="Arial"/>
                <a:cs typeface="Arial"/>
                <a:sym typeface="Arial"/>
              </a:rPr>
              <a:t>Böll</a:t>
            </a:r>
            <a:r>
              <a:rPr lang="en-GB" sz="1100" b="0" i="1" u="none" strike="noStrike" cap="none" dirty="0">
                <a:solidFill>
                  <a:srgbClr val="000000"/>
                </a:solidFill>
                <a:effectLst/>
                <a:latin typeface="Arial"/>
                <a:ea typeface="Arial"/>
                <a:cs typeface="Arial"/>
                <a:sym typeface="Arial"/>
              </a:rPr>
              <a:t> Stiftung, 20 September 2020, </a:t>
            </a:r>
            <a:r>
              <a:rPr lang="en-US" sz="1100" b="0" i="1" u="sng" strike="noStrike" cap="none" dirty="0">
                <a:solidFill>
                  <a:srgbClr val="000000"/>
                </a:solidFill>
                <a:effectLst/>
                <a:latin typeface="Arial"/>
                <a:ea typeface="Arial"/>
                <a:cs typeface="Arial"/>
                <a:sym typeface="Arial"/>
                <a:hlinkClick r:id="rId3"/>
              </a:rPr>
              <a:t>https://eu.boell.org/en/2020/09/10/it-must-be-plot-coronavirus-conspiracy-theorists-take-streets-germany</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114300" indent="0">
              <a:buNone/>
            </a:pPr>
            <a:endParaRPr lang="en-GB" dirty="0"/>
          </a:p>
        </p:txBody>
      </p:sp>
    </p:spTree>
    <p:extLst>
      <p:ext uri="{BB962C8B-B14F-4D97-AF65-F5344CB8AC3E}">
        <p14:creationId xmlns:p14="http://schemas.microsoft.com/office/powerpoint/2010/main" val="2676666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25448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490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235334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see </a:t>
            </a:r>
            <a:r>
              <a:rPr lang="de-AT" sz="1100" b="0" i="0" u="none" strike="noStrike" cap="none" dirty="0" err="1">
                <a:solidFill>
                  <a:srgbClr val="000000"/>
                </a:solidFill>
                <a:effectLst/>
                <a:latin typeface="Arial"/>
                <a:ea typeface="Arial"/>
                <a:cs typeface="Arial"/>
                <a:sym typeface="Arial"/>
              </a:rPr>
              <a:t>Wippermann</a:t>
            </a:r>
            <a:r>
              <a:rPr lang="de-AT" sz="1100" b="0" i="0" u="none" strike="noStrike" cap="none" dirty="0">
                <a:solidFill>
                  <a:srgbClr val="000000"/>
                </a:solidFill>
                <a:effectLst/>
                <a:latin typeface="Arial"/>
                <a:ea typeface="Arial"/>
                <a:cs typeface="Arial"/>
                <a:sym typeface="Arial"/>
              </a:rPr>
              <a:t>, W. (2007) Agenten des Bösen. Berlin: </a:t>
            </a:r>
            <a:r>
              <a:rPr lang="de-AT" sz="1100" b="0" i="0" u="none" strike="noStrike" cap="none" dirty="0" err="1">
                <a:solidFill>
                  <a:srgbClr val="000000"/>
                </a:solidFill>
                <a:effectLst/>
                <a:latin typeface="Arial"/>
                <a:ea typeface="Arial"/>
                <a:cs typeface="Arial"/>
                <a:sym typeface="Arial"/>
              </a:rPr>
              <a:t>be.bra</a:t>
            </a:r>
            <a:r>
              <a:rPr lang="de-AT" sz="1100" b="0" i="0" u="none" strike="noStrike" cap="none" dirty="0">
                <a:solidFill>
                  <a:srgbClr val="000000"/>
                </a:solidFill>
                <a:effectLst/>
                <a:latin typeface="Arial"/>
                <a:ea typeface="Arial"/>
                <a:cs typeface="Arial"/>
                <a:sym typeface="Arial"/>
              </a:rPr>
              <a:t>.</a:t>
            </a:r>
            <a:endParaRPr lang="de-AT" sz="1100" b="0" i="1" u="none" strike="noStrike" cap="none" dirty="0">
              <a:solidFill>
                <a:srgbClr val="000000"/>
              </a:solidFill>
              <a:effectLst/>
              <a:latin typeface="Arial"/>
              <a:ea typeface="Arial"/>
              <a:cs typeface="Arial"/>
              <a:sym typeface="Aria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p:txBody>
      </p:sp>
    </p:spTree>
    <p:extLst>
      <p:ext uri="{BB962C8B-B14F-4D97-AF65-F5344CB8AC3E}">
        <p14:creationId xmlns:p14="http://schemas.microsoft.com/office/powerpoint/2010/main" val="3645238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dirty="0"/>
          </a:p>
        </p:txBody>
      </p:sp>
    </p:spTree>
    <p:extLst>
      <p:ext uri="{BB962C8B-B14F-4D97-AF65-F5344CB8AC3E}">
        <p14:creationId xmlns:p14="http://schemas.microsoft.com/office/powerpoint/2010/main" val="739267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de-AT" sz="1100" b="0" i="0" u="none" strike="noStrike" cap="none" dirty="0" err="1">
                <a:solidFill>
                  <a:srgbClr val="000000"/>
                </a:solidFill>
                <a:effectLst/>
                <a:latin typeface="Arial"/>
                <a:ea typeface="Arial"/>
                <a:cs typeface="Arial"/>
                <a:sym typeface="Arial"/>
              </a:rPr>
              <a:t>input</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description</a:t>
            </a:r>
            <a:r>
              <a:rPr lang="de-AT" sz="1100" b="0" i="0" u="none" strike="noStrike" cap="none" dirty="0">
                <a:solidFill>
                  <a:srgbClr val="000000"/>
                </a:solidFill>
                <a:effectLst/>
                <a:latin typeface="Arial"/>
                <a:ea typeface="Arial"/>
                <a:cs typeface="Arial"/>
                <a:sym typeface="Arial"/>
              </a:rPr>
              <a:t>:</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dirty="0"/>
              <a:t>Early on, there were conspiracy allegations that Jesus Christ had fallen victim to a planned murder plot. The focus was on his disciple Judas, who later became the symbol of all Jews and the bearer of anti-Jewish accusations. Over time, the accusations developed into an important legend that continues to this day and is repeated, for example, in myths about the desecration of the Host. Persecutions and pogroms against the Jewish population from the Middle Ages onwards were the result.</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GB" sz="1100" dirty="0"/>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dirty="0"/>
              <a:t>Stained glass window by Jean-Baptiste </a:t>
            </a:r>
            <a:r>
              <a:rPr lang="en-GB" sz="1100" dirty="0" err="1"/>
              <a:t>Capronnier</a:t>
            </a:r>
            <a:r>
              <a:rPr lang="en-GB" sz="1100" dirty="0"/>
              <a:t> in the Sainte-</a:t>
            </a:r>
            <a:r>
              <a:rPr lang="en-GB" sz="1100" dirty="0" err="1"/>
              <a:t>Gudule</a:t>
            </a:r>
            <a:r>
              <a:rPr lang="en-GB" sz="1100" dirty="0"/>
              <a:t>-Saint-Michel Cathedral in Brussels/ </a:t>
            </a:r>
            <a:r>
              <a:rPr lang="de-AT" sz="1100" b="0" i="0" u="none" strike="noStrike" cap="none" dirty="0">
                <a:solidFill>
                  <a:srgbClr val="000000"/>
                </a:solidFill>
                <a:effectLst/>
                <a:latin typeface="Arial"/>
                <a:ea typeface="Arial"/>
                <a:cs typeface="Arial"/>
                <a:sym typeface="Arial"/>
              </a:rPr>
              <a:t>"</a:t>
            </a:r>
            <a:r>
              <a:rPr lang="de-AT" sz="1100" b="0" i="0" u="none" strike="noStrike" cap="none" dirty="0" err="1">
                <a:solidFill>
                  <a:srgbClr val="000000"/>
                </a:solidFill>
                <a:effectLst/>
                <a:latin typeface="Arial"/>
                <a:ea typeface="Arial"/>
                <a:cs typeface="Arial"/>
                <a:sym typeface="Arial"/>
              </a:rPr>
              <a:t>Hostieprofanatioun</a:t>
            </a:r>
            <a:r>
              <a:rPr lang="de-AT" sz="1100" b="0" i="0" u="none" strike="noStrike" cap="none" dirty="0">
                <a:solidFill>
                  <a:srgbClr val="000000"/>
                </a:solidFill>
                <a:effectLst/>
                <a:latin typeface="Arial"/>
                <a:ea typeface="Arial"/>
                <a:cs typeface="Arial"/>
                <a:sym typeface="Arial"/>
              </a:rPr>
              <a:t>" - </a:t>
            </a:r>
            <a:r>
              <a:rPr lang="de-AT" sz="1100" b="0" i="0" u="none" strike="noStrike" cap="none" dirty="0" err="1">
                <a:solidFill>
                  <a:srgbClr val="000000"/>
                </a:solidFill>
                <a:effectLst/>
                <a:latin typeface="Arial"/>
                <a:ea typeface="Arial"/>
                <a:cs typeface="Arial"/>
                <a:sym typeface="Arial"/>
              </a:rPr>
              <a:t>Kierchefënster</a:t>
            </a:r>
            <a:r>
              <a:rPr lang="de-AT" sz="1100" b="0" i="0" u="none" strike="noStrike" cap="none" dirty="0">
                <a:solidFill>
                  <a:srgbClr val="000000"/>
                </a:solidFill>
                <a:effectLst/>
                <a:latin typeface="Arial"/>
                <a:ea typeface="Arial"/>
                <a:cs typeface="Arial"/>
                <a:sym typeface="Arial"/>
              </a:rPr>
              <a:t> an der </a:t>
            </a:r>
            <a:r>
              <a:rPr lang="de-AT" sz="1100" b="0" i="0" u="none" strike="noStrike" cap="none" dirty="0" err="1">
                <a:solidFill>
                  <a:srgbClr val="000000"/>
                </a:solidFill>
                <a:effectLst/>
                <a:latin typeface="Arial"/>
                <a:ea typeface="Arial"/>
                <a:cs typeface="Arial"/>
                <a:sym typeface="Arial"/>
              </a:rPr>
              <a:t>Kathedral</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St.Michel-Ste</a:t>
            </a:r>
            <a:r>
              <a:rPr lang="de-AT" sz="1100" b="0" i="0" u="none" strike="noStrike" cap="none" dirty="0">
                <a:solidFill>
                  <a:srgbClr val="000000"/>
                </a:solidFill>
                <a:effectLst/>
                <a:latin typeface="Arial"/>
                <a:ea typeface="Arial"/>
                <a:cs typeface="Arial"/>
                <a:sym typeface="Arial"/>
              </a:rPr>
              <a:t>. Gudule zu </a:t>
            </a:r>
            <a:r>
              <a:rPr lang="de-AT" sz="1100" b="0" i="0" u="none" strike="noStrike" cap="none" dirty="0" err="1">
                <a:solidFill>
                  <a:srgbClr val="000000"/>
                </a:solidFill>
                <a:effectLst/>
                <a:latin typeface="Arial"/>
                <a:ea typeface="Arial"/>
                <a:cs typeface="Arial"/>
                <a:sym typeface="Arial"/>
              </a:rPr>
              <a:t>Bréissel</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ëm</a:t>
            </a:r>
            <a:r>
              <a:rPr lang="de-AT" sz="1100" b="0" i="0" u="none" strike="noStrike" cap="none" dirty="0">
                <a:solidFill>
                  <a:srgbClr val="000000"/>
                </a:solidFill>
                <a:effectLst/>
                <a:latin typeface="Arial"/>
                <a:ea typeface="Arial"/>
                <a:cs typeface="Arial"/>
                <a:sym typeface="Arial"/>
              </a:rPr>
              <a:t> 1880. </a:t>
            </a:r>
            <a:r>
              <a:rPr lang="de-AT" sz="1100" b="0" i="0" u="none" strike="noStrike" cap="none" dirty="0" err="1">
                <a:solidFill>
                  <a:srgbClr val="000000"/>
                </a:solidFill>
                <a:effectLst/>
                <a:latin typeface="Arial"/>
                <a:ea typeface="Arial"/>
                <a:cs typeface="Arial"/>
                <a:sym typeface="Arial"/>
              </a:rPr>
              <a:t>source</a:t>
            </a:r>
            <a:r>
              <a:rPr lang="de-AT" sz="1100" b="0" i="0" u="none" strike="noStrike" cap="none" dirty="0">
                <a:solidFill>
                  <a:srgbClr val="000000"/>
                </a:solidFill>
                <a:effectLst/>
                <a:latin typeface="Arial"/>
                <a:ea typeface="Arial"/>
                <a:cs typeface="Arial"/>
                <a:sym typeface="Arial"/>
              </a:rPr>
              <a:t>/</a:t>
            </a:r>
            <a:r>
              <a:rPr lang="de-AT" sz="1100" b="0" i="0" u="none" strike="noStrike" cap="none" dirty="0" err="1">
                <a:solidFill>
                  <a:srgbClr val="000000"/>
                </a:solidFill>
                <a:effectLst/>
                <a:latin typeface="Arial"/>
                <a:ea typeface="Arial"/>
                <a:cs typeface="Arial"/>
                <a:sym typeface="Arial"/>
              </a:rPr>
              <a:t>licence</a:t>
            </a:r>
            <a:r>
              <a:rPr lang="de-AT" sz="1100" b="0" i="0" u="none" strike="noStrike" cap="none" dirty="0">
                <a:solidFill>
                  <a:srgbClr val="000000"/>
                </a:solidFill>
                <a:effectLst/>
                <a:latin typeface="Arial"/>
                <a:ea typeface="Arial"/>
                <a:cs typeface="Arial"/>
                <a:sym typeface="Arial"/>
              </a:rPr>
              <a:t>: https://</a:t>
            </a:r>
            <a:r>
              <a:rPr lang="de-AT" sz="1100" b="0" i="0" u="none" strike="noStrike" cap="none" dirty="0" err="1">
                <a:solidFill>
                  <a:srgbClr val="000000"/>
                </a:solidFill>
                <a:effectLst/>
                <a:latin typeface="Arial"/>
                <a:ea typeface="Arial"/>
                <a:cs typeface="Arial"/>
                <a:sym typeface="Arial"/>
              </a:rPr>
              <a:t>commons.wikimedia.org</a:t>
            </a:r>
            <a:r>
              <a:rPr lang="de-AT" sz="1100" b="0" i="0" u="none" strike="noStrike" cap="none" dirty="0">
                <a:solidFill>
                  <a:srgbClr val="000000"/>
                </a:solidFill>
                <a:effectLst/>
                <a:latin typeface="Arial"/>
                <a:ea typeface="Arial"/>
                <a:cs typeface="Arial"/>
                <a:sym typeface="Arial"/>
              </a:rPr>
              <a:t>/</a:t>
            </a:r>
            <a:r>
              <a:rPr lang="de-AT" sz="1100" b="0" i="0" u="none" strike="noStrike" cap="none" dirty="0" err="1">
                <a:solidFill>
                  <a:srgbClr val="000000"/>
                </a:solidFill>
                <a:effectLst/>
                <a:latin typeface="Arial"/>
                <a:ea typeface="Arial"/>
                <a:cs typeface="Arial"/>
                <a:sym typeface="Arial"/>
              </a:rPr>
              <a:t>wiki</a:t>
            </a:r>
            <a:r>
              <a:rPr lang="de-AT" sz="1100" b="0" i="0" u="none" strike="noStrike" cap="none" dirty="0">
                <a:solidFill>
                  <a:srgbClr val="000000"/>
                </a:solidFill>
                <a:effectLst/>
                <a:latin typeface="Arial"/>
                <a:ea typeface="Arial"/>
                <a:cs typeface="Arial"/>
                <a:sym typeface="Arial"/>
              </a:rPr>
              <a:t>/</a:t>
            </a:r>
            <a:r>
              <a:rPr lang="de-AT" sz="1100" b="0" i="0" u="none" strike="noStrike" cap="none" dirty="0" err="1">
                <a:solidFill>
                  <a:srgbClr val="000000"/>
                </a:solidFill>
                <a:effectLst/>
                <a:latin typeface="Arial"/>
                <a:ea typeface="Arial"/>
                <a:cs typeface="Arial"/>
                <a:sym typeface="Arial"/>
              </a:rPr>
              <a:t>File:Hostieprofanatioun.JPG</a:t>
            </a:r>
            <a:endParaRPr lang="en-GB" dirty="0"/>
          </a:p>
        </p:txBody>
      </p:sp>
    </p:spTree>
    <p:extLst>
      <p:ext uri="{BB962C8B-B14F-4D97-AF65-F5344CB8AC3E}">
        <p14:creationId xmlns:p14="http://schemas.microsoft.com/office/powerpoint/2010/main" val="1287828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de-AT" sz="1100" b="0" i="0" u="none" strike="noStrike" cap="none" dirty="0" err="1">
                <a:solidFill>
                  <a:srgbClr val="000000"/>
                </a:solidFill>
                <a:effectLst/>
                <a:latin typeface="Arial"/>
                <a:ea typeface="Arial"/>
                <a:cs typeface="Arial"/>
                <a:sym typeface="Arial"/>
              </a:rPr>
              <a:t>input</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description</a:t>
            </a:r>
            <a:r>
              <a:rPr lang="de-AT" sz="1100" b="0" i="0" u="none" strike="noStrike" cap="none" dirty="0">
                <a:solidFill>
                  <a:srgbClr val="000000"/>
                </a:solidFill>
                <a:effectLst/>
                <a:latin typeface="Arial"/>
                <a:ea typeface="Arial"/>
                <a:cs typeface="Arial"/>
                <a:sym typeface="Arial"/>
              </a:rPr>
              <a:t>:</a:t>
            </a:r>
          </a:p>
          <a:p>
            <a:pPr marL="158750" indent="0">
              <a:buNone/>
            </a:pPr>
            <a:r>
              <a:rPr lang="de-AT" sz="1100" b="0" i="0" u="none" strike="noStrike" cap="none" dirty="0" err="1">
                <a:solidFill>
                  <a:srgbClr val="000000"/>
                </a:solidFill>
                <a:effectLst/>
                <a:latin typeface="Arial"/>
                <a:ea typeface="Arial"/>
                <a:cs typeface="Arial"/>
                <a:sym typeface="Arial"/>
              </a:rPr>
              <a:t>Witch</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hunts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were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linked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to</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accusations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legends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resembling</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conspiracy</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myths</a:t>
            </a:r>
            <a:r>
              <a:rPr lang="de-AT" sz="1100" b="0" i="0" u="none" strike="noStrike" cap="none" dirty="0">
                <a:solidFill>
                  <a:srgbClr val="000000"/>
                </a:solidFill>
                <a:effectLst/>
                <a:latin typeface="Arial"/>
                <a:ea typeface="Arial"/>
                <a:cs typeface="Arial"/>
                <a:sym typeface="Arial"/>
              </a:rPr>
              <a:t>. A </a:t>
            </a:r>
            <a:r>
              <a:rPr lang="de-AT" sz="1100" b="0" i="0" u="none" strike="noStrike" cap="none" dirty="0" err="1">
                <a:solidFill>
                  <a:srgbClr val="000000"/>
                </a:solidFill>
                <a:effectLst/>
                <a:latin typeface="Arial"/>
                <a:ea typeface="Arial"/>
                <a:cs typeface="Arial"/>
                <a:sym typeface="Arial"/>
              </a:rPr>
              <a:t>secret</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group</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of</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women</a:t>
            </a:r>
            <a:r>
              <a:rPr lang="de-AT" sz="1100" b="0" i="0" u="none" strike="noStrike" cap="none" dirty="0">
                <a:solidFill>
                  <a:srgbClr val="000000"/>
                </a:solidFill>
                <a:effectLst/>
                <a:latin typeface="Arial"/>
                <a:ea typeface="Arial"/>
                <a:cs typeface="Arial"/>
                <a:sym typeface="Arial"/>
              </a:rPr>
              <a:t> was </a:t>
            </a:r>
            <a:r>
              <a:rPr lang="de-AT" sz="1100" b="0" i="0" u="none" strike="noStrike" cap="none" dirty="0" err="1">
                <a:solidFill>
                  <a:srgbClr val="000000"/>
                </a:solidFill>
                <a:effectLst/>
                <a:latin typeface="Arial"/>
                <a:ea typeface="Arial"/>
                <a:cs typeface="Arial"/>
                <a:sym typeface="Arial"/>
              </a:rPr>
              <a:t>imagined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threatening</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and</a:t>
            </a:r>
            <a:r>
              <a:rPr lang="de-AT" sz="1100" b="0" i="0" u="none" strike="noStrike" cap="none" dirty="0">
                <a:solidFill>
                  <a:srgbClr val="000000"/>
                </a:solidFill>
                <a:effectLst/>
                <a:latin typeface="Arial"/>
                <a:ea typeface="Arial"/>
                <a:cs typeface="Arial"/>
                <a:sym typeface="Arial"/>
              </a:rPr>
              <a:t> non-Christian </a:t>
            </a:r>
            <a:r>
              <a:rPr lang="de-AT" sz="1100" b="0" i="0" u="none" strike="noStrike" cap="none" dirty="0" err="1">
                <a:solidFill>
                  <a:srgbClr val="000000"/>
                </a:solidFill>
                <a:effectLst/>
                <a:latin typeface="Arial"/>
                <a:ea typeface="Arial"/>
                <a:cs typeface="Arial"/>
                <a:sym typeface="Arial"/>
              </a:rPr>
              <a:t>or</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areligious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practices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were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imagined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declared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as</a:t>
            </a:r>
            <a:r>
              <a:rPr lang="de-AT" sz="1100" b="0" i="0" u="none" strike="noStrike" cap="none" dirty="0">
                <a:solidFill>
                  <a:srgbClr val="000000"/>
                </a:solidFill>
                <a:effectLst/>
                <a:latin typeface="Arial"/>
                <a:ea typeface="Arial"/>
                <a:cs typeface="Arial"/>
                <a:sym typeface="Arial"/>
              </a:rPr>
              <a:t> a </a:t>
            </a:r>
            <a:r>
              <a:rPr lang="de-AT" sz="1100" b="0" i="0" u="none" strike="noStrike" cap="none" dirty="0" err="1">
                <a:solidFill>
                  <a:srgbClr val="000000"/>
                </a:solidFill>
                <a:effectLst/>
                <a:latin typeface="Arial"/>
                <a:ea typeface="Arial"/>
                <a:cs typeface="Arial"/>
                <a:sym typeface="Arial"/>
              </a:rPr>
              <a:t>danger</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Many</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women</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were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humiliated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murdered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because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of</a:t>
            </a:r>
            <a:r>
              <a:rPr lang="de-AT" sz="1100" b="0" i="0" u="none" strike="noStrike" cap="none" dirty="0">
                <a:solidFill>
                  <a:srgbClr val="000000"/>
                </a:solidFill>
                <a:effectLst/>
                <a:latin typeface="Arial"/>
                <a:ea typeface="Arial"/>
                <a:cs typeface="Arial"/>
                <a:sym typeface="Arial"/>
              </a:rPr>
              <a:t> such </a:t>
            </a:r>
            <a:r>
              <a:rPr lang="de-AT" sz="1100" b="0" i="0" u="none" strike="noStrike" cap="none" dirty="0" err="1">
                <a:solidFill>
                  <a:srgbClr val="000000"/>
                </a:solidFill>
                <a:effectLst/>
                <a:latin typeface="Arial"/>
                <a:ea typeface="Arial"/>
                <a:cs typeface="Arial"/>
                <a:sym typeface="Arial"/>
              </a:rPr>
              <a:t>false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accusations</a:t>
            </a:r>
            <a:r>
              <a:rPr lang="de-AT" sz="1100" b="0" i="0" u="none" strike="noStrike" cap="none" dirty="0">
                <a:solidFill>
                  <a:srgbClr val="000000"/>
                </a:solidFill>
                <a:effectLst/>
                <a:latin typeface="Arial"/>
                <a:ea typeface="Arial"/>
                <a:cs typeface="Arial"/>
                <a:sym typeface="Arial"/>
              </a:rPr>
              <a:t>.</a:t>
            </a:r>
          </a:p>
          <a:p>
            <a:r>
              <a:rPr lang="de-AT" sz="1100" b="0" i="0" u="none" strike="noStrike" cap="none" dirty="0">
                <a:solidFill>
                  <a:srgbClr val="000000"/>
                </a:solidFill>
                <a:effectLst/>
                <a:latin typeface="Arial"/>
                <a:ea typeface="Arial"/>
                <a:cs typeface="Arial"/>
                <a:sym typeface="Arial"/>
              </a:rPr>
              <a:t>Albrecht Dürer ca. 1500: Die Hexe / </a:t>
            </a:r>
            <a:r>
              <a:rPr lang="de-AT" sz="1100" b="0" i="0" u="none" strike="noStrike" cap="none" dirty="0" err="1">
                <a:solidFill>
                  <a:srgbClr val="000000"/>
                </a:solidFill>
                <a:effectLst/>
                <a:latin typeface="Arial"/>
                <a:ea typeface="Arial"/>
                <a:cs typeface="Arial"/>
                <a:sym typeface="Arial"/>
              </a:rPr>
              <a:t>Witch</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Riding</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Backwards</a:t>
            </a:r>
            <a:r>
              <a:rPr lang="de-AT" sz="1100" b="0" i="0" u="none" strike="noStrike" cap="none" dirty="0">
                <a:solidFill>
                  <a:srgbClr val="000000"/>
                </a:solidFill>
                <a:effectLst/>
                <a:latin typeface="Arial"/>
                <a:ea typeface="Arial"/>
                <a:cs typeface="Arial"/>
                <a:sym typeface="Arial"/>
              </a:rPr>
              <a:t> On A </a:t>
            </a:r>
            <a:r>
              <a:rPr lang="de-AT" sz="1100" b="0" i="0" u="none" strike="noStrike" cap="none" dirty="0" err="1">
                <a:solidFill>
                  <a:srgbClr val="000000"/>
                </a:solidFill>
                <a:effectLst/>
                <a:latin typeface="Arial"/>
                <a:ea typeface="Arial"/>
                <a:cs typeface="Arial"/>
                <a:sym typeface="Arial"/>
              </a:rPr>
              <a:t>Goat</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source</a:t>
            </a:r>
            <a:r>
              <a:rPr lang="de-AT" sz="1100" b="0" i="0" u="none" strike="noStrike" cap="none" dirty="0">
                <a:solidFill>
                  <a:srgbClr val="000000"/>
                </a:solidFill>
                <a:effectLst/>
                <a:latin typeface="Arial"/>
                <a:ea typeface="Arial"/>
                <a:cs typeface="Arial"/>
                <a:sym typeface="Arial"/>
              </a:rPr>
              <a:t>: https://</a:t>
            </a:r>
            <a:r>
              <a:rPr lang="de-AT" sz="1100" b="0" i="0" u="none" strike="noStrike" cap="none" dirty="0" err="1">
                <a:solidFill>
                  <a:srgbClr val="000000"/>
                </a:solidFill>
                <a:effectLst/>
                <a:latin typeface="Arial"/>
                <a:ea typeface="Arial"/>
                <a:cs typeface="Arial"/>
                <a:sym typeface="Arial"/>
              </a:rPr>
              <a:t>commons.wikimedia.org</a:t>
            </a:r>
            <a:r>
              <a:rPr lang="de-AT" sz="1100" b="0" i="0" u="none" strike="noStrike" cap="none" dirty="0">
                <a:solidFill>
                  <a:srgbClr val="000000"/>
                </a:solidFill>
                <a:effectLst/>
                <a:latin typeface="Arial"/>
                <a:ea typeface="Arial"/>
                <a:cs typeface="Arial"/>
                <a:sym typeface="Arial"/>
              </a:rPr>
              <a:t>/</a:t>
            </a:r>
            <a:r>
              <a:rPr lang="de-AT" sz="1100" b="0" i="0" u="none" strike="noStrike" cap="none" dirty="0" err="1">
                <a:solidFill>
                  <a:srgbClr val="000000"/>
                </a:solidFill>
                <a:effectLst/>
                <a:latin typeface="Arial"/>
                <a:ea typeface="Arial"/>
                <a:cs typeface="Arial"/>
                <a:sym typeface="Arial"/>
              </a:rPr>
              <a:t>wiki</a:t>
            </a:r>
            <a:r>
              <a:rPr lang="de-AT" sz="1100" b="0" i="0" u="none" strike="noStrike" cap="none" dirty="0">
                <a:solidFill>
                  <a:srgbClr val="000000"/>
                </a:solidFill>
                <a:effectLst/>
                <a:latin typeface="Arial"/>
                <a:ea typeface="Arial"/>
                <a:cs typeface="Arial"/>
                <a:sym typeface="Arial"/>
              </a:rPr>
              <a:t>/</a:t>
            </a:r>
            <a:r>
              <a:rPr lang="de-AT" sz="1100" b="0" i="0" u="none" strike="noStrike" cap="none" dirty="0" err="1">
                <a:solidFill>
                  <a:srgbClr val="000000"/>
                </a:solidFill>
                <a:effectLst/>
                <a:latin typeface="Arial"/>
                <a:ea typeface="Arial"/>
                <a:cs typeface="Arial"/>
                <a:sym typeface="Arial"/>
              </a:rPr>
              <a:t>File:Die_Hexe</a:t>
            </a:r>
            <a:r>
              <a:rPr lang="de-AT" sz="1100" b="0" i="0" u="none" strike="noStrike" cap="none" dirty="0">
                <a:solidFill>
                  <a:srgbClr val="000000"/>
                </a:solidFill>
                <a:effectLst/>
                <a:latin typeface="Arial"/>
                <a:ea typeface="Arial"/>
                <a:cs typeface="Arial"/>
                <a:sym typeface="Arial"/>
              </a:rPr>
              <a:t>_(</a:t>
            </a:r>
            <a:r>
              <a:rPr lang="de-AT" sz="1100" b="0" i="0" u="none" strike="noStrike" cap="none" dirty="0" err="1">
                <a:solidFill>
                  <a:srgbClr val="000000"/>
                </a:solidFill>
                <a:effectLst/>
                <a:latin typeface="Arial"/>
                <a:ea typeface="Arial"/>
                <a:cs typeface="Arial"/>
                <a:sym typeface="Arial"/>
              </a:rPr>
              <a:t>Albrecht_Dürer</a:t>
            </a:r>
            <a:r>
              <a:rPr lang="de-AT" sz="1100" b="0" i="0" u="none" strike="noStrike" cap="none" dirty="0">
                <a:solidFill>
                  <a:srgbClr val="000000"/>
                </a:solidFill>
                <a:effectLst/>
                <a:latin typeface="Arial"/>
                <a:ea typeface="Arial"/>
                <a:cs typeface="Arial"/>
                <a:sym typeface="Arial"/>
              </a:rPr>
              <a:t>).</a:t>
            </a:r>
            <a:r>
              <a:rPr lang="de-AT" sz="1100" b="0" i="0" u="none" strike="noStrike" cap="none" dirty="0" err="1">
                <a:solidFill>
                  <a:srgbClr val="000000"/>
                </a:solidFill>
                <a:effectLst/>
                <a:latin typeface="Arial"/>
                <a:ea typeface="Arial"/>
                <a:cs typeface="Arial"/>
                <a:sym typeface="Arial"/>
              </a:rPr>
              <a:t>jpg</a:t>
            </a:r>
            <a:endParaRPr lang="en-GB" dirty="0"/>
          </a:p>
        </p:txBody>
      </p:sp>
    </p:spTree>
    <p:extLst>
      <p:ext uri="{BB962C8B-B14F-4D97-AF65-F5344CB8AC3E}">
        <p14:creationId xmlns:p14="http://schemas.microsoft.com/office/powerpoint/2010/main" val="2856767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AT" sz="1100" b="0" i="0" u="none" strike="noStrike" cap="none" dirty="0" err="1">
                <a:solidFill>
                  <a:srgbClr val="000000"/>
                </a:solidFill>
                <a:effectLst/>
                <a:latin typeface="Arial"/>
                <a:ea typeface="Arial"/>
                <a:cs typeface="Arial"/>
                <a:sym typeface="Arial"/>
              </a:rPr>
              <a:t>input</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description</a:t>
            </a:r>
            <a:r>
              <a:rPr lang="de-AT" sz="1100" b="0" i="0" u="none" strike="noStrike" cap="none" dirty="0">
                <a:solidFill>
                  <a:srgbClr val="000000"/>
                </a:solidFill>
                <a:effectLst/>
                <a:latin typeface="Arial"/>
                <a:ea typeface="Arial"/>
                <a:cs typeface="Arial"/>
                <a:sym typeface="Arial"/>
              </a:rPr>
              <a:t>:</a:t>
            </a:r>
            <a:endParaRPr lang="en-GB"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Similar to the witch hunt and the host desecration accusations, the accusations of well poisoning also build on old legends that seemed to offer a solution to unexplainable problems and catastrophes in times of uncertainty. Various groups could become victims of such accusations; in addition to women as "witches", Jews in particular were identified as enemies in Christian Europe. Even ritual washing in Judaism could become a cause for “suspicion". Murder and persecution were the result.</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dirty="0"/>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2000 Jews burned to death in Strasbourg 1349 during the Black Death. “A contemporary drawing of the 2000 Jews of Strasbourg being burned to death over a pit on Feb. 14, 1349 in the Strasbourg Massacre during the Black Death persecutions. The Jews were accused of causing the Black Death by poisoning the wells. Babies thrown out to be saved were thrown back into the fire. The monument to this massacre erected in the early 20th century was removed by the Nazis.” https://</a:t>
            </a:r>
            <a:r>
              <a:rPr lang="en-GB" dirty="0" err="1"/>
              <a:t>commons.wikimedia.org</a:t>
            </a:r>
            <a:r>
              <a:rPr lang="en-GB" dirty="0"/>
              <a:t>/wiki/File:Jews_burned_to_death_in_Strasbourg_Feb._14_1349_during_the_Black_Death.jpg</a:t>
            </a:r>
          </a:p>
        </p:txBody>
      </p:sp>
    </p:spTree>
    <p:extLst>
      <p:ext uri="{BB962C8B-B14F-4D97-AF65-F5344CB8AC3E}">
        <p14:creationId xmlns:p14="http://schemas.microsoft.com/office/powerpoint/2010/main" val="1262992849"/>
      </p:ext>
    </p:extLst>
  </p:cSld>
  <p:clrMapOvr>
    <a:masterClrMapping/>
  </p:clrMapOvr>
</p:notes>
</file>

<file path=ppt/slideLayouts/_rels/slideLayout1.xml.rels><?xml version="1.0" encoding="UTF-8" standalone="yes" ?><Relationships xmlns="http://schemas.openxmlformats.org/package/2006/relationships"><Relationship Id="rId3" Target="../media/image2.png" Type="http://schemas.openxmlformats.org/officeDocument/2006/relationships/image"/><Relationship Id="rId2" Target="../media/image1.jpeg" Type="http://schemas.openxmlformats.org/officeDocument/2006/relationships/image"/><Relationship Id="rId1" Target="../slideMasters/slideMaster1.xml" Type="http://schemas.openxmlformats.org/officeDocument/2006/relationships/slideMaster"/><Relationship Id="rId4" Target="../media/image3.png" Type="http://schemas.openxmlformats.org/officeDocument/2006/relationships/image"/></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a="http://schemas.openxmlformats.org/drawingml/2006/main" xmlns:r="http://schemas.openxmlformats.org/officeDocument/2006/relationships"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anchor="b" anchorCtr="0" bIns="91425" lIns="360000" rIns="91425" spcFirstLastPara="1" tIns="91425" wrap="square">
            <a:noAutofit/>
          </a:bodyPr>
          <a:lstStyle>
            <a:lvl1pPr lvl="0">
              <a:spcBef>
                <a:spcPts val="0"/>
              </a:spcBef>
              <a:spcAft>
                <a:spcPts val="0"/>
              </a:spcAft>
              <a:buClr>
                <a:srgbClr val="000000"/>
              </a:buClr>
              <a:buSzPts val="4000"/>
              <a:buNone/>
              <a:defRPr sz="4000">
                <a:solidFill>
                  <a:srgbClr val="000000"/>
                </a:solidFill>
              </a:defRPr>
            </a:lvl1pPr>
            <a:lvl2pPr algn="ctr" lvl="1">
              <a:spcBef>
                <a:spcPts val="0"/>
              </a:spcBef>
              <a:spcAft>
                <a:spcPts val="0"/>
              </a:spcAft>
              <a:buSzPts val="5200"/>
              <a:buNone/>
              <a:defRPr sz="5200"/>
            </a:lvl2pPr>
            <a:lvl3pPr algn="ctr" lvl="2">
              <a:spcBef>
                <a:spcPts val="0"/>
              </a:spcBef>
              <a:spcAft>
                <a:spcPts val="0"/>
              </a:spcAft>
              <a:buSzPts val="5200"/>
              <a:buNone/>
              <a:defRPr sz="5200"/>
            </a:lvl3pPr>
            <a:lvl4pPr algn="ctr" lvl="3">
              <a:spcBef>
                <a:spcPts val="0"/>
              </a:spcBef>
              <a:spcAft>
                <a:spcPts val="0"/>
              </a:spcAft>
              <a:buSzPts val="5200"/>
              <a:buNone/>
              <a:defRPr sz="5200"/>
            </a:lvl4pPr>
            <a:lvl5pPr algn="ctr" lvl="4">
              <a:spcBef>
                <a:spcPts val="0"/>
              </a:spcBef>
              <a:spcAft>
                <a:spcPts val="0"/>
              </a:spcAft>
              <a:buSzPts val="5200"/>
              <a:buNone/>
              <a:defRPr sz="5200"/>
            </a:lvl5pPr>
            <a:lvl6pPr algn="ctr" lvl="5">
              <a:spcBef>
                <a:spcPts val="0"/>
              </a:spcBef>
              <a:spcAft>
                <a:spcPts val="0"/>
              </a:spcAft>
              <a:buSzPts val="5200"/>
              <a:buNone/>
              <a:defRPr sz="5200"/>
            </a:lvl6pPr>
            <a:lvl7pPr algn="ctr" lvl="6">
              <a:spcBef>
                <a:spcPts val="0"/>
              </a:spcBef>
              <a:spcAft>
                <a:spcPts val="0"/>
              </a:spcAft>
              <a:buSzPts val="5200"/>
              <a:buNone/>
              <a:defRPr sz="5200"/>
            </a:lvl7pPr>
            <a:lvl8pPr algn="ctr" lvl="7">
              <a:spcBef>
                <a:spcPts val="0"/>
              </a:spcBef>
              <a:spcAft>
                <a:spcPts val="0"/>
              </a:spcAft>
              <a:buSzPts val="5200"/>
              <a:buNone/>
              <a:defRPr sz="5200"/>
            </a:lvl8pPr>
            <a:lvl9pPr algn="ctr" lvl="8">
              <a:spcBef>
                <a:spcPts val="0"/>
              </a:spcBef>
              <a:spcAft>
                <a:spcPts val="0"/>
              </a:spcAft>
              <a:buSzPts val="5200"/>
              <a:buNone/>
              <a:defRPr sz="5200"/>
            </a:lvl9pPr>
          </a:lstStyle>
          <a:p>
            <a:endParaRPr/>
          </a:p>
        </p:txBody>
      </p:sp>
      <p:sp>
        <p:nvSpPr>
          <p:cNvPr id="11" name="Google Shape;11;p2"/>
          <p:cNvSpPr txBox="1">
            <a:spLocks noGrp="1"/>
          </p:cNvSpPr>
          <p:nvPr>
            <p:ph idx="1" type="subTitle"/>
          </p:nvPr>
        </p:nvSpPr>
        <p:spPr>
          <a:xfrm>
            <a:off x="50" y="2702950"/>
            <a:ext cx="5496600" cy="867900"/>
          </a:xfrm>
          <a:prstGeom prst="rect">
            <a:avLst/>
          </a:prstGeom>
          <a:solidFill>
            <a:srgbClr val="FFFFFF"/>
          </a:solidFill>
          <a:ln>
            <a:noFill/>
          </a:ln>
        </p:spPr>
        <p:txBody>
          <a:bodyPr anchor="t" anchorCtr="0" bIns="91425" lIns="360000" rIns="91425" spcFirstLastPara="1" tIns="91425" wrap="square">
            <a:noAutofit/>
          </a:bodyPr>
          <a:lstStyle>
            <a:lvl1pPr lvl="0">
              <a:lnSpc>
                <a:spcPct val="100000"/>
              </a:lnSpc>
              <a:spcBef>
                <a:spcPts val="0"/>
              </a:spcBef>
              <a:spcAft>
                <a:spcPts val="0"/>
              </a:spcAft>
              <a:buClr>
                <a:srgbClr val="363F83"/>
              </a:buClr>
              <a:buSzPts val="2000"/>
              <a:buNone/>
              <a:defRPr sz="2000">
                <a:solidFill>
                  <a:srgbClr val="363F83"/>
                </a:solidFill>
              </a:defRPr>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extLst>
              <a:ext uri="{28A0092B-C50C-407E-A947-70E740481C1C}">
                <a14:useLocalDpi xmlns:a14="http://schemas.microsoft.com/office/drawing/2010/main"/>
              </a:ext>
            </a:extLst>
          </a:blip>
          <a:srcRect r="-95"/>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extLst>
              <a:ext uri="{28A0092B-C50C-407E-A947-70E740481C1C}">
                <a14:useLocalDpi xmlns:a14="http://schemas.microsoft.com/office/drawing/2010/main"/>
              </a:ext>
            </a:extLst>
          </a:blip>
          <a:srcRect b="-4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anchor="t" anchorCtr="0" bIns="91425" lIns="91425" rIns="91425" spcFirstLastPara="1" tIns="91425" wrap="square">
            <a:noAutofit/>
          </a:bodyPr>
          <a:lstStyle/>
          <a:p>
            <a:pPr algn="l" indent="0" lvl="0" marL="0"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algn="l" indent="0" lvl="0" marL="0"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2.xml><?xml version="1.0" encoding="utf-8"?>
<p:sldLayout xmlns:p="http://schemas.openxmlformats.org/presentationml/2006/main" xmlns:a="http://schemas.openxmlformats.org/drawingml/2006/main" xmlns:r="http://schemas.openxmlformats.org/officeDocument/2006/relationships"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anchor="t" anchorCtr="0" bIns="91425" lIns="91425" rIns="91425" spcFirstLastPara="1" tIns="91425" wrap="square">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idx="1" type="body"/>
          </p:nvPr>
        </p:nvSpPr>
        <p:spPr>
          <a:xfrm>
            <a:off x="168425" y="1032300"/>
            <a:ext cx="8664000" cy="3406500"/>
          </a:xfrm>
          <a:prstGeom prst="rect">
            <a:avLst/>
          </a:prstGeom>
          <a:solidFill>
            <a:srgbClr val="FFFFFF"/>
          </a:solidFill>
        </p:spPr>
        <p:txBody>
          <a:bodyPr anchor="t" anchorCtr="0" bIns="91425" lIns="91425" rIns="91425" spcFirstLastPara="1" tIns="91425" wrap="square">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extLst>
              <a:ext uri="{28A0092B-C50C-407E-A947-70E740481C1C}">
                <a14:useLocalDpi xmlns:a14="http://schemas.microsoft.com/office/drawing/2010/main"/>
              </a:ext>
            </a:extLst>
          </a:blip>
          <a:srcRect b="-4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idx="12" type="sldNum"/>
          </p:nvPr>
        </p:nvSpPr>
        <p:spPr>
          <a:xfrm>
            <a:off x="8283733" y="4640967"/>
            <a:ext cx="548700" cy="393600"/>
          </a:xfrm>
          <a:prstGeom prst="rect">
            <a:avLst/>
          </a:prstGeom>
        </p:spPr>
        <p:txBody>
          <a:bodyPr anchor="ctr" anchorCtr="0" bIns="91425" lIns="91425" rIns="91425" spcFirstLastPara="1" tIns="91425" wrap="square">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algn="r" indent="0" lvl="0" marL="0"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p="http://schemas.openxmlformats.org/presentationml/2006/main" xmlns:a="http://schemas.openxmlformats.org/drawingml/2006/main" xmlns:r="http://schemas.openxmlformats.org/officeDocument/2006/relationships"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anchor="b" anchorCtr="0" bIns="91425" lIns="91425" rIns="91425" spcFirstLastPara="1" tIns="91425" wrap="square">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idx="1" type="body"/>
          </p:nvPr>
        </p:nvSpPr>
        <p:spPr>
          <a:xfrm>
            <a:off x="311700" y="1176700"/>
            <a:ext cx="2808000" cy="3224400"/>
          </a:xfrm>
          <a:prstGeom prst="rect">
            <a:avLst/>
          </a:prstGeom>
          <a:solidFill>
            <a:srgbClr val="FFFFFF"/>
          </a:solidFill>
        </p:spPr>
        <p:txBody>
          <a:bodyPr anchor="t" anchorCtr="0" bIns="91425" lIns="91425" rIns="91425" spcFirstLastPara="1" tIns="91425" wrap="square">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extLst>
              <a:ext uri="{28A0092B-C50C-407E-A947-70E740481C1C}">
                <a14:useLocalDpi xmlns:a14="http://schemas.microsoft.com/office/drawing/2010/main"/>
              </a:ext>
            </a:extLst>
          </a:blip>
          <a:srcRect b="-4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idx="12" type="sldNum"/>
          </p:nvPr>
        </p:nvSpPr>
        <p:spPr>
          <a:xfrm>
            <a:off x="8283733" y="4640967"/>
            <a:ext cx="548700" cy="393600"/>
          </a:xfrm>
          <a:prstGeom prst="rect">
            <a:avLst/>
          </a:prstGeom>
        </p:spPr>
        <p:txBody>
          <a:bodyPr anchor="ctr" anchorCtr="0" bIns="91425" lIns="91425" rIns="91425" spcFirstLastPara="1" tIns="91425" wrap="square">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algn="r" indent="0" lvl="0" marL="0"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p="http://schemas.openxmlformats.org/presentationml/2006/main" xmlns:a="http://schemas.openxmlformats.org/drawingml/2006/main" xmlns:r="http://schemas.openxmlformats.org/officeDocument/2006/relationships"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anchor="ctr" anchorCtr="0" bIns="91425" lIns="91425" rIns="91425" spcFirstLastPara="1" tIns="91425" wrap="square">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extLst>
              <a:ext uri="{28A0092B-C50C-407E-A947-70E740481C1C}">
                <a14:useLocalDpi xmlns:a14="http://schemas.microsoft.com/office/drawing/2010/main"/>
              </a:ext>
            </a:extLst>
          </a:blip>
          <a:srcRect b="-4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idx="12" type="sldNum"/>
          </p:nvPr>
        </p:nvSpPr>
        <p:spPr>
          <a:xfrm>
            <a:off x="8283733" y="4640967"/>
            <a:ext cx="548700" cy="393600"/>
          </a:xfrm>
          <a:prstGeom prst="rect">
            <a:avLst/>
          </a:prstGeom>
        </p:spPr>
        <p:txBody>
          <a:bodyPr anchor="ctr" anchorCtr="0" bIns="91425" lIns="91425" rIns="91425" spcFirstLastPara="1" tIns="91425" wrap="square">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algn="r" indent="0" lvl="0" marL="0"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p="http://schemas.openxmlformats.org/presentationml/2006/main" xmlns:a="http://schemas.openxmlformats.org/drawingml/2006/main" xmlns:r="http://schemas.openxmlformats.org/officeDocument/2006/relationships"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anchor="ctr" anchorCtr="0" bIns="91425" lIns="91425" rIns="91425" spcFirstLastPara="1" tIns="91425" wrap="square">
            <a:noAutofit/>
          </a:bodyPr>
          <a:lstStyle/>
          <a:p>
            <a:pPr algn="l" indent="0" lvl="0" marL="0"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anchor="b" anchorCtr="0" bIns="91425" lIns="91425" rIns="91425" spcFirstLastPara="1" tIns="91425" wrap="square">
            <a:noAutofit/>
          </a:bodyPr>
          <a:lstStyle>
            <a:lvl1pPr algn="ctr" lvl="0">
              <a:spcBef>
                <a:spcPts val="0"/>
              </a:spcBef>
              <a:spcAft>
                <a:spcPts val="0"/>
              </a:spcAft>
              <a:buSzPts val="4200"/>
              <a:buNone/>
              <a:defRPr sz="4200"/>
            </a:lvl1pPr>
            <a:lvl2pPr algn="ctr" lvl="1">
              <a:spcBef>
                <a:spcPts val="0"/>
              </a:spcBef>
              <a:spcAft>
                <a:spcPts val="0"/>
              </a:spcAft>
              <a:buSzPts val="4200"/>
              <a:buNone/>
              <a:defRPr sz="4200"/>
            </a:lvl2pPr>
            <a:lvl3pPr algn="ctr" lvl="2">
              <a:spcBef>
                <a:spcPts val="0"/>
              </a:spcBef>
              <a:spcAft>
                <a:spcPts val="0"/>
              </a:spcAft>
              <a:buSzPts val="4200"/>
              <a:buNone/>
              <a:defRPr sz="4200"/>
            </a:lvl3pPr>
            <a:lvl4pPr algn="ctr" lvl="3">
              <a:spcBef>
                <a:spcPts val="0"/>
              </a:spcBef>
              <a:spcAft>
                <a:spcPts val="0"/>
              </a:spcAft>
              <a:buSzPts val="4200"/>
              <a:buNone/>
              <a:defRPr sz="4200"/>
            </a:lvl4pPr>
            <a:lvl5pPr algn="ctr" lvl="4">
              <a:spcBef>
                <a:spcPts val="0"/>
              </a:spcBef>
              <a:spcAft>
                <a:spcPts val="0"/>
              </a:spcAft>
              <a:buSzPts val="4200"/>
              <a:buNone/>
              <a:defRPr sz="4200"/>
            </a:lvl5pPr>
            <a:lvl6pPr algn="ctr" lvl="5">
              <a:spcBef>
                <a:spcPts val="0"/>
              </a:spcBef>
              <a:spcAft>
                <a:spcPts val="0"/>
              </a:spcAft>
              <a:buSzPts val="4200"/>
              <a:buNone/>
              <a:defRPr sz="4200"/>
            </a:lvl6pPr>
            <a:lvl7pPr algn="ctr" lvl="6">
              <a:spcBef>
                <a:spcPts val="0"/>
              </a:spcBef>
              <a:spcAft>
                <a:spcPts val="0"/>
              </a:spcAft>
              <a:buSzPts val="4200"/>
              <a:buNone/>
              <a:defRPr sz="4200"/>
            </a:lvl7pPr>
            <a:lvl8pPr algn="ctr" lvl="7">
              <a:spcBef>
                <a:spcPts val="0"/>
              </a:spcBef>
              <a:spcAft>
                <a:spcPts val="0"/>
              </a:spcAft>
              <a:buSzPts val="4200"/>
              <a:buNone/>
              <a:defRPr sz="4200"/>
            </a:lvl8pPr>
            <a:lvl9pPr algn="ctr" lvl="8">
              <a:spcBef>
                <a:spcPts val="0"/>
              </a:spcBef>
              <a:spcAft>
                <a:spcPts val="0"/>
              </a:spcAft>
              <a:buSzPts val="4200"/>
              <a:buNone/>
              <a:defRPr sz="4200"/>
            </a:lvl9pPr>
          </a:lstStyle>
          <a:p>
            <a:endParaRPr/>
          </a:p>
        </p:txBody>
      </p:sp>
      <p:sp>
        <p:nvSpPr>
          <p:cNvPr id="54" name="Google Shape;54;p9"/>
          <p:cNvSpPr txBox="1">
            <a:spLocks noGrp="1"/>
          </p:cNvSpPr>
          <p:nvPr>
            <p:ph idx="1" type="subTitle"/>
          </p:nvPr>
        </p:nvSpPr>
        <p:spPr>
          <a:xfrm>
            <a:off x="265500" y="2803075"/>
            <a:ext cx="4045200" cy="1235100"/>
          </a:xfrm>
          <a:prstGeom prst="rect">
            <a:avLst/>
          </a:prstGeom>
        </p:spPr>
        <p:txBody>
          <a:bodyPr anchor="t" anchorCtr="0" bIns="91425" lIns="91425" rIns="91425" spcFirstLastPara="1" tIns="91425" wrap="square">
            <a:noAutofit/>
          </a:bodyPr>
          <a:lstStyle>
            <a:lvl1pPr algn="ctr" lvl="0">
              <a:lnSpc>
                <a:spcPct val="100000"/>
              </a:lnSpc>
              <a:spcBef>
                <a:spcPts val="0"/>
              </a:spcBef>
              <a:spcAft>
                <a:spcPts val="0"/>
              </a:spcAft>
              <a:buSzPts val="2100"/>
              <a:buNone/>
              <a:defRPr sz="2100"/>
            </a:lvl1pPr>
            <a:lvl2pPr algn="ctr" lvl="1">
              <a:lnSpc>
                <a:spcPct val="100000"/>
              </a:lnSpc>
              <a:spcBef>
                <a:spcPts val="0"/>
              </a:spcBef>
              <a:spcAft>
                <a:spcPts val="0"/>
              </a:spcAft>
              <a:buSzPts val="2100"/>
              <a:buNone/>
              <a:defRPr sz="2100"/>
            </a:lvl2pPr>
            <a:lvl3pPr algn="ctr" lvl="2">
              <a:lnSpc>
                <a:spcPct val="100000"/>
              </a:lnSpc>
              <a:spcBef>
                <a:spcPts val="0"/>
              </a:spcBef>
              <a:spcAft>
                <a:spcPts val="0"/>
              </a:spcAft>
              <a:buSzPts val="2100"/>
              <a:buNone/>
              <a:defRPr sz="2100"/>
            </a:lvl3pPr>
            <a:lvl4pPr algn="ctr" lvl="3">
              <a:lnSpc>
                <a:spcPct val="100000"/>
              </a:lnSpc>
              <a:spcBef>
                <a:spcPts val="0"/>
              </a:spcBef>
              <a:spcAft>
                <a:spcPts val="0"/>
              </a:spcAft>
              <a:buSzPts val="2100"/>
              <a:buNone/>
              <a:defRPr sz="2100"/>
            </a:lvl4pPr>
            <a:lvl5pPr algn="ctr" lvl="4">
              <a:lnSpc>
                <a:spcPct val="100000"/>
              </a:lnSpc>
              <a:spcBef>
                <a:spcPts val="0"/>
              </a:spcBef>
              <a:spcAft>
                <a:spcPts val="0"/>
              </a:spcAft>
              <a:buSzPts val="2100"/>
              <a:buNone/>
              <a:defRPr sz="2100"/>
            </a:lvl5pPr>
            <a:lvl6pPr algn="ctr" lvl="5">
              <a:lnSpc>
                <a:spcPct val="100000"/>
              </a:lnSpc>
              <a:spcBef>
                <a:spcPts val="0"/>
              </a:spcBef>
              <a:spcAft>
                <a:spcPts val="0"/>
              </a:spcAft>
              <a:buSzPts val="2100"/>
              <a:buNone/>
              <a:defRPr sz="2100"/>
            </a:lvl6pPr>
            <a:lvl7pPr algn="ctr" lvl="6">
              <a:lnSpc>
                <a:spcPct val="100000"/>
              </a:lnSpc>
              <a:spcBef>
                <a:spcPts val="0"/>
              </a:spcBef>
              <a:spcAft>
                <a:spcPts val="0"/>
              </a:spcAft>
              <a:buSzPts val="2100"/>
              <a:buNone/>
              <a:defRPr sz="2100"/>
            </a:lvl7pPr>
            <a:lvl8pPr algn="ctr" lvl="7">
              <a:lnSpc>
                <a:spcPct val="100000"/>
              </a:lnSpc>
              <a:spcBef>
                <a:spcPts val="0"/>
              </a:spcBef>
              <a:spcAft>
                <a:spcPts val="0"/>
              </a:spcAft>
              <a:buSzPts val="2100"/>
              <a:buNone/>
              <a:defRPr sz="2100"/>
            </a:lvl8pPr>
            <a:lvl9pPr algn="ctr" lvl="8">
              <a:lnSpc>
                <a:spcPct val="100000"/>
              </a:lnSpc>
              <a:spcBef>
                <a:spcPts val="0"/>
              </a:spcBef>
              <a:spcAft>
                <a:spcPts val="0"/>
              </a:spcAft>
              <a:buSzPts val="2100"/>
              <a:buNone/>
              <a:defRPr sz="2100"/>
            </a:lvl9pPr>
          </a:lstStyle>
          <a:p>
            <a:endParaRPr/>
          </a:p>
        </p:txBody>
      </p:sp>
      <p:sp>
        <p:nvSpPr>
          <p:cNvPr id="55" name="Google Shape;55;p9"/>
          <p:cNvSpPr txBox="1">
            <a:spLocks noGrp="1"/>
          </p:cNvSpPr>
          <p:nvPr>
            <p:ph idx="2" type="body"/>
          </p:nvPr>
        </p:nvSpPr>
        <p:spPr>
          <a:xfrm>
            <a:off x="4939500" y="724075"/>
            <a:ext cx="3837000" cy="3695100"/>
          </a:xfrm>
          <a:prstGeom prst="rect">
            <a:avLst/>
          </a:prstGeom>
        </p:spPr>
        <p:txBody>
          <a:bodyPr anchor="ctr" anchorCtr="0" bIns="91425" lIns="91425" rIns="91425" spcFirstLastPara="1" tIns="91425" wrap="square">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extLst>
              <a:ext uri="{28A0092B-C50C-407E-A947-70E740481C1C}">
                <a14:useLocalDpi xmlns:a14="http://schemas.microsoft.com/office/drawing/2010/main"/>
              </a:ext>
            </a:extLst>
          </a:blip>
          <a:srcRect b="-4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idx="12" type="sldNum"/>
          </p:nvPr>
        </p:nvSpPr>
        <p:spPr>
          <a:xfrm>
            <a:off x="8283733" y="4640967"/>
            <a:ext cx="548700" cy="393600"/>
          </a:xfrm>
          <a:prstGeom prst="rect">
            <a:avLst/>
          </a:prstGeom>
        </p:spPr>
        <p:txBody>
          <a:bodyPr anchor="ctr" anchorCtr="0" bIns="91425" lIns="91425" rIns="91425" spcFirstLastPara="1" tIns="91425" wrap="square">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algn="r" indent="0" lvl="0" marL="0"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p="http://schemas.openxmlformats.org/presentationml/2006/main" xmlns:a="http://schemas.openxmlformats.org/drawingml/2006/main" xmlns:r="http://schemas.openxmlformats.org/officeDocument/2006/relationships"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idx="1" type="body"/>
          </p:nvPr>
        </p:nvSpPr>
        <p:spPr>
          <a:xfrm>
            <a:off x="2766125" y="3922225"/>
            <a:ext cx="5998800" cy="605100"/>
          </a:xfrm>
          <a:prstGeom prst="rect">
            <a:avLst/>
          </a:prstGeom>
        </p:spPr>
        <p:txBody>
          <a:bodyPr anchor="ctr" anchorCtr="0" bIns="91425" lIns="91425" rIns="91425" spcFirstLastPara="1" tIns="91425" wrap="square">
            <a:noAutofit/>
          </a:bodyPr>
          <a:lstStyle>
            <a:lvl1pPr indent="-228600" lvl="0" marL="4572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extLst>
              <a:ext uri="{28A0092B-C50C-407E-A947-70E740481C1C}">
                <a14:useLocalDpi xmlns:a14="http://schemas.microsoft.com/office/drawing/2010/main"/>
              </a:ext>
            </a:extLst>
          </a:blip>
          <a:srcRect b="-4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idx="12" type="sldNum"/>
          </p:nvPr>
        </p:nvSpPr>
        <p:spPr>
          <a:xfrm>
            <a:off x="8283733" y="4640967"/>
            <a:ext cx="548700" cy="393600"/>
          </a:xfrm>
          <a:prstGeom prst="rect">
            <a:avLst/>
          </a:prstGeom>
        </p:spPr>
        <p:txBody>
          <a:bodyPr anchor="ctr" anchorCtr="0" bIns="91425" lIns="91425" rIns="91425" spcFirstLastPara="1" tIns="91425" wrap="square">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algn="r" indent="0" lvl="0" marL="0"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p="http://schemas.openxmlformats.org/presentationml/2006/main" xmlns:a="http://schemas.openxmlformats.org/drawingml/2006/main" xmlns:r="http://schemas.openxmlformats.org/officeDocument/2006/relationships"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hasCustomPrompt="1" type="title"/>
          </p:nvPr>
        </p:nvSpPr>
        <p:spPr>
          <a:xfrm>
            <a:off x="311700" y="1106125"/>
            <a:ext cx="8520600" cy="1963500"/>
          </a:xfrm>
          <a:prstGeom prst="rect">
            <a:avLst/>
          </a:prstGeom>
        </p:spPr>
        <p:txBody>
          <a:bodyPr anchor="b" anchorCtr="0" bIns="91425" lIns="91425" rIns="91425" spcFirstLastPara="1" tIns="91425" wrap="square">
            <a:noAutofit/>
          </a:bodyPr>
          <a:lstStyle>
            <a:lvl1pPr algn="ctr" lvl="0">
              <a:spcBef>
                <a:spcPts val="0"/>
              </a:spcBef>
              <a:spcAft>
                <a:spcPts val="0"/>
              </a:spcAft>
              <a:buSzPts val="12000"/>
              <a:buNone/>
              <a:defRPr sz="12000"/>
            </a:lvl1pPr>
            <a:lvl2pPr algn="ctr" lvl="1">
              <a:spcBef>
                <a:spcPts val="0"/>
              </a:spcBef>
              <a:spcAft>
                <a:spcPts val="0"/>
              </a:spcAft>
              <a:buSzPts val="12000"/>
              <a:buNone/>
              <a:defRPr sz="12000"/>
            </a:lvl2pPr>
            <a:lvl3pPr algn="ctr" lvl="2">
              <a:spcBef>
                <a:spcPts val="0"/>
              </a:spcBef>
              <a:spcAft>
                <a:spcPts val="0"/>
              </a:spcAft>
              <a:buSzPts val="12000"/>
              <a:buNone/>
              <a:defRPr sz="12000"/>
            </a:lvl3pPr>
            <a:lvl4pPr algn="ctr" lvl="3">
              <a:spcBef>
                <a:spcPts val="0"/>
              </a:spcBef>
              <a:spcAft>
                <a:spcPts val="0"/>
              </a:spcAft>
              <a:buSzPts val="12000"/>
              <a:buNone/>
              <a:defRPr sz="12000"/>
            </a:lvl4pPr>
            <a:lvl5pPr algn="ctr" lvl="4">
              <a:spcBef>
                <a:spcPts val="0"/>
              </a:spcBef>
              <a:spcAft>
                <a:spcPts val="0"/>
              </a:spcAft>
              <a:buSzPts val="12000"/>
              <a:buNone/>
              <a:defRPr sz="12000"/>
            </a:lvl5pPr>
            <a:lvl6pPr algn="ctr" lvl="5">
              <a:spcBef>
                <a:spcPts val="0"/>
              </a:spcBef>
              <a:spcAft>
                <a:spcPts val="0"/>
              </a:spcAft>
              <a:buSzPts val="12000"/>
              <a:buNone/>
              <a:defRPr sz="12000"/>
            </a:lvl6pPr>
            <a:lvl7pPr algn="ctr" lvl="6">
              <a:spcBef>
                <a:spcPts val="0"/>
              </a:spcBef>
              <a:spcAft>
                <a:spcPts val="0"/>
              </a:spcAft>
              <a:buSzPts val="12000"/>
              <a:buNone/>
              <a:defRPr sz="12000"/>
            </a:lvl7pPr>
            <a:lvl8pPr algn="ctr" lvl="7">
              <a:spcBef>
                <a:spcPts val="0"/>
              </a:spcBef>
              <a:spcAft>
                <a:spcPts val="0"/>
              </a:spcAft>
              <a:buSzPts val="12000"/>
              <a:buNone/>
              <a:defRPr sz="12000"/>
            </a:lvl8pPr>
            <a:lvl9pPr algn="ctr" lvl="8">
              <a:spcBef>
                <a:spcPts val="0"/>
              </a:spcBef>
              <a:spcAft>
                <a:spcPts val="0"/>
              </a:spcAft>
              <a:buSzPts val="12000"/>
              <a:buNone/>
              <a:defRPr sz="12000"/>
            </a:lvl9pPr>
          </a:lstStyle>
          <a:p>
            <a:r>
              <a:t>xx%</a:t>
            </a:r>
          </a:p>
        </p:txBody>
      </p:sp>
      <p:sp>
        <p:nvSpPr>
          <p:cNvPr id="66" name="Google Shape;66;p11"/>
          <p:cNvSpPr txBox="1">
            <a:spLocks noGrp="1"/>
          </p:cNvSpPr>
          <p:nvPr>
            <p:ph idx="1" type="body"/>
          </p:nvPr>
        </p:nvSpPr>
        <p:spPr>
          <a:xfrm>
            <a:off x="311700" y="3152225"/>
            <a:ext cx="8520600" cy="1300800"/>
          </a:xfrm>
          <a:prstGeom prst="rect">
            <a:avLst/>
          </a:prstGeom>
          <a:solidFill>
            <a:srgbClr val="FFFFFF"/>
          </a:solidFill>
        </p:spPr>
        <p:txBody>
          <a:bodyPr anchor="t" anchorCtr="0" bIns="91425" lIns="91425" rIns="91425" spcFirstLastPara="1" tIns="91425" wrap="square">
            <a:noAutofit/>
          </a:bodyPr>
          <a:lstStyle>
            <a:lvl1pPr algn="ctr" indent="-342900" lvl="0" marL="457200">
              <a:spcBef>
                <a:spcPts val="0"/>
              </a:spcBef>
              <a:spcAft>
                <a:spcPts val="0"/>
              </a:spcAft>
              <a:buSzPts val="1800"/>
              <a:buChar char="●"/>
              <a:defRPr/>
            </a:lvl1pPr>
            <a:lvl2pPr algn="ctr" indent="-317500" lvl="1" marL="914400">
              <a:spcBef>
                <a:spcPts val="1600"/>
              </a:spcBef>
              <a:spcAft>
                <a:spcPts val="0"/>
              </a:spcAft>
              <a:buSzPts val="1400"/>
              <a:buChar char="○"/>
              <a:defRPr/>
            </a:lvl2pPr>
            <a:lvl3pPr algn="ctr" indent="-317500" lvl="2" marL="1371600">
              <a:spcBef>
                <a:spcPts val="1600"/>
              </a:spcBef>
              <a:spcAft>
                <a:spcPts val="0"/>
              </a:spcAft>
              <a:buSzPts val="1400"/>
              <a:buChar char="■"/>
              <a:defRPr/>
            </a:lvl3pPr>
            <a:lvl4pPr algn="ctr" indent="-317500" lvl="3" marL="1828800">
              <a:spcBef>
                <a:spcPts val="1600"/>
              </a:spcBef>
              <a:spcAft>
                <a:spcPts val="0"/>
              </a:spcAft>
              <a:buSzPts val="1400"/>
              <a:buChar char="●"/>
              <a:defRPr/>
            </a:lvl4pPr>
            <a:lvl5pPr algn="ctr" indent="-317500" lvl="4" marL="2286000">
              <a:spcBef>
                <a:spcPts val="1600"/>
              </a:spcBef>
              <a:spcAft>
                <a:spcPts val="0"/>
              </a:spcAft>
              <a:buSzPts val="1400"/>
              <a:buChar char="○"/>
              <a:defRPr/>
            </a:lvl5pPr>
            <a:lvl6pPr algn="ctr" indent="-317500" lvl="5" marL="2743200">
              <a:spcBef>
                <a:spcPts val="1600"/>
              </a:spcBef>
              <a:spcAft>
                <a:spcPts val="0"/>
              </a:spcAft>
              <a:buSzPts val="1400"/>
              <a:buChar char="■"/>
              <a:defRPr/>
            </a:lvl6pPr>
            <a:lvl7pPr algn="ctr" indent="-317500" lvl="6" marL="3200400">
              <a:spcBef>
                <a:spcPts val="1600"/>
              </a:spcBef>
              <a:spcAft>
                <a:spcPts val="0"/>
              </a:spcAft>
              <a:buSzPts val="1400"/>
              <a:buChar char="●"/>
              <a:defRPr/>
            </a:lvl7pPr>
            <a:lvl8pPr algn="ctr" indent="-317500" lvl="7" marL="3657600">
              <a:spcBef>
                <a:spcPts val="1600"/>
              </a:spcBef>
              <a:spcAft>
                <a:spcPts val="0"/>
              </a:spcAft>
              <a:buSzPts val="1400"/>
              <a:buChar char="○"/>
              <a:defRPr/>
            </a:lvl8pPr>
            <a:lvl9pPr algn="ctr" indent="-317500" lvl="8" marL="4114800">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extLst>
              <a:ext uri="{28A0092B-C50C-407E-A947-70E740481C1C}">
                <a14:useLocalDpi xmlns:a14="http://schemas.microsoft.com/office/drawing/2010/main"/>
              </a:ext>
            </a:extLst>
          </a:blip>
          <a:srcRect b="-4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idx="12" type="sldNum"/>
          </p:nvPr>
        </p:nvSpPr>
        <p:spPr>
          <a:xfrm>
            <a:off x="8283733" y="4640967"/>
            <a:ext cx="548700" cy="393600"/>
          </a:xfrm>
          <a:prstGeom prst="rect">
            <a:avLst/>
          </a:prstGeom>
        </p:spPr>
        <p:txBody>
          <a:bodyPr anchor="ctr" anchorCtr="0" bIns="91425" lIns="91425" rIns="91425" spcFirstLastPara="1" tIns="91425" wrap="square">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algn="r" indent="0" lvl="0" marL="0"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3" r:id="rId3"/>
    <p:sldLayoutId id="2147483654" r:id="rId4"/>
    <p:sldLayoutId id="2147483655" r:id="rId5"/>
    <p:sldLayoutId id="2147483656" r:id="rId6"/>
    <p:sldLayoutId id="2147483657"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commons.wikimedia.org/wiki/File:Ritualmord-Legende.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commons.wikimedia.org/wiki/File:1934_Protocols_Patriotic_Pub.jp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lb.wikipedia.org/" TargetMode="External"/><Relationship Id="rId4" Type="http://schemas.openxmlformats.org/officeDocument/2006/relationships/hyperlink" Target="https://lb.wikipedia.org/wiki/User:Zinnek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commons.wikimedia.org/wiki/File:Die_Hexe_(Albrecht_D%C3%BCrer).jp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commons.wikimedia.org/wiki/File:Jews_burned_to_death_in_Strasbourg_Feb._14_1349_during_the_Black_Death.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2" y="650350"/>
            <a:ext cx="5496601"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GB" sz="5400" b="1" dirty="0"/>
              <a:t>CONSPIRACY MYTHS (2/5)</a:t>
            </a:r>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en-GB" b="1" dirty="0"/>
              <a:t>The world of universal explanations</a:t>
            </a:r>
          </a:p>
        </p:txBody>
      </p:sp>
    </p:spTree>
    <p:extLst>
      <p:ext uri="{BB962C8B-B14F-4D97-AF65-F5344CB8AC3E}">
        <p14:creationId xmlns:p14="http://schemas.microsoft.com/office/powerpoint/2010/main" val="354938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168425" y="1032300"/>
            <a:ext cx="4358751" cy="3406500"/>
          </a:xfrm>
          <a:noFill/>
        </p:spPr>
        <p:txBody>
          <a:bodyPr anchor="b"/>
          <a:lstStyle/>
          <a:p>
            <a:pPr marL="114300" indent="0" algn="r">
              <a:buNone/>
            </a:pPr>
            <a:r>
              <a:rPr lang="de-AT" dirty="0">
                <a:solidFill>
                  <a:schemeClr val="tx1"/>
                </a:solidFill>
              </a:rPr>
              <a:t>ritual </a:t>
            </a:r>
            <a:r>
              <a:rPr lang="de-AT" dirty="0" err="1">
                <a:solidFill>
                  <a:schemeClr val="tx1"/>
                </a:solidFill>
              </a:rPr>
              <a:t>murder</a:t>
            </a:r>
            <a:r>
              <a:rPr lang="de-AT" dirty="0">
                <a:solidFill>
                  <a:schemeClr val="tx1"/>
                </a:solidFill>
              </a:rPr>
              <a:t> </a:t>
            </a:r>
            <a:r>
              <a:rPr lang="de-AT" dirty="0" err="1">
                <a:solidFill>
                  <a:schemeClr val="tx1"/>
                </a:solidFill>
              </a:rPr>
              <a:t>accusations</a:t>
            </a:r>
            <a:r>
              <a:rPr lang="de-AT" dirty="0">
                <a:solidFill>
                  <a:schemeClr val="tx1"/>
                </a:solidFill>
              </a:rPr>
              <a:t> / </a:t>
            </a:r>
            <a:r>
              <a:rPr lang="de-AT" dirty="0" err="1">
                <a:solidFill>
                  <a:schemeClr val="tx1"/>
                </a:solidFill>
              </a:rPr>
              <a:t>blood</a:t>
            </a:r>
            <a:r>
              <a:rPr lang="de-AT" dirty="0">
                <a:solidFill>
                  <a:schemeClr val="tx1"/>
                </a:solidFill>
              </a:rPr>
              <a:t> </a:t>
            </a:r>
            <a:r>
              <a:rPr lang="de-AT" dirty="0" err="1">
                <a:solidFill>
                  <a:schemeClr val="tx1"/>
                </a:solidFill>
              </a:rPr>
              <a:t>libels</a:t>
            </a:r>
            <a:endParaRPr lang="de-AT" dirty="0">
              <a:solidFill>
                <a:schemeClr val="tx1"/>
              </a:solidFill>
            </a:endParaRPr>
          </a:p>
          <a:p>
            <a:pPr marL="114300" indent="0" algn="r">
              <a:buNone/>
            </a:pPr>
            <a:r>
              <a:rPr lang="de-AT" dirty="0" err="1">
                <a:solidFill>
                  <a:schemeClr val="tx1"/>
                </a:solidFill>
              </a:rPr>
              <a:t>well</a:t>
            </a:r>
            <a:r>
              <a:rPr lang="de-AT" dirty="0">
                <a:solidFill>
                  <a:schemeClr val="tx1"/>
                </a:solidFill>
              </a:rPr>
              <a:t> </a:t>
            </a:r>
            <a:r>
              <a:rPr lang="de-AT" dirty="0" err="1">
                <a:solidFill>
                  <a:schemeClr val="tx1"/>
                </a:solidFill>
              </a:rPr>
              <a:t>poisoning</a:t>
            </a:r>
            <a:r>
              <a:rPr lang="de-AT" dirty="0">
                <a:solidFill>
                  <a:schemeClr val="tx1"/>
                </a:solidFill>
              </a:rPr>
              <a:t> </a:t>
            </a:r>
            <a:r>
              <a:rPr lang="de-AT" dirty="0" err="1">
                <a:solidFill>
                  <a:schemeClr val="tx1"/>
                </a:solidFill>
              </a:rPr>
              <a:t>legends</a:t>
            </a:r>
            <a:r>
              <a:rPr lang="de-AT" dirty="0">
                <a:solidFill>
                  <a:schemeClr val="tx1"/>
                </a:solidFill>
              </a:rPr>
              <a:t> – </a:t>
            </a:r>
            <a:r>
              <a:rPr lang="de-AT" dirty="0" err="1">
                <a:solidFill>
                  <a:schemeClr val="tx1"/>
                </a:solidFill>
              </a:rPr>
              <a:t>the</a:t>
            </a:r>
            <a:r>
              <a:rPr lang="de-AT" dirty="0">
                <a:solidFill>
                  <a:schemeClr val="tx1"/>
                </a:solidFill>
              </a:rPr>
              <a:t> </a:t>
            </a:r>
            <a:r>
              <a:rPr lang="de-AT" dirty="0" err="1">
                <a:solidFill>
                  <a:schemeClr val="tx1"/>
                </a:solidFill>
              </a:rPr>
              <a:t>plague</a:t>
            </a:r>
            <a:endParaRPr lang="de-AT" dirty="0">
              <a:solidFill>
                <a:schemeClr val="tx1"/>
              </a:solidFill>
            </a:endParaRPr>
          </a:p>
          <a:p>
            <a:pPr marL="114300" indent="0" algn="r">
              <a:buNone/>
            </a:pPr>
            <a:endParaRPr lang="de-AT" dirty="0">
              <a:solidFill>
                <a:schemeClr val="tx1"/>
              </a:solidFill>
            </a:endParaRPr>
          </a:p>
          <a:p>
            <a:pPr marL="114300" indent="0" algn="r">
              <a:buNone/>
            </a:pPr>
            <a:r>
              <a:rPr lang="de-AT" b="1" dirty="0" err="1">
                <a:solidFill>
                  <a:schemeClr val="tx1"/>
                </a:solidFill>
              </a:rPr>
              <a:t>blood</a:t>
            </a:r>
            <a:r>
              <a:rPr lang="de-AT" dirty="0">
                <a:solidFill>
                  <a:schemeClr val="tx1"/>
                </a:solidFill>
              </a:rPr>
              <a:t> </a:t>
            </a:r>
            <a:r>
              <a:rPr lang="de-AT" dirty="0" err="1">
                <a:solidFill>
                  <a:schemeClr val="tx1"/>
                </a:solidFill>
              </a:rPr>
              <a:t>and</a:t>
            </a:r>
            <a:r>
              <a:rPr lang="de-AT" dirty="0">
                <a:solidFill>
                  <a:schemeClr val="tx1"/>
                </a:solidFill>
              </a:rPr>
              <a:t> </a:t>
            </a:r>
            <a:r>
              <a:rPr lang="de-AT" dirty="0" err="1">
                <a:solidFill>
                  <a:schemeClr val="tx1"/>
                </a:solidFill>
              </a:rPr>
              <a:t>infanticide</a:t>
            </a:r>
            <a:r>
              <a:rPr lang="de-AT" dirty="0">
                <a:solidFill>
                  <a:schemeClr val="tx1"/>
                </a:solidFill>
              </a:rPr>
              <a:t> </a:t>
            </a:r>
          </a:p>
          <a:p>
            <a:pPr marL="114300" indent="0" algn="r">
              <a:buNone/>
            </a:pPr>
            <a:endParaRPr lang="en-GB" dirty="0">
              <a:solidFill>
                <a:schemeClr val="tx1"/>
              </a:solidFill>
            </a:endParaRPr>
          </a:p>
          <a:p>
            <a:pPr marL="114300" indent="0" algn="r">
              <a:buNone/>
            </a:pPr>
            <a:r>
              <a:rPr lang="de-AT" dirty="0" err="1">
                <a:solidFill>
                  <a:schemeClr val="tx1"/>
                </a:solidFill>
              </a:rPr>
              <a:t>witch</a:t>
            </a:r>
            <a:r>
              <a:rPr lang="de-AT" dirty="0">
                <a:solidFill>
                  <a:schemeClr val="tx1"/>
                </a:solidFill>
              </a:rPr>
              <a:t> </a:t>
            </a:r>
            <a:r>
              <a:rPr lang="de-AT" dirty="0" err="1">
                <a:solidFill>
                  <a:schemeClr val="tx1"/>
                </a:solidFill>
              </a:rPr>
              <a:t>trials</a:t>
            </a:r>
            <a:r>
              <a:rPr lang="de-AT" dirty="0">
                <a:solidFill>
                  <a:schemeClr val="tx1"/>
                </a:solidFill>
              </a:rPr>
              <a:t> in 15. </a:t>
            </a:r>
            <a:r>
              <a:rPr lang="de-AT" dirty="0" err="1">
                <a:solidFill>
                  <a:schemeClr val="tx1"/>
                </a:solidFill>
              </a:rPr>
              <a:t>and</a:t>
            </a:r>
            <a:r>
              <a:rPr lang="de-AT" dirty="0">
                <a:solidFill>
                  <a:schemeClr val="tx1"/>
                </a:solidFill>
              </a:rPr>
              <a:t> 16. </a:t>
            </a:r>
            <a:r>
              <a:rPr lang="de-AT" dirty="0" err="1">
                <a:solidFill>
                  <a:schemeClr val="tx1"/>
                </a:solidFill>
              </a:rPr>
              <a:t>century</a:t>
            </a:r>
            <a:r>
              <a:rPr lang="de-AT" dirty="0">
                <a:solidFill>
                  <a:schemeClr val="tx1"/>
                </a:solidFill>
              </a:rPr>
              <a:t> (“</a:t>
            </a:r>
            <a:r>
              <a:rPr lang="de-AT" dirty="0" err="1">
                <a:solidFill>
                  <a:schemeClr val="tx1"/>
                </a:solidFill>
              </a:rPr>
              <a:t>witch</a:t>
            </a:r>
            <a:r>
              <a:rPr lang="de-AT" dirty="0">
                <a:solidFill>
                  <a:schemeClr val="tx1"/>
                </a:solidFill>
              </a:rPr>
              <a:t> </a:t>
            </a:r>
            <a:r>
              <a:rPr lang="de-AT" dirty="0" err="1">
                <a:solidFill>
                  <a:schemeClr val="tx1"/>
                </a:solidFill>
              </a:rPr>
              <a:t>hunt</a:t>
            </a:r>
            <a:r>
              <a:rPr lang="de-AT" dirty="0">
                <a:solidFill>
                  <a:schemeClr val="tx1"/>
                </a:solidFill>
              </a:rPr>
              <a:t>”)</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10</a:t>
            </a:fld>
            <a:endParaRPr lang="de-AT"/>
          </a:p>
        </p:txBody>
      </p:sp>
      <p:pic>
        <p:nvPicPr>
          <p:cNvPr id="2050" name="Picture 2">
            <a:extLst>
              <a:ext uri="{FF2B5EF4-FFF2-40B4-BE49-F238E27FC236}">
                <a16:creationId xmlns:a16="http://schemas.microsoft.com/office/drawing/2014/main" id="{DC78603C-88A5-F445-8D92-B4E5FB1EDFB1}"/>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591563" y="831557"/>
            <a:ext cx="4240737" cy="3607243"/>
          </a:xfrm>
          <a:prstGeom prst="rect">
            <a:avLst/>
          </a:prstGeom>
          <a:noFill/>
          <a:extLst>
            <a:ext uri="{909E8E84-426E-40DD-AFC4-6F175D3DCCD1}">
              <a14:hiddenFill xmlns:a14="http://schemas.microsoft.com/office/drawing/2010/main">
                <a:solidFill>
                  <a:srgbClr val="FFFFFF"/>
                </a:solidFill>
              </a14:hiddenFill>
            </a:ext>
          </a:extLst>
        </p:spPr>
      </p:pic>
      <p:sp>
        <p:nvSpPr>
          <p:cNvPr id="7" name="Titel 1">
            <a:extLst>
              <a:ext uri="{FF2B5EF4-FFF2-40B4-BE49-F238E27FC236}">
                <a16:creationId xmlns:a16="http://schemas.microsoft.com/office/drawing/2014/main" id="{12BDC8BF-C334-934C-AF8E-3F4FEA9466F8}"/>
              </a:ext>
            </a:extLst>
          </p:cNvPr>
          <p:cNvSpPr>
            <a:spLocks noGrp="1"/>
          </p:cNvSpPr>
          <p:nvPr>
            <p:ph type="title"/>
          </p:nvPr>
        </p:nvSpPr>
        <p:spPr>
          <a:xfrm>
            <a:off x="311700" y="336750"/>
            <a:ext cx="6802800" cy="572700"/>
          </a:xfrm>
        </p:spPr>
        <p:txBody>
          <a:bodyPr/>
          <a:lstStyle/>
          <a:p>
            <a:r>
              <a:rPr lang="en-GB" sz="2700" dirty="0"/>
              <a:t>Ancient and medieval times</a:t>
            </a:r>
          </a:p>
        </p:txBody>
      </p:sp>
      <p:sp>
        <p:nvSpPr>
          <p:cNvPr id="6" name="Textfeld 5"/>
          <p:cNvSpPr txBox="1"/>
          <p:nvPr/>
        </p:nvSpPr>
        <p:spPr>
          <a:xfrm>
            <a:off x="4527176" y="4434403"/>
            <a:ext cx="4687080" cy="600164"/>
          </a:xfrm>
          <a:prstGeom prst="rect">
            <a:avLst/>
          </a:prstGeom>
          <a:noFill/>
        </p:spPr>
        <p:txBody>
          <a:bodyPr wrap="square" rtlCol="0">
            <a:spAutoFit/>
          </a:bodyPr>
          <a:lstStyle/>
          <a:p>
            <a:r>
              <a:rPr lang="de-DE" sz="1100" dirty="0">
                <a:latin typeface="Lato" panose="020B0604020202020204" charset="0"/>
              </a:rPr>
              <a:t>Photo: </a:t>
            </a:r>
            <a:r>
              <a:rPr lang="en-US" sz="1100" dirty="0">
                <a:latin typeface="Lato" panose="020B0604020202020204" charset="0"/>
                <a:hlinkClick r:id="rId4"/>
              </a:rPr>
              <a:t>Martyrdom of Simon von Trent, depiction from the Nuremberg World Chronicle by Hartmann </a:t>
            </a:r>
            <a:r>
              <a:rPr lang="en-US" sz="1100" dirty="0" err="1">
                <a:latin typeface="Lato" panose="020B0604020202020204" charset="0"/>
                <a:hlinkClick r:id="rId4"/>
              </a:rPr>
              <a:t>Schedel</a:t>
            </a:r>
            <a:r>
              <a:rPr lang="en-US" sz="1100" dirty="0">
                <a:latin typeface="Lato" panose="020B0604020202020204" charset="0"/>
                <a:hlinkClick r:id="rId4"/>
              </a:rPr>
              <a:t>, 1493</a:t>
            </a:r>
            <a:br>
              <a:rPr lang="de-DE" sz="1100" dirty="0">
                <a:latin typeface="Lato" panose="020B0604020202020204" charset="0"/>
              </a:rPr>
            </a:br>
            <a:r>
              <a:rPr lang="de-DE" sz="1100" dirty="0" err="1">
                <a:latin typeface="Lato" panose="020B0604020202020204" charset="0"/>
              </a:rPr>
              <a:t>public</a:t>
            </a:r>
            <a:r>
              <a:rPr lang="de-DE" sz="1100" dirty="0">
                <a:latin typeface="Lato" panose="020B0604020202020204" charset="0"/>
              </a:rPr>
              <a:t> </a:t>
            </a:r>
            <a:r>
              <a:rPr lang="de-DE" sz="1100" dirty="0" err="1">
                <a:latin typeface="Lato" panose="020B0604020202020204" charset="0"/>
              </a:rPr>
              <a:t>domain</a:t>
            </a:r>
            <a:endParaRPr lang="de-DE" sz="1100" dirty="0">
              <a:latin typeface="Lato" panose="020B0604020202020204" charset="0"/>
            </a:endParaRPr>
          </a:p>
        </p:txBody>
      </p:sp>
    </p:spTree>
    <p:extLst>
      <p:ext uri="{BB962C8B-B14F-4D97-AF65-F5344CB8AC3E}">
        <p14:creationId xmlns:p14="http://schemas.microsoft.com/office/powerpoint/2010/main" val="23428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DC8BF-C334-934C-AF8E-3F4FEA9466F8}"/>
              </a:ext>
            </a:extLst>
          </p:cNvPr>
          <p:cNvSpPr>
            <a:spLocks noGrp="1"/>
          </p:cNvSpPr>
          <p:nvPr>
            <p:ph type="title"/>
          </p:nvPr>
        </p:nvSpPr>
        <p:spPr/>
        <p:txBody>
          <a:bodyPr/>
          <a:lstStyle/>
          <a:p>
            <a:r>
              <a:rPr lang="en-GB" dirty="0"/>
              <a:t>Modern times</a:t>
            </a:r>
          </a:p>
        </p:txBody>
      </p:sp>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168425" y="1032300"/>
            <a:ext cx="5200744" cy="3406500"/>
          </a:xfrm>
          <a:noFill/>
        </p:spPr>
        <p:txBody>
          <a:bodyPr/>
          <a:lstStyle/>
          <a:p>
            <a:pPr marL="114300" indent="0" algn="r">
              <a:buNone/>
            </a:pPr>
            <a:r>
              <a:rPr lang="en-GB" dirty="0">
                <a:solidFill>
                  <a:schemeClr val="tx1"/>
                </a:solidFill>
              </a:rPr>
              <a:t>… historical overlap with antisemitism…</a:t>
            </a:r>
          </a:p>
          <a:p>
            <a:pPr marL="114300" indent="0" algn="r">
              <a:buNone/>
            </a:pPr>
            <a:r>
              <a:rPr lang="en-GB" dirty="0">
                <a:solidFill>
                  <a:schemeClr val="tx1"/>
                </a:solidFill>
              </a:rPr>
              <a:t>Spread of Antisemitism as a complex world view in the 19</a:t>
            </a:r>
            <a:r>
              <a:rPr lang="en-GB" baseline="30000" dirty="0">
                <a:solidFill>
                  <a:schemeClr val="tx1"/>
                </a:solidFill>
              </a:rPr>
              <a:t>th</a:t>
            </a:r>
            <a:r>
              <a:rPr lang="en-GB" dirty="0">
                <a:solidFill>
                  <a:schemeClr val="tx1"/>
                </a:solidFill>
              </a:rPr>
              <a:t> century </a:t>
            </a:r>
          </a:p>
          <a:p>
            <a:pPr marL="114300" indent="0" algn="r">
              <a:buNone/>
            </a:pPr>
            <a:r>
              <a:rPr lang="en-GB" dirty="0">
                <a:solidFill>
                  <a:schemeClr val="tx1"/>
                </a:solidFill>
              </a:rPr>
              <a:t>world conspiracy</a:t>
            </a:r>
          </a:p>
          <a:p>
            <a:pPr marL="114300" indent="0" algn="r">
              <a:buNone/>
            </a:pPr>
            <a:endParaRPr lang="en-GB" dirty="0">
              <a:solidFill>
                <a:schemeClr val="tx1"/>
              </a:solidFill>
            </a:endParaRPr>
          </a:p>
          <a:p>
            <a:pPr marL="114300" indent="0" algn="r">
              <a:buNone/>
            </a:pPr>
            <a:r>
              <a:rPr lang="en-GB" dirty="0">
                <a:solidFill>
                  <a:schemeClr val="tx1"/>
                </a:solidFill>
              </a:rPr>
              <a:t>early 20</a:t>
            </a:r>
            <a:r>
              <a:rPr lang="en-GB" baseline="30000" dirty="0">
                <a:solidFill>
                  <a:schemeClr val="tx1"/>
                </a:solidFill>
              </a:rPr>
              <a:t>th</a:t>
            </a:r>
            <a:r>
              <a:rPr lang="en-GB" dirty="0">
                <a:solidFill>
                  <a:schemeClr val="tx1"/>
                </a:solidFill>
              </a:rPr>
              <a:t> century: The Protocols of </a:t>
            </a:r>
            <a:br>
              <a:rPr lang="en-GB" dirty="0">
                <a:solidFill>
                  <a:schemeClr val="tx1"/>
                </a:solidFill>
              </a:rPr>
            </a:br>
            <a:r>
              <a:rPr lang="en-GB" dirty="0">
                <a:solidFill>
                  <a:schemeClr val="tx1"/>
                </a:solidFill>
              </a:rPr>
              <a:t>the Elders of Zion</a:t>
            </a:r>
          </a:p>
          <a:p>
            <a:pPr marL="114300" indent="0" algn="r">
              <a:buNone/>
            </a:pPr>
            <a:r>
              <a:rPr lang="en-GB" dirty="0">
                <a:solidFill>
                  <a:schemeClr val="tx1"/>
                </a:solidFill>
              </a:rPr>
              <a:t>(pure fiction!)</a:t>
            </a:r>
          </a:p>
          <a:p>
            <a:pPr marL="114300" indent="0" algn="r">
              <a:buNone/>
            </a:pPr>
            <a:endParaRPr lang="en-GB" dirty="0">
              <a:solidFill>
                <a:schemeClr val="tx1"/>
              </a:solidFill>
            </a:endParaRPr>
          </a:p>
          <a:p>
            <a:pPr marL="114300" indent="0" algn="r">
              <a:buNone/>
            </a:pPr>
            <a:r>
              <a:rPr lang="en-GB" dirty="0">
                <a:solidFill>
                  <a:schemeClr val="tx1"/>
                </a:solidFill>
              </a:rPr>
              <a:t>anti-communist conspiracy myths</a:t>
            </a:r>
          </a:p>
          <a:p>
            <a:pPr marL="114300" indent="0" algn="r">
              <a:buNone/>
            </a:pPr>
            <a:endParaRPr lang="en-GB" dirty="0">
              <a:solidFill>
                <a:schemeClr val="tx1"/>
              </a:solidFill>
            </a:endParaRP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11</a:t>
            </a:fld>
            <a:endParaRPr lang="de-AT"/>
          </a:p>
        </p:txBody>
      </p:sp>
      <p:pic>
        <p:nvPicPr>
          <p:cNvPr id="1026" name="Picture 2">
            <a:extLst>
              <a:ext uri="{FF2B5EF4-FFF2-40B4-BE49-F238E27FC236}">
                <a16:creationId xmlns:a16="http://schemas.microsoft.com/office/drawing/2014/main" id="{386C466F-EC1C-4C4A-91A6-E683E991951F}"/>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457699" y="878524"/>
            <a:ext cx="2456861" cy="3819687"/>
          </a:xfrm>
          <a:prstGeom prst="rect">
            <a:avLst/>
          </a:prstGeom>
          <a:noFill/>
          <a:extLst>
            <a:ext uri="{909E8E84-426E-40DD-AFC4-6F175D3DCCD1}">
              <a14:hiddenFill xmlns:a14="http://schemas.microsoft.com/office/drawing/2010/main">
                <a:solidFill>
                  <a:srgbClr val="FFFFFF"/>
                </a:solidFill>
              </a14:hiddenFill>
            </a:ext>
          </a:extLst>
        </p:spPr>
      </p:pic>
      <p:sp>
        <p:nvSpPr>
          <p:cNvPr id="6" name="Textfeld 5"/>
          <p:cNvSpPr txBox="1"/>
          <p:nvPr/>
        </p:nvSpPr>
        <p:spPr>
          <a:xfrm rot="16200000">
            <a:off x="6257798" y="2488285"/>
            <a:ext cx="3913691" cy="600164"/>
          </a:xfrm>
          <a:prstGeom prst="rect">
            <a:avLst/>
          </a:prstGeom>
          <a:noFill/>
        </p:spPr>
        <p:txBody>
          <a:bodyPr wrap="square" rtlCol="0">
            <a:spAutoFit/>
          </a:bodyPr>
          <a:lstStyle/>
          <a:p>
            <a:r>
              <a:rPr lang="de-DE" sz="1100" dirty="0">
                <a:latin typeface="Lato" panose="020B0604020202020204" charset="0"/>
              </a:rPr>
              <a:t>Photo: </a:t>
            </a:r>
            <a:r>
              <a:rPr lang="en-GB" sz="1100" dirty="0">
                <a:hlinkClick r:id="rId4"/>
              </a:rPr>
              <a:t>The Protocols of the Elders of Zion. </a:t>
            </a:r>
            <a:br>
              <a:rPr lang="en-GB" sz="1100" dirty="0">
                <a:hlinkClick r:id="rId4"/>
              </a:rPr>
            </a:br>
            <a:r>
              <a:rPr lang="en-GB" sz="1100" dirty="0">
                <a:hlinkClick r:id="rId4"/>
              </a:rPr>
              <a:t>A 1934 imprint by the so-called "Patriotic Publishing Co.” </a:t>
            </a:r>
            <a:br>
              <a:rPr lang="en-GB" sz="1100" dirty="0"/>
            </a:br>
            <a:r>
              <a:rPr lang="de-DE" sz="1100" dirty="0" err="1">
                <a:latin typeface="Lato" panose="020B0604020202020204" charset="0"/>
              </a:rPr>
              <a:t>public</a:t>
            </a:r>
            <a:r>
              <a:rPr lang="de-DE" sz="1100" dirty="0">
                <a:latin typeface="Lato" panose="020B0604020202020204" charset="0"/>
              </a:rPr>
              <a:t> </a:t>
            </a:r>
            <a:r>
              <a:rPr lang="de-DE" sz="1100" dirty="0" err="1">
                <a:latin typeface="Lato" panose="020B0604020202020204" charset="0"/>
              </a:rPr>
              <a:t>domain</a:t>
            </a:r>
            <a:endParaRPr lang="de-DE" sz="1100" dirty="0">
              <a:latin typeface="Lato" panose="020B0604020202020204" charset="0"/>
            </a:endParaRPr>
          </a:p>
        </p:txBody>
      </p:sp>
    </p:spTree>
    <p:extLst>
      <p:ext uri="{BB962C8B-B14F-4D97-AF65-F5344CB8AC3E}">
        <p14:creationId xmlns:p14="http://schemas.microsoft.com/office/powerpoint/2010/main" val="2735122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168433" y="1112982"/>
            <a:ext cx="8664000" cy="2266712"/>
          </a:xfrm>
          <a:noFill/>
        </p:spPr>
        <p:txBody>
          <a:bodyPr/>
          <a:lstStyle/>
          <a:p>
            <a:pPr marL="114300" indent="0">
              <a:buNone/>
            </a:pPr>
            <a:r>
              <a:rPr lang="en-GB" dirty="0">
                <a:solidFill>
                  <a:srgbClr val="FF0000"/>
                </a:solidFill>
              </a:rPr>
              <a:t>Conspiracy ideology in </a:t>
            </a:r>
            <a:r>
              <a:rPr lang="en-GB" b="1" dirty="0">
                <a:solidFill>
                  <a:srgbClr val="FF0000"/>
                </a:solidFill>
              </a:rPr>
              <a:t>National Socialism</a:t>
            </a:r>
            <a:r>
              <a:rPr lang="en-GB" dirty="0">
                <a:solidFill>
                  <a:srgbClr val="FF0000"/>
                </a:solidFill>
              </a:rPr>
              <a:t>:</a:t>
            </a:r>
          </a:p>
          <a:p>
            <a:pPr marL="114300" indent="0">
              <a:buNone/>
            </a:pPr>
            <a:endParaRPr lang="en-GB" dirty="0">
              <a:solidFill>
                <a:srgbClr val="FF0000"/>
              </a:solidFill>
            </a:endParaRPr>
          </a:p>
          <a:p>
            <a:pPr>
              <a:buFontTx/>
              <a:buChar char="-"/>
            </a:pPr>
            <a:r>
              <a:rPr lang="en-GB" dirty="0">
                <a:solidFill>
                  <a:schemeClr val="tx1"/>
                </a:solidFill>
              </a:rPr>
              <a:t>“Jewish world conspiracy” and the “international Jew”</a:t>
            </a:r>
          </a:p>
          <a:p>
            <a:pPr>
              <a:buFontTx/>
              <a:buChar char="-"/>
            </a:pPr>
            <a:r>
              <a:rPr lang="en-GB" dirty="0">
                <a:solidFill>
                  <a:schemeClr val="tx1"/>
                </a:solidFill>
              </a:rPr>
              <a:t>revival of biologist language and animal metaphors: “parasites”, “bloodsuckers”</a:t>
            </a:r>
          </a:p>
          <a:p>
            <a:pPr>
              <a:buFontTx/>
              <a:buChar char="-"/>
            </a:pPr>
            <a:r>
              <a:rPr lang="en-GB" dirty="0">
                <a:solidFill>
                  <a:schemeClr val="tx1"/>
                </a:solidFill>
              </a:rPr>
              <a:t>Jews as universal image of the enemy: behind Bolshevism </a:t>
            </a:r>
            <a:r>
              <a:rPr lang="en-GB" b="1" dirty="0">
                <a:solidFill>
                  <a:schemeClr val="tx1"/>
                </a:solidFill>
              </a:rPr>
              <a:t>and</a:t>
            </a:r>
            <a:r>
              <a:rPr lang="en-GB" dirty="0">
                <a:solidFill>
                  <a:schemeClr val="tx1"/>
                </a:solidFill>
              </a:rPr>
              <a:t> Capitalism/Finance market </a:t>
            </a:r>
          </a:p>
          <a:p>
            <a:pPr>
              <a:buFontTx/>
              <a:buChar char="-"/>
            </a:pPr>
            <a:endParaRPr lang="en-GB" dirty="0">
              <a:solidFill>
                <a:schemeClr val="tx1"/>
              </a:solidFill>
            </a:endParaRPr>
          </a:p>
          <a:p>
            <a:pPr marL="114300" indent="0">
              <a:spcBef>
                <a:spcPts val="600"/>
              </a:spcBef>
              <a:buNone/>
            </a:pPr>
            <a:r>
              <a:rPr lang="en-GB" dirty="0">
                <a:solidFill>
                  <a:schemeClr val="tx1"/>
                </a:solidFill>
                <a:sym typeface="Wingdings" panose="05000000000000000000" pitchFamily="2" charset="2"/>
              </a:rPr>
              <a:t></a:t>
            </a:r>
            <a:r>
              <a:rPr lang="en-GB" dirty="0">
                <a:solidFill>
                  <a:schemeClr val="tx1"/>
                </a:solidFill>
              </a:rPr>
              <a:t> culminating in the ideology of the Nazis’ eliminationist antisemitism</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12</a:t>
            </a:fld>
            <a:endParaRPr lang="de-AT"/>
          </a:p>
        </p:txBody>
      </p:sp>
      <p:sp>
        <p:nvSpPr>
          <p:cNvPr id="6" name="Titel 1">
            <a:extLst>
              <a:ext uri="{FF2B5EF4-FFF2-40B4-BE49-F238E27FC236}">
                <a16:creationId xmlns:a16="http://schemas.microsoft.com/office/drawing/2014/main" id="{12BDC8BF-C334-934C-AF8E-3F4FEA9466F8}"/>
              </a:ext>
            </a:extLst>
          </p:cNvPr>
          <p:cNvSpPr>
            <a:spLocks noGrp="1"/>
          </p:cNvSpPr>
          <p:nvPr>
            <p:ph type="title"/>
          </p:nvPr>
        </p:nvSpPr>
        <p:spPr>
          <a:xfrm>
            <a:off x="311700" y="336750"/>
            <a:ext cx="6802800" cy="572700"/>
          </a:xfrm>
        </p:spPr>
        <p:txBody>
          <a:bodyPr/>
          <a:lstStyle/>
          <a:p>
            <a:r>
              <a:rPr lang="en-GB" dirty="0"/>
              <a:t>Modern times</a:t>
            </a:r>
          </a:p>
        </p:txBody>
      </p:sp>
    </p:spTree>
    <p:extLst>
      <p:ext uri="{BB962C8B-B14F-4D97-AF65-F5344CB8AC3E}">
        <p14:creationId xmlns:p14="http://schemas.microsoft.com/office/powerpoint/2010/main" val="2627928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DC8BF-C334-934C-AF8E-3F4FEA9466F8}"/>
              </a:ext>
            </a:extLst>
          </p:cNvPr>
          <p:cNvSpPr>
            <a:spLocks noGrp="1"/>
          </p:cNvSpPr>
          <p:nvPr>
            <p:ph type="title"/>
          </p:nvPr>
        </p:nvSpPr>
        <p:spPr/>
        <p:txBody>
          <a:bodyPr/>
          <a:lstStyle/>
          <a:p>
            <a:r>
              <a:rPr lang="en-GB" dirty="0"/>
              <a:t>Contemporary</a:t>
            </a:r>
          </a:p>
        </p:txBody>
      </p:sp>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noFill/>
        </p:spPr>
        <p:txBody>
          <a:bodyPr/>
          <a:lstStyle/>
          <a:p>
            <a:pPr marL="114300" indent="0">
              <a:buNone/>
            </a:pPr>
            <a:r>
              <a:rPr lang="en-GB" dirty="0">
                <a:solidFill>
                  <a:schemeClr val="tx1"/>
                </a:solidFill>
              </a:rPr>
              <a:t>…</a:t>
            </a:r>
            <a:r>
              <a:rPr lang="en-GB" b="1" dirty="0">
                <a:solidFill>
                  <a:schemeClr val="tx1"/>
                </a:solidFill>
              </a:rPr>
              <a:t>codes</a:t>
            </a:r>
            <a:r>
              <a:rPr lang="en-GB" dirty="0">
                <a:solidFill>
                  <a:schemeClr val="tx1"/>
                </a:solidFill>
              </a:rPr>
              <a:t> as new form of expression </a:t>
            </a:r>
          </a:p>
          <a:p>
            <a:pPr marL="114300" indent="0">
              <a:buNone/>
            </a:pPr>
            <a:r>
              <a:rPr lang="en-GB" dirty="0">
                <a:solidFill>
                  <a:schemeClr val="tx1"/>
                </a:solidFill>
              </a:rPr>
              <a:t>blaming in personalised form</a:t>
            </a:r>
          </a:p>
          <a:p>
            <a:pPr marL="114300" indent="0">
              <a:buNone/>
            </a:pPr>
            <a:endParaRPr lang="en-GB" dirty="0">
              <a:solidFill>
                <a:schemeClr val="tx1"/>
              </a:solidFill>
            </a:endParaRPr>
          </a:p>
          <a:p>
            <a:pPr marL="114300" indent="0">
              <a:buNone/>
            </a:pPr>
            <a:r>
              <a:rPr lang="en-GB" dirty="0">
                <a:solidFill>
                  <a:srgbClr val="DF0205"/>
                </a:solidFill>
                <a:sym typeface="Wingdings" panose="05000000000000000000" pitchFamily="2" charset="2"/>
              </a:rPr>
              <a:t></a:t>
            </a:r>
            <a:r>
              <a:rPr lang="en-GB" dirty="0">
                <a:solidFill>
                  <a:schemeClr val="tx1"/>
                </a:solidFill>
              </a:rPr>
              <a:t> no longer „the Jews“ but rather certain </a:t>
            </a:r>
            <a:r>
              <a:rPr lang="en-GB" b="1" dirty="0">
                <a:solidFill>
                  <a:schemeClr val="tx1"/>
                </a:solidFill>
              </a:rPr>
              <a:t>names and codes</a:t>
            </a:r>
          </a:p>
          <a:p>
            <a:pPr marL="114300" indent="0">
              <a:buNone/>
            </a:pPr>
            <a:r>
              <a:rPr lang="en-GB" dirty="0">
                <a:solidFill>
                  <a:schemeClr val="tx1"/>
                </a:solidFill>
              </a:rPr>
              <a:t>from “Jewish world conspiracy” to </a:t>
            </a:r>
            <a:r>
              <a:rPr lang="en-GB" dirty="0">
                <a:solidFill>
                  <a:srgbClr val="DF0205"/>
                </a:solidFill>
              </a:rPr>
              <a:t>“ZOG” = “Zionist Occupied Government”</a:t>
            </a:r>
          </a:p>
          <a:p>
            <a:pPr marL="114300" indent="0">
              <a:buNone/>
            </a:pPr>
            <a:r>
              <a:rPr lang="en-GB" dirty="0">
                <a:solidFill>
                  <a:schemeClr val="tx1"/>
                </a:solidFill>
              </a:rPr>
              <a:t>from “International Jew” to </a:t>
            </a:r>
            <a:r>
              <a:rPr lang="en-GB" dirty="0">
                <a:solidFill>
                  <a:srgbClr val="DF0205"/>
                </a:solidFill>
              </a:rPr>
              <a:t>“Elites on the East Coast”</a:t>
            </a:r>
          </a:p>
          <a:p>
            <a:pPr marL="114300" indent="0">
              <a:buNone/>
            </a:pPr>
            <a:r>
              <a:rPr lang="en-GB" dirty="0">
                <a:solidFill>
                  <a:schemeClr val="tx1"/>
                </a:solidFill>
              </a:rPr>
              <a:t>from “the Jews” to </a:t>
            </a:r>
            <a:r>
              <a:rPr lang="en-GB" dirty="0">
                <a:solidFill>
                  <a:srgbClr val="DF0205"/>
                </a:solidFill>
              </a:rPr>
              <a:t>“the Rothschilds” </a:t>
            </a:r>
            <a:r>
              <a:rPr lang="en-GB" dirty="0">
                <a:solidFill>
                  <a:schemeClr val="tx1"/>
                </a:solidFill>
              </a:rPr>
              <a:t>or </a:t>
            </a:r>
            <a:r>
              <a:rPr lang="en-GB" dirty="0">
                <a:solidFill>
                  <a:srgbClr val="DF0205"/>
                </a:solidFill>
              </a:rPr>
              <a:t>“George Soros”</a:t>
            </a:r>
          </a:p>
          <a:p>
            <a:pPr marL="114300" indent="0">
              <a:buNone/>
            </a:pPr>
            <a:endParaRPr lang="en-GB" dirty="0">
              <a:solidFill>
                <a:schemeClr val="tx1"/>
              </a:solidFill>
            </a:endParaRPr>
          </a:p>
          <a:p>
            <a:pPr marL="114300" indent="0" algn="ctr">
              <a:buNone/>
            </a:pPr>
            <a:r>
              <a:rPr lang="en-GB" sz="2800" b="1" dirty="0">
                <a:solidFill>
                  <a:srgbClr val="DF0205"/>
                </a:solidFill>
              </a:rPr>
              <a:t>coded accusations</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13</a:t>
            </a:fld>
            <a:endParaRPr lang="de-AT"/>
          </a:p>
        </p:txBody>
      </p:sp>
    </p:spTree>
    <p:extLst>
      <p:ext uri="{BB962C8B-B14F-4D97-AF65-F5344CB8AC3E}">
        <p14:creationId xmlns:p14="http://schemas.microsoft.com/office/powerpoint/2010/main" val="4190514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DC8BF-C334-934C-AF8E-3F4FEA9466F8}"/>
              </a:ext>
            </a:extLst>
          </p:cNvPr>
          <p:cNvSpPr>
            <a:spLocks noGrp="1"/>
          </p:cNvSpPr>
          <p:nvPr>
            <p:ph type="title"/>
          </p:nvPr>
        </p:nvSpPr>
        <p:spPr/>
        <p:txBody>
          <a:bodyPr/>
          <a:lstStyle/>
          <a:p>
            <a:r>
              <a:rPr lang="en-GB" dirty="0"/>
              <a:t>Contemporary</a:t>
            </a:r>
          </a:p>
        </p:txBody>
      </p:sp>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noFill/>
        </p:spPr>
        <p:txBody>
          <a:bodyPr/>
          <a:lstStyle/>
          <a:p>
            <a:pPr marL="114300" indent="0">
              <a:buNone/>
            </a:pPr>
            <a:r>
              <a:rPr lang="en-GB" sz="1600" dirty="0">
                <a:solidFill>
                  <a:schemeClr val="tx1"/>
                </a:solidFill>
              </a:rPr>
              <a:t>New forms of expression – some </a:t>
            </a:r>
            <a:r>
              <a:rPr lang="en-GB" sz="1600" b="1" dirty="0">
                <a:solidFill>
                  <a:schemeClr val="tx1"/>
                </a:solidFill>
              </a:rPr>
              <a:t>examples</a:t>
            </a:r>
            <a:r>
              <a:rPr lang="en-GB" sz="1600" dirty="0">
                <a:solidFill>
                  <a:schemeClr val="tx1"/>
                </a:solidFill>
              </a:rPr>
              <a:t>:</a:t>
            </a:r>
          </a:p>
          <a:p>
            <a:pPr>
              <a:buFont typeface="Arial" panose="020B0604020202020204" pitchFamily="34" charset="0"/>
              <a:buChar char="•"/>
            </a:pPr>
            <a:r>
              <a:rPr lang="en-GB" sz="1600" dirty="0">
                <a:solidFill>
                  <a:schemeClr val="tx1"/>
                </a:solidFill>
              </a:rPr>
              <a:t>„Holocaust Hoax“</a:t>
            </a:r>
          </a:p>
          <a:p>
            <a:pPr>
              <a:buFont typeface="Arial" panose="020B0604020202020204" pitchFamily="34" charset="0"/>
              <a:buChar char="•"/>
            </a:pPr>
            <a:r>
              <a:rPr lang="en-GB" sz="1600" dirty="0">
                <a:solidFill>
                  <a:schemeClr val="tx1"/>
                </a:solidFill>
              </a:rPr>
              <a:t>„New World Order“ </a:t>
            </a:r>
          </a:p>
          <a:p>
            <a:pPr>
              <a:buFont typeface="Arial" panose="020B0604020202020204" pitchFamily="34" charset="0"/>
              <a:buChar char="•"/>
            </a:pPr>
            <a:r>
              <a:rPr lang="en-GB" sz="1600" dirty="0">
                <a:solidFill>
                  <a:schemeClr val="tx1"/>
                </a:solidFill>
              </a:rPr>
              <a:t>9/11</a:t>
            </a:r>
          </a:p>
          <a:p>
            <a:pPr>
              <a:buFont typeface="Arial" panose="020B0604020202020204" pitchFamily="34" charset="0"/>
              <a:buChar char="•"/>
            </a:pPr>
            <a:r>
              <a:rPr lang="en-GB" sz="1600" dirty="0">
                <a:solidFill>
                  <a:schemeClr val="tx1"/>
                </a:solidFill>
              </a:rPr>
              <a:t>Climate change hoax – „The Great Reset“</a:t>
            </a:r>
          </a:p>
          <a:p>
            <a:pPr>
              <a:buFont typeface="Arial" panose="020B0604020202020204" pitchFamily="34" charset="0"/>
              <a:buChar char="•"/>
            </a:pPr>
            <a:r>
              <a:rPr lang="en-GB" sz="1600" dirty="0">
                <a:solidFill>
                  <a:schemeClr val="tx1"/>
                </a:solidFill>
              </a:rPr>
              <a:t>„</a:t>
            </a:r>
            <a:r>
              <a:rPr lang="en-GB" sz="1600" dirty="0" err="1">
                <a:solidFill>
                  <a:schemeClr val="tx1"/>
                </a:solidFill>
              </a:rPr>
              <a:t>QAnon</a:t>
            </a:r>
            <a:r>
              <a:rPr lang="en-GB" sz="1600" dirty="0">
                <a:solidFill>
                  <a:schemeClr val="tx1"/>
                </a:solidFill>
              </a:rPr>
              <a:t>“</a:t>
            </a:r>
          </a:p>
          <a:p>
            <a:pPr>
              <a:buFont typeface="Arial" panose="020B0604020202020204" pitchFamily="34" charset="0"/>
              <a:buChar char="•"/>
            </a:pPr>
            <a:r>
              <a:rPr lang="en-GB" sz="1600" dirty="0">
                <a:solidFill>
                  <a:schemeClr val="tx1"/>
                </a:solidFill>
              </a:rPr>
              <a:t>„deep state“</a:t>
            </a:r>
          </a:p>
          <a:p>
            <a:pPr>
              <a:buFont typeface="Arial" panose="020B0604020202020204" pitchFamily="34" charset="0"/>
              <a:buChar char="•"/>
            </a:pPr>
            <a:r>
              <a:rPr lang="en-GB" sz="1600" dirty="0">
                <a:solidFill>
                  <a:schemeClr val="tx1"/>
                </a:solidFill>
              </a:rPr>
              <a:t>„Great Replacement“ (der </a:t>
            </a:r>
            <a:r>
              <a:rPr lang="en-GB" sz="1600" dirty="0" err="1">
                <a:solidFill>
                  <a:schemeClr val="tx1"/>
                </a:solidFill>
              </a:rPr>
              <a:t>Große</a:t>
            </a:r>
            <a:r>
              <a:rPr lang="en-GB" sz="1600" dirty="0">
                <a:solidFill>
                  <a:schemeClr val="tx1"/>
                </a:solidFill>
              </a:rPr>
              <a:t> </a:t>
            </a:r>
            <a:r>
              <a:rPr lang="en-GB" sz="1600" dirty="0" err="1">
                <a:solidFill>
                  <a:schemeClr val="tx1"/>
                </a:solidFill>
              </a:rPr>
              <a:t>Austausch</a:t>
            </a:r>
            <a:r>
              <a:rPr lang="en-GB" sz="1600" dirty="0">
                <a:solidFill>
                  <a:schemeClr val="tx1"/>
                </a:solidFill>
              </a:rPr>
              <a:t>)</a:t>
            </a:r>
          </a:p>
          <a:p>
            <a:pPr>
              <a:buFont typeface="Arial" panose="020B0604020202020204" pitchFamily="34" charset="0"/>
              <a:buChar char="•"/>
            </a:pPr>
            <a:r>
              <a:rPr lang="en-GB" sz="1600" dirty="0" err="1">
                <a:solidFill>
                  <a:schemeClr val="tx1"/>
                </a:solidFill>
              </a:rPr>
              <a:t>Plandemic</a:t>
            </a:r>
            <a:endParaRPr lang="en-GB" sz="1600" dirty="0">
              <a:solidFill>
                <a:schemeClr val="tx1"/>
              </a:solidFill>
            </a:endParaRPr>
          </a:p>
          <a:p>
            <a:pPr>
              <a:buFont typeface="Arial" panose="020B0604020202020204" pitchFamily="34" charset="0"/>
              <a:buChar char="•"/>
            </a:pPr>
            <a:r>
              <a:rPr lang="en-GB" sz="1600" dirty="0">
                <a:solidFill>
                  <a:schemeClr val="tx1"/>
                </a:solidFill>
              </a:rPr>
              <a:t>5G</a:t>
            </a:r>
          </a:p>
          <a:p>
            <a:pPr>
              <a:buFont typeface="Arial" panose="020B0604020202020204" pitchFamily="34" charset="0"/>
              <a:buChar char="•"/>
            </a:pPr>
            <a:r>
              <a:rPr lang="en-GB" sz="1600" i="1" dirty="0">
                <a:solidFill>
                  <a:schemeClr val="tx1"/>
                </a:solidFill>
              </a:rPr>
              <a:t>… the list goes on!</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14</a:t>
            </a:fld>
            <a:endParaRPr lang="de-AT"/>
          </a:p>
        </p:txBody>
      </p:sp>
    </p:spTree>
    <p:extLst>
      <p:ext uri="{BB962C8B-B14F-4D97-AF65-F5344CB8AC3E}">
        <p14:creationId xmlns:p14="http://schemas.microsoft.com/office/powerpoint/2010/main" val="306375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DC8BF-C334-934C-AF8E-3F4FEA9466F8}"/>
              </a:ext>
            </a:extLst>
          </p:cNvPr>
          <p:cNvSpPr>
            <a:spLocks noGrp="1"/>
          </p:cNvSpPr>
          <p:nvPr>
            <p:ph type="title"/>
          </p:nvPr>
        </p:nvSpPr>
        <p:spPr/>
        <p:txBody>
          <a:bodyPr/>
          <a:lstStyle/>
          <a:p>
            <a:r>
              <a:rPr lang="en-GB" dirty="0"/>
              <a:t>Historical examples</a:t>
            </a:r>
          </a:p>
        </p:txBody>
      </p:sp>
      <p:graphicFrame>
        <p:nvGraphicFramePr>
          <p:cNvPr id="5" name="Diagramm 4">
            <a:extLst>
              <a:ext uri="{FF2B5EF4-FFF2-40B4-BE49-F238E27FC236}">
                <a16:creationId xmlns:a16="http://schemas.microsoft.com/office/drawing/2014/main" id="{C2C8A9F9-A76E-4E47-B027-CD7C0DB89325}"/>
              </a:ext>
            </a:extLst>
          </p:cNvPr>
          <p:cNvGraphicFramePr/>
          <p:nvPr>
            <p:extLst>
              <p:ext uri="{D42A27DB-BD31-4B8C-83A1-F6EECF244321}">
                <p14:modId xmlns:p14="http://schemas.microsoft.com/office/powerpoint/2010/main" val="2267080170"/>
              </p:ext>
            </p:extLst>
          </p:nvPr>
        </p:nvGraphicFramePr>
        <p:xfrm>
          <a:off x="168425" y="1032300"/>
          <a:ext cx="8664000" cy="3406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15</a:t>
            </a:fld>
            <a:endParaRPr lang="de-AT"/>
          </a:p>
        </p:txBody>
      </p:sp>
    </p:spTree>
    <p:extLst>
      <p:ext uri="{BB962C8B-B14F-4D97-AF65-F5344CB8AC3E}">
        <p14:creationId xmlns:p14="http://schemas.microsoft.com/office/powerpoint/2010/main" val="1480852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DC8BF-C334-934C-AF8E-3F4FEA9466F8}"/>
              </a:ext>
            </a:extLst>
          </p:cNvPr>
          <p:cNvSpPr>
            <a:spLocks noGrp="1"/>
          </p:cNvSpPr>
          <p:nvPr>
            <p:ph type="title"/>
          </p:nvPr>
        </p:nvSpPr>
        <p:spPr/>
        <p:txBody>
          <a:bodyPr/>
          <a:lstStyle/>
          <a:p>
            <a:r>
              <a:rPr lang="en-GB" dirty="0"/>
              <a:t>Historical myth revived</a:t>
            </a:r>
          </a:p>
        </p:txBody>
      </p:sp>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240140" y="1695688"/>
            <a:ext cx="8664009" cy="2446006"/>
          </a:xfrm>
        </p:spPr>
        <p:txBody>
          <a:bodyPr/>
          <a:lstStyle/>
          <a:p>
            <a:pPr marL="114300" indent="0">
              <a:buNone/>
            </a:pPr>
            <a:r>
              <a:rPr lang="en-GB" sz="1600" b="1" dirty="0">
                <a:solidFill>
                  <a:srgbClr val="FF0000"/>
                </a:solidFill>
              </a:rPr>
              <a:t>I. research and reflect in small groups </a:t>
            </a:r>
            <a:endParaRPr lang="en-GB" sz="1400" b="1" dirty="0">
              <a:solidFill>
                <a:srgbClr val="FF0000"/>
              </a:solidFill>
            </a:endParaRPr>
          </a:p>
          <a:p>
            <a:pPr>
              <a:buFontTx/>
              <a:buChar char="-"/>
            </a:pPr>
            <a:r>
              <a:rPr lang="en-GB" sz="1600" dirty="0">
                <a:solidFill>
                  <a:schemeClr val="tx1"/>
                </a:solidFill>
              </a:rPr>
              <a:t>research and reflect on the historical roots of the narrative</a:t>
            </a:r>
          </a:p>
          <a:p>
            <a:pPr>
              <a:buFontTx/>
              <a:buChar char="-"/>
            </a:pPr>
            <a:r>
              <a:rPr lang="en-GB" sz="1600" b="1" dirty="0">
                <a:solidFill>
                  <a:schemeClr val="tx1"/>
                </a:solidFill>
              </a:rPr>
              <a:t>how is the old myth revived today?</a:t>
            </a:r>
          </a:p>
          <a:p>
            <a:pPr>
              <a:buFontTx/>
              <a:buChar char="-"/>
            </a:pPr>
            <a:r>
              <a:rPr lang="en-GB" sz="1600" dirty="0">
                <a:solidFill>
                  <a:schemeClr val="tx1"/>
                </a:solidFill>
              </a:rPr>
              <a:t>what historical elements can you reconstruct?</a:t>
            </a:r>
          </a:p>
          <a:p>
            <a:pPr>
              <a:buFontTx/>
              <a:buChar char="-"/>
            </a:pPr>
            <a:r>
              <a:rPr lang="en-GB" sz="1600" dirty="0">
                <a:solidFill>
                  <a:schemeClr val="tx1"/>
                </a:solidFill>
              </a:rPr>
              <a:t>what is different?</a:t>
            </a:r>
          </a:p>
          <a:p>
            <a:pPr>
              <a:buFontTx/>
              <a:buChar char="-"/>
            </a:pPr>
            <a:r>
              <a:rPr lang="en-GB" sz="1600" dirty="0">
                <a:solidFill>
                  <a:schemeClr val="tx1"/>
                </a:solidFill>
              </a:rPr>
              <a:t>what are similarities?</a:t>
            </a:r>
          </a:p>
          <a:p>
            <a:pPr>
              <a:buFontTx/>
              <a:buChar char="-"/>
            </a:pPr>
            <a:endParaRPr lang="en-GB" sz="1600" dirty="0">
              <a:solidFill>
                <a:schemeClr val="tx1"/>
              </a:solidFill>
            </a:endParaRPr>
          </a:p>
          <a:p>
            <a:pPr marL="114300" indent="0">
              <a:buNone/>
            </a:pPr>
            <a:r>
              <a:rPr lang="en-GB" sz="1600" b="1" dirty="0">
                <a:solidFill>
                  <a:srgbClr val="FF0000"/>
                </a:solidFill>
              </a:rPr>
              <a:t>II. discuss in plenum</a:t>
            </a:r>
            <a:endParaRPr lang="en-GB" sz="1400" b="1" dirty="0">
              <a:solidFill>
                <a:srgbClr val="FF0000"/>
              </a:solidFill>
            </a:endParaRP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16</a:t>
            </a:fld>
            <a:endParaRPr lang="de-AT"/>
          </a:p>
        </p:txBody>
      </p:sp>
      <p:sp>
        <p:nvSpPr>
          <p:cNvPr id="5" name="Textfeld 4"/>
          <p:cNvSpPr txBox="1"/>
          <p:nvPr/>
        </p:nvSpPr>
        <p:spPr>
          <a:xfrm>
            <a:off x="2653554" y="1102514"/>
            <a:ext cx="6178880" cy="400110"/>
          </a:xfrm>
          <a:prstGeom prst="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r>
              <a:rPr lang="en-GB" sz="1600" dirty="0"/>
              <a:t>CHOOSE A CONTEMPORARY EXAMPLE OR TOPIC AND …</a:t>
            </a:r>
          </a:p>
        </p:txBody>
      </p:sp>
    </p:spTree>
    <p:extLst>
      <p:ext uri="{BB962C8B-B14F-4D97-AF65-F5344CB8AC3E}">
        <p14:creationId xmlns:p14="http://schemas.microsoft.com/office/powerpoint/2010/main" val="3680763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Literature</a:t>
            </a:r>
            <a:endParaRPr lang="de-DE" dirty="0"/>
          </a:p>
        </p:txBody>
      </p:sp>
      <p:sp>
        <p:nvSpPr>
          <p:cNvPr id="3" name="Textplatzhalter 2"/>
          <p:cNvSpPr>
            <a:spLocks noGrp="1"/>
          </p:cNvSpPr>
          <p:nvPr>
            <p:ph type="body" idx="1"/>
          </p:nvPr>
        </p:nvSpPr>
        <p:spPr>
          <a:noFill/>
        </p:spPr>
        <p:txBody>
          <a:bodyPr/>
          <a:lstStyle/>
          <a:p>
            <a:pPr marL="0" indent="0">
              <a:lnSpc>
                <a:spcPct val="100000"/>
              </a:lnSpc>
              <a:spcBef>
                <a:spcPts val="400"/>
              </a:spcBef>
              <a:spcAft>
                <a:spcPts val="400"/>
              </a:spcAft>
              <a:buClr>
                <a:srgbClr val="000000"/>
              </a:buClr>
              <a:buSzPts val="1100"/>
              <a:buNone/>
              <a:defRPr/>
            </a:pPr>
            <a:r>
              <a:rPr lang="de-AT" sz="1200" dirty="0" err="1">
                <a:solidFill>
                  <a:schemeClr val="tx1"/>
                </a:solidFill>
                <a:latin typeface="Lato" panose="020B0604020202020204" charset="0"/>
                <a:ea typeface="Lato" panose="020B0604020202020204" charset="0"/>
                <a:cs typeface="Lato" panose="020B0604020202020204" charset="0"/>
                <a:sym typeface="Arial"/>
              </a:rPr>
              <a:t>Wippermann</a:t>
            </a:r>
            <a:r>
              <a:rPr lang="de-AT" sz="1200" dirty="0">
                <a:solidFill>
                  <a:schemeClr val="tx1"/>
                </a:solidFill>
                <a:latin typeface="Lato" panose="020B0604020202020204" charset="0"/>
                <a:ea typeface="Lato" panose="020B0604020202020204" charset="0"/>
                <a:cs typeface="Lato" panose="020B0604020202020204" charset="0"/>
                <a:sym typeface="Arial"/>
              </a:rPr>
              <a:t>, W. (2007) Agenten des Bösen. Berlin: </a:t>
            </a:r>
            <a:r>
              <a:rPr lang="de-AT" sz="1200" dirty="0" err="1">
                <a:solidFill>
                  <a:schemeClr val="tx1"/>
                </a:solidFill>
                <a:latin typeface="Lato" panose="020B0604020202020204" charset="0"/>
                <a:ea typeface="Lato" panose="020B0604020202020204" charset="0"/>
                <a:cs typeface="Lato" panose="020B0604020202020204" charset="0"/>
                <a:sym typeface="Arial"/>
              </a:rPr>
              <a:t>be.bra</a:t>
            </a:r>
            <a:r>
              <a:rPr lang="de-AT" sz="1200" dirty="0">
                <a:solidFill>
                  <a:schemeClr val="tx1"/>
                </a:solidFill>
                <a:latin typeface="Lato" panose="020B0604020202020204" charset="0"/>
                <a:ea typeface="Lato" panose="020B0604020202020204" charset="0"/>
                <a:cs typeface="Lato" panose="020B0604020202020204" charset="0"/>
                <a:sym typeface="Arial"/>
              </a:rPr>
              <a:t>.</a:t>
            </a:r>
          </a:p>
          <a:p>
            <a:pPr marL="0" indent="0">
              <a:lnSpc>
                <a:spcPct val="100000"/>
              </a:lnSpc>
              <a:spcBef>
                <a:spcPts val="400"/>
              </a:spcBef>
              <a:spcAft>
                <a:spcPts val="400"/>
              </a:spcAft>
              <a:buClr>
                <a:srgbClr val="000000"/>
              </a:buClr>
              <a:buSzPts val="1100"/>
              <a:buNone/>
              <a:defRPr/>
            </a:pPr>
            <a:endParaRPr lang="en-GB" sz="1200" dirty="0">
              <a:solidFill>
                <a:schemeClr val="tx1"/>
              </a:solidFill>
              <a:latin typeface="Lato" panose="020B0604020202020204" charset="0"/>
              <a:ea typeface="Lato" panose="020B0604020202020204" charset="0"/>
              <a:cs typeface="Lato" panose="020B0604020202020204" charset="0"/>
              <a:sym typeface="Arial"/>
            </a:endParaRP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17</a:t>
            </a:fld>
            <a:endParaRPr lang="de-DE"/>
          </a:p>
        </p:txBody>
      </p:sp>
    </p:spTree>
    <p:extLst>
      <p:ext uri="{BB962C8B-B14F-4D97-AF65-F5344CB8AC3E}">
        <p14:creationId xmlns:p14="http://schemas.microsoft.com/office/powerpoint/2010/main" val="546663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err="1"/>
              <a:t>Overview</a:t>
            </a: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6" name="Google Shape;85;p14"/>
          <p:cNvSpPr txBox="1">
            <a:spLocks/>
          </p:cNvSpPr>
          <p:nvPr/>
        </p:nvSpPr>
        <p:spPr>
          <a:xfrm>
            <a:off x="311699" y="1032300"/>
            <a:ext cx="8520725" cy="3406500"/>
          </a:xfrm>
          <a:prstGeom prst="rect">
            <a:avLst/>
          </a:prstGeom>
          <a:solidFill>
            <a:srgbClr val="363F83"/>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Introduction &amp; Definition</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History of conspiracy myths and historical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Ideology of conspiracy and the link to Antisemitism</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Forms of practice and expressions – contemporary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Strategies: Identifying and dealing with conspiracy myths</a:t>
            </a:r>
          </a:p>
        </p:txBody>
      </p:sp>
    </p:spTree>
    <p:extLst>
      <p:ext uri="{BB962C8B-B14F-4D97-AF65-F5344CB8AC3E}">
        <p14:creationId xmlns:p14="http://schemas.microsoft.com/office/powerpoint/2010/main" val="2213951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3"/>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err="1">
                <a:latin typeface="Lato" panose="020F0502020204030203" pitchFamily="34" charset="0"/>
                <a:ea typeface="Lato" panose="020F0502020204030203" pitchFamily="34" charset="0"/>
                <a:cs typeface="Lato" panose="020F0502020204030203" pitchFamily="34" charset="0"/>
                <a:sym typeface="Teko"/>
              </a:rPr>
              <a:t>History</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of</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Conspiracy</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Myths</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and</a:t>
            </a:r>
            <a:r>
              <a:rPr lang="de-DE" sz="3600" b="1" dirty="0">
                <a:latin typeface="Lato" panose="020F0502020204030203" pitchFamily="34" charset="0"/>
                <a:ea typeface="Lato" panose="020F0502020204030203" pitchFamily="34" charset="0"/>
                <a:cs typeface="Lato" panose="020F0502020204030203" pitchFamily="34" charset="0"/>
                <a:sym typeface="Teko"/>
              </a:rPr>
              <a:t> Historical </a:t>
            </a:r>
            <a:r>
              <a:rPr lang="de-DE" sz="3600" b="1" dirty="0" err="1">
                <a:latin typeface="Lato" panose="020F0502020204030203" pitchFamily="34" charset="0"/>
                <a:ea typeface="Lato" panose="020F0502020204030203" pitchFamily="34" charset="0"/>
                <a:cs typeface="Lato" panose="020F0502020204030203" pitchFamily="34" charset="0"/>
                <a:sym typeface="Teko"/>
              </a:rPr>
              <a:t>Examples</a:t>
            </a:r>
            <a:endParaRPr sz="3600" b="1" dirty="0">
              <a:latin typeface="Lato" panose="020F0502020204030203" pitchFamily="34" charset="0"/>
              <a:ea typeface="Lato" panose="020F0502020204030203" pitchFamily="34" charset="0"/>
              <a:cs typeface="Lato" panose="020F0502020204030203" pitchFamily="34" charset="0"/>
              <a:sym typeface="Teko"/>
            </a:endParaRPr>
          </a:p>
        </p:txBody>
      </p:sp>
      <p:sp>
        <p:nvSpPr>
          <p:cNvPr id="92" name="Google Shape;92;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93" name="Google Shape;93;p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Lato"/>
                <a:ea typeface="Lato"/>
                <a:cs typeface="Lato"/>
                <a:sym typeface="Lato"/>
              </a:rPr>
              <a:t>2</a:t>
            </a:r>
            <a:endParaRPr sz="7200" b="1" dirty="0">
              <a:solidFill>
                <a:srgbClr val="E5362B"/>
              </a:solidFill>
              <a:latin typeface="Lato"/>
              <a:ea typeface="Lato"/>
              <a:cs typeface="Lato"/>
              <a:sym typeface="Lato"/>
            </a:endParaRPr>
          </a:p>
        </p:txBody>
      </p:sp>
    </p:spTree>
    <p:extLst>
      <p:ext uri="{BB962C8B-B14F-4D97-AF65-F5344CB8AC3E}">
        <p14:creationId xmlns:p14="http://schemas.microsoft.com/office/powerpoint/2010/main" val="1505500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698674" y="2508302"/>
            <a:ext cx="2665379" cy="1181982"/>
          </a:xfrm>
          <a:noFill/>
        </p:spPr>
        <p:txBody>
          <a:bodyPr/>
          <a:lstStyle/>
          <a:p>
            <a:pPr marL="114300" indent="0" algn="ctr">
              <a:buNone/>
            </a:pPr>
            <a:r>
              <a:rPr lang="en-GB" b="1" dirty="0">
                <a:solidFill>
                  <a:srgbClr val="FF0000"/>
                </a:solidFill>
              </a:rPr>
              <a:t>development of legends and libels over time</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4</a:t>
            </a:fld>
            <a:endParaRPr lang="de-AT"/>
          </a:p>
        </p:txBody>
      </p:sp>
      <p:sp>
        <p:nvSpPr>
          <p:cNvPr id="5" name="Google Shape;108;p4"/>
          <p:cNvSpPr/>
          <p:nvPr/>
        </p:nvSpPr>
        <p:spPr>
          <a:xfrm>
            <a:off x="698674" y="1408602"/>
            <a:ext cx="2665379" cy="943583"/>
          </a:xfrm>
          <a:prstGeom prst="round2DiagRect">
            <a:avLst>
              <a:gd name="adj1" fmla="val 16667"/>
              <a:gd name="adj2" fmla="val 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marR="0" lvl="0" indent="-285750" algn="ctr" rtl="0">
              <a:lnSpc>
                <a:spcPct val="100000"/>
              </a:lnSpc>
              <a:spcBef>
                <a:spcPts val="0"/>
              </a:spcBef>
              <a:spcAft>
                <a:spcPts val="0"/>
              </a:spcAft>
              <a:buNone/>
            </a:pPr>
            <a:r>
              <a:rPr lang="de-DE" sz="2000" b="1" dirty="0">
                <a:solidFill>
                  <a:schemeClr val="lt1"/>
                </a:solidFill>
                <a:latin typeface="Lato"/>
                <a:ea typeface="Lato"/>
                <a:cs typeface="Lato"/>
                <a:sym typeface="Lato"/>
              </a:rPr>
              <a:t>R</a:t>
            </a:r>
            <a:r>
              <a:rPr lang="de-DE" sz="2000" b="1" i="0" u="none" strike="noStrike" cap="none" dirty="0">
                <a:solidFill>
                  <a:schemeClr val="lt1"/>
                </a:solidFill>
                <a:latin typeface="Lato"/>
                <a:ea typeface="Lato"/>
                <a:cs typeface="Lato"/>
                <a:sym typeface="Lato"/>
              </a:rPr>
              <a:t>oots </a:t>
            </a:r>
            <a:r>
              <a:rPr lang="de-DE" sz="2000" b="1" i="0" u="none" strike="noStrike" cap="none" dirty="0" err="1">
                <a:solidFill>
                  <a:schemeClr val="lt1"/>
                </a:solidFill>
                <a:latin typeface="Lato"/>
                <a:ea typeface="Lato"/>
                <a:cs typeface="Lato"/>
                <a:sym typeface="Lato"/>
              </a:rPr>
              <a:t>of</a:t>
            </a:r>
            <a:r>
              <a:rPr lang="de-DE" sz="2000" b="1" i="0" u="none" strike="noStrike" cap="none" dirty="0">
                <a:solidFill>
                  <a:schemeClr val="lt1"/>
                </a:solidFill>
                <a:latin typeface="Lato"/>
                <a:ea typeface="Lato"/>
                <a:cs typeface="Lato"/>
                <a:sym typeface="Lato"/>
              </a:rPr>
              <a:t> </a:t>
            </a:r>
            <a:r>
              <a:rPr lang="de-DE" sz="2000" b="1" i="0" u="none" strike="noStrike" cap="none" dirty="0" err="1">
                <a:solidFill>
                  <a:schemeClr val="lt1"/>
                </a:solidFill>
                <a:latin typeface="Lato"/>
                <a:ea typeface="Lato"/>
                <a:cs typeface="Lato"/>
                <a:sym typeface="Lato"/>
              </a:rPr>
              <a:t>conspiracy</a:t>
            </a:r>
            <a:r>
              <a:rPr lang="de-DE" sz="2000" b="1" i="0" u="none" strike="noStrike" cap="none" dirty="0">
                <a:solidFill>
                  <a:schemeClr val="lt1"/>
                </a:solidFill>
                <a:latin typeface="Lato"/>
                <a:ea typeface="Lato"/>
                <a:cs typeface="Lato"/>
                <a:sym typeface="Lato"/>
              </a:rPr>
              <a:t> </a:t>
            </a:r>
            <a:r>
              <a:rPr lang="de-DE" sz="2000" b="1" i="0" u="none" strike="noStrike" cap="none" dirty="0" err="1">
                <a:solidFill>
                  <a:schemeClr val="lt1"/>
                </a:solidFill>
                <a:latin typeface="Lato"/>
                <a:ea typeface="Lato"/>
                <a:cs typeface="Lato"/>
                <a:sym typeface="Lato"/>
              </a:rPr>
              <a:t>myths</a:t>
            </a:r>
            <a:endParaRPr lang="de-DE" sz="2000" b="1" i="0" u="none" strike="noStrike" cap="none" dirty="0">
              <a:solidFill>
                <a:schemeClr val="lt1"/>
              </a:solidFill>
              <a:latin typeface="Lato"/>
              <a:ea typeface="Lato"/>
              <a:cs typeface="Lato"/>
              <a:sym typeface="Lato"/>
            </a:endParaRPr>
          </a:p>
        </p:txBody>
      </p:sp>
      <p:sp>
        <p:nvSpPr>
          <p:cNvPr id="6" name="Google Shape;109;p4"/>
          <p:cNvSpPr/>
          <p:nvPr/>
        </p:nvSpPr>
        <p:spPr>
          <a:xfrm>
            <a:off x="5530078" y="1408602"/>
            <a:ext cx="2665379" cy="943583"/>
          </a:xfrm>
          <a:prstGeom prst="round2DiagRect">
            <a:avLst>
              <a:gd name="adj1" fmla="val 16667"/>
              <a:gd name="adj2" fmla="val 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marR="0" lvl="0" indent="-285750" algn="ctr" rtl="0">
              <a:lnSpc>
                <a:spcPct val="100000"/>
              </a:lnSpc>
              <a:spcBef>
                <a:spcPts val="0"/>
              </a:spcBef>
              <a:spcAft>
                <a:spcPts val="0"/>
              </a:spcAft>
              <a:buNone/>
            </a:pPr>
            <a:r>
              <a:rPr lang="de-DE" sz="2000" b="1" dirty="0">
                <a:solidFill>
                  <a:schemeClr val="lt1"/>
                </a:solidFill>
                <a:latin typeface="Lato"/>
                <a:ea typeface="Lato"/>
                <a:cs typeface="Lato"/>
                <a:sym typeface="Lato"/>
              </a:rPr>
              <a:t>Historical </a:t>
            </a:r>
            <a:r>
              <a:rPr lang="de-DE" sz="2000" b="1" dirty="0" err="1">
                <a:solidFill>
                  <a:schemeClr val="lt1"/>
                </a:solidFill>
                <a:latin typeface="Lato"/>
                <a:ea typeface="Lato"/>
                <a:cs typeface="Lato"/>
                <a:sym typeface="Lato"/>
              </a:rPr>
              <a:t>examples</a:t>
            </a:r>
            <a:endParaRPr sz="2000" b="1" i="0" u="none" strike="noStrike" cap="none" dirty="0">
              <a:solidFill>
                <a:schemeClr val="lt1"/>
              </a:solidFill>
              <a:latin typeface="Lato"/>
              <a:ea typeface="Lato"/>
              <a:cs typeface="Lato"/>
              <a:sym typeface="Lato"/>
            </a:endParaRPr>
          </a:p>
        </p:txBody>
      </p:sp>
      <p:sp>
        <p:nvSpPr>
          <p:cNvPr id="8" name="Textplatzhalter 2">
            <a:extLst>
              <a:ext uri="{FF2B5EF4-FFF2-40B4-BE49-F238E27FC236}">
                <a16:creationId xmlns:a16="http://schemas.microsoft.com/office/drawing/2014/main" id="{3E7039DF-5523-DD4E-9798-AB49F15124E5}"/>
              </a:ext>
            </a:extLst>
          </p:cNvPr>
          <p:cNvSpPr txBox="1">
            <a:spLocks/>
          </p:cNvSpPr>
          <p:nvPr/>
        </p:nvSpPr>
        <p:spPr>
          <a:xfrm>
            <a:off x="5530077" y="2508302"/>
            <a:ext cx="2665379" cy="118198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marL="114300" indent="0" algn="ctr">
              <a:buFont typeface="Lato"/>
              <a:buNone/>
            </a:pPr>
            <a:r>
              <a:rPr lang="en-GB" b="1" dirty="0">
                <a:solidFill>
                  <a:srgbClr val="FF0000"/>
                </a:solidFill>
              </a:rPr>
              <a:t>from ancient and medieval times to modern and contemporary examples </a:t>
            </a:r>
          </a:p>
        </p:txBody>
      </p:sp>
    </p:spTree>
    <p:extLst>
      <p:ext uri="{BB962C8B-B14F-4D97-AF65-F5344CB8AC3E}">
        <p14:creationId xmlns:p14="http://schemas.microsoft.com/office/powerpoint/2010/main" val="3821930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DC8BF-C334-934C-AF8E-3F4FEA9466F8}"/>
              </a:ext>
            </a:extLst>
          </p:cNvPr>
          <p:cNvSpPr>
            <a:spLocks noGrp="1"/>
          </p:cNvSpPr>
          <p:nvPr>
            <p:ph type="title"/>
          </p:nvPr>
        </p:nvSpPr>
        <p:spPr/>
        <p:txBody>
          <a:bodyPr/>
          <a:lstStyle/>
          <a:p>
            <a:r>
              <a:rPr lang="en-GB" dirty="0"/>
              <a:t>Ancient and medieval times</a:t>
            </a:r>
          </a:p>
        </p:txBody>
      </p:sp>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168425" y="1837764"/>
            <a:ext cx="8664000" cy="2601035"/>
          </a:xfrm>
        </p:spPr>
        <p:txBody>
          <a:bodyPr/>
          <a:lstStyle/>
          <a:p>
            <a:pPr marL="114300" indent="0">
              <a:buNone/>
            </a:pPr>
            <a:r>
              <a:rPr lang="en-GB" sz="1600" b="1" dirty="0">
                <a:solidFill>
                  <a:schemeClr val="tx1"/>
                </a:solidFill>
              </a:rPr>
              <a:t>The devil conspiracy – typical features:</a:t>
            </a:r>
          </a:p>
          <a:p>
            <a:pPr>
              <a:spcAft>
                <a:spcPts val="600"/>
              </a:spcAft>
              <a:buFontTx/>
              <a:buChar char="-"/>
            </a:pPr>
            <a:r>
              <a:rPr lang="en-GB" sz="1600" dirty="0">
                <a:solidFill>
                  <a:schemeClr val="tx1"/>
                </a:solidFill>
              </a:rPr>
              <a:t>dividing in good and evil and applying a dualistic world view</a:t>
            </a:r>
          </a:p>
          <a:p>
            <a:pPr>
              <a:spcAft>
                <a:spcPts val="600"/>
              </a:spcAft>
              <a:buFontTx/>
              <a:buChar char="-"/>
            </a:pPr>
            <a:r>
              <a:rPr lang="en-GB" sz="1600" dirty="0">
                <a:solidFill>
                  <a:schemeClr val="tx1"/>
                </a:solidFill>
              </a:rPr>
              <a:t>The devil as the one and only reason and explanation for all evil in the world </a:t>
            </a:r>
          </a:p>
          <a:p>
            <a:pPr>
              <a:buFontTx/>
              <a:buChar char="-"/>
            </a:pPr>
            <a:r>
              <a:rPr lang="en-GB" sz="1600" dirty="0">
                <a:solidFill>
                  <a:schemeClr val="tx1"/>
                </a:solidFill>
              </a:rPr>
              <a:t>Evolving stereotypes:</a:t>
            </a:r>
          </a:p>
          <a:p>
            <a:pPr marL="896938">
              <a:buFont typeface="Arial" panose="020B0604020202020204" pitchFamily="34" charset="0"/>
              <a:buChar char="•"/>
            </a:pPr>
            <a:r>
              <a:rPr lang="en-GB" sz="1400" dirty="0">
                <a:solidFill>
                  <a:schemeClr val="tx1"/>
                </a:solidFill>
              </a:rPr>
              <a:t>Christian theology: Judas betrayal of Christ – evolvement of the stereotypes: falsehood, treason, deceitfulness </a:t>
            </a:r>
          </a:p>
          <a:p>
            <a:pPr marL="896938">
              <a:buFont typeface="Arial" panose="020B0604020202020204" pitchFamily="34" charset="0"/>
              <a:buChar char="•"/>
            </a:pPr>
            <a:r>
              <a:rPr lang="en-GB" sz="1400" dirty="0">
                <a:solidFill>
                  <a:schemeClr val="tx1"/>
                </a:solidFill>
              </a:rPr>
              <a:t>murder of Christ</a:t>
            </a:r>
          </a:p>
          <a:p>
            <a:pPr marL="896938">
              <a:buFont typeface="Arial" panose="020B0604020202020204" pitchFamily="34" charset="0"/>
              <a:buChar char="•"/>
            </a:pPr>
            <a:r>
              <a:rPr lang="en-GB" sz="1400" dirty="0">
                <a:solidFill>
                  <a:schemeClr val="tx1"/>
                </a:solidFill>
              </a:rPr>
              <a:t>host desecration</a:t>
            </a:r>
          </a:p>
          <a:p>
            <a:pPr marL="554038" indent="0" algn="r">
              <a:buNone/>
            </a:pPr>
            <a:r>
              <a:rPr lang="en-GB" sz="1200" dirty="0">
                <a:solidFill>
                  <a:schemeClr val="tx1"/>
                </a:solidFill>
              </a:rPr>
              <a:t>(cf. </a:t>
            </a:r>
            <a:r>
              <a:rPr lang="en-GB" sz="1200" dirty="0" err="1">
                <a:solidFill>
                  <a:schemeClr val="tx1"/>
                </a:solidFill>
              </a:rPr>
              <a:t>Wippermann</a:t>
            </a:r>
            <a:r>
              <a:rPr lang="en-GB" sz="1200" dirty="0">
                <a:solidFill>
                  <a:schemeClr val="tx1"/>
                </a:solidFill>
              </a:rPr>
              <a:t> 2007)</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5</a:t>
            </a:fld>
            <a:endParaRPr lang="de-AT"/>
          </a:p>
        </p:txBody>
      </p:sp>
      <p:sp>
        <p:nvSpPr>
          <p:cNvPr id="5" name="Textfeld 4"/>
          <p:cNvSpPr txBox="1"/>
          <p:nvPr/>
        </p:nvSpPr>
        <p:spPr>
          <a:xfrm>
            <a:off x="311700" y="1138518"/>
            <a:ext cx="8435323" cy="584775"/>
          </a:xfrm>
          <a:prstGeom prst="rect">
            <a:avLst/>
          </a:prstGeom>
          <a:noFill/>
        </p:spPr>
        <p:txBody>
          <a:bodyPr wrap="none" rtlCol="0">
            <a:spAutoFit/>
          </a:bodyPr>
          <a:lstStyle/>
          <a:p>
            <a:r>
              <a:rPr lang="en-GB" sz="1800" dirty="0">
                <a:solidFill>
                  <a:srgbClr val="FF0000"/>
                </a:solidFill>
                <a:latin typeface="Lato" panose="020B0604020202020204" charset="0"/>
              </a:rPr>
              <a:t>The dualism between God and Satan as </a:t>
            </a:r>
            <a:r>
              <a:rPr lang="en-GB" sz="1800" b="1" dirty="0">
                <a:solidFill>
                  <a:srgbClr val="FF0000"/>
                </a:solidFill>
                <a:latin typeface="Lato" panose="020B0604020202020204" charset="0"/>
              </a:rPr>
              <a:t>the first conspiratorial world explanation</a:t>
            </a:r>
            <a:r>
              <a:rPr lang="en-GB" sz="1800" dirty="0">
                <a:solidFill>
                  <a:srgbClr val="FF0000"/>
                </a:solidFill>
                <a:latin typeface="Lato" panose="020B0604020202020204" charset="0"/>
              </a:rPr>
              <a:t>!</a:t>
            </a:r>
          </a:p>
          <a:p>
            <a:endParaRPr lang="de-DE" dirty="0"/>
          </a:p>
        </p:txBody>
      </p:sp>
    </p:spTree>
    <p:extLst>
      <p:ext uri="{BB962C8B-B14F-4D97-AF65-F5344CB8AC3E}">
        <p14:creationId xmlns:p14="http://schemas.microsoft.com/office/powerpoint/2010/main" val="3965940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p:txBody>
          <a:bodyPr anchor="ctr"/>
          <a:lstStyle/>
          <a:p>
            <a:pPr marL="114300" indent="0">
              <a:buNone/>
            </a:pPr>
            <a:r>
              <a:rPr lang="de-AT" sz="1600" b="1" dirty="0">
                <a:solidFill>
                  <a:schemeClr val="tx1"/>
                </a:solidFill>
              </a:rPr>
              <a:t>The </a:t>
            </a:r>
            <a:r>
              <a:rPr lang="de-AT" sz="1600" b="1" dirty="0" err="1">
                <a:solidFill>
                  <a:schemeClr val="tx1"/>
                </a:solidFill>
              </a:rPr>
              <a:t>devil</a:t>
            </a:r>
            <a:r>
              <a:rPr lang="de-AT" sz="1600" b="1" dirty="0">
                <a:solidFill>
                  <a:schemeClr val="tx1"/>
                </a:solidFill>
              </a:rPr>
              <a:t> </a:t>
            </a:r>
            <a:r>
              <a:rPr lang="de-AT" sz="1600" b="1" dirty="0" err="1">
                <a:solidFill>
                  <a:schemeClr val="tx1"/>
                </a:solidFill>
              </a:rPr>
              <a:t>conspiracy</a:t>
            </a:r>
            <a:r>
              <a:rPr lang="en-GB" sz="1600" b="1" dirty="0">
                <a:solidFill>
                  <a:schemeClr val="tx1"/>
                </a:solidFill>
              </a:rPr>
              <a:t> </a:t>
            </a:r>
          </a:p>
          <a:p>
            <a:pPr marL="114300" indent="0">
              <a:buNone/>
            </a:pPr>
            <a:endParaRPr lang="en-GB" sz="1600" b="1" dirty="0">
              <a:solidFill>
                <a:schemeClr val="tx1"/>
              </a:solidFill>
            </a:endParaRPr>
          </a:p>
          <a:p>
            <a:pPr marL="114300" indent="0">
              <a:buNone/>
            </a:pPr>
            <a:endParaRPr lang="en-GB" sz="1600" b="1" dirty="0">
              <a:solidFill>
                <a:schemeClr val="tx1"/>
              </a:solidFill>
            </a:endParaRPr>
          </a:p>
          <a:p>
            <a:pPr marL="114300" indent="0">
              <a:buNone/>
            </a:pPr>
            <a:r>
              <a:rPr lang="en-GB" b="1" dirty="0">
                <a:solidFill>
                  <a:srgbClr val="FF0000"/>
                </a:solidFill>
              </a:rPr>
              <a:t>Targets of ancient and medieval accusations and myths, </a:t>
            </a:r>
            <a:br>
              <a:rPr lang="en-GB" b="1" dirty="0">
                <a:solidFill>
                  <a:srgbClr val="FF0000"/>
                </a:solidFill>
              </a:rPr>
            </a:br>
            <a:r>
              <a:rPr lang="en-GB" b="1" dirty="0">
                <a:solidFill>
                  <a:srgbClr val="FF0000"/>
                </a:solidFill>
              </a:rPr>
              <a:t>believed to be the main „agents“ of the devil:</a:t>
            </a:r>
          </a:p>
          <a:p>
            <a:pPr marL="627063">
              <a:buFontTx/>
              <a:buChar char="-"/>
            </a:pPr>
            <a:r>
              <a:rPr lang="en-GB" dirty="0">
                <a:solidFill>
                  <a:schemeClr val="tx1"/>
                </a:solidFill>
              </a:rPr>
              <a:t>Jews but also women (witches)</a:t>
            </a:r>
          </a:p>
          <a:p>
            <a:pPr marL="627063">
              <a:buFontTx/>
              <a:buChar char="-"/>
            </a:pPr>
            <a:r>
              <a:rPr lang="en-GB" dirty="0">
                <a:solidFill>
                  <a:schemeClr val="tx1"/>
                </a:solidFill>
              </a:rPr>
              <a:t>later Illuminati and Freemasons</a:t>
            </a:r>
          </a:p>
          <a:p>
            <a:pPr marL="114300" indent="0">
              <a:buNone/>
            </a:pPr>
            <a:endParaRPr lang="en-GB" dirty="0">
              <a:solidFill>
                <a:schemeClr val="tx1"/>
              </a:solidFill>
            </a:endParaRP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6</a:t>
            </a:fld>
            <a:endParaRPr lang="de-AT"/>
          </a:p>
        </p:txBody>
      </p:sp>
      <p:sp>
        <p:nvSpPr>
          <p:cNvPr id="7" name="Titel 1">
            <a:extLst>
              <a:ext uri="{FF2B5EF4-FFF2-40B4-BE49-F238E27FC236}">
                <a16:creationId xmlns:a16="http://schemas.microsoft.com/office/drawing/2014/main" id="{12BDC8BF-C334-934C-AF8E-3F4FEA9466F8}"/>
              </a:ext>
            </a:extLst>
          </p:cNvPr>
          <p:cNvSpPr>
            <a:spLocks noGrp="1"/>
          </p:cNvSpPr>
          <p:nvPr>
            <p:ph type="title"/>
          </p:nvPr>
        </p:nvSpPr>
        <p:spPr>
          <a:xfrm>
            <a:off x="311700" y="336750"/>
            <a:ext cx="6802800" cy="572700"/>
          </a:xfrm>
        </p:spPr>
        <p:txBody>
          <a:bodyPr/>
          <a:lstStyle/>
          <a:p>
            <a:r>
              <a:rPr lang="en-GB" dirty="0"/>
              <a:t>Ancient and medieval times</a:t>
            </a:r>
          </a:p>
        </p:txBody>
      </p:sp>
    </p:spTree>
    <p:extLst>
      <p:ext uri="{BB962C8B-B14F-4D97-AF65-F5344CB8AC3E}">
        <p14:creationId xmlns:p14="http://schemas.microsoft.com/office/powerpoint/2010/main" val="2858846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168425" y="1032300"/>
            <a:ext cx="3650540" cy="3406500"/>
          </a:xfrm>
          <a:noFill/>
        </p:spPr>
        <p:txBody>
          <a:bodyPr anchor="b"/>
          <a:lstStyle/>
          <a:p>
            <a:pPr marL="114300" indent="0" algn="r">
              <a:buNone/>
            </a:pPr>
            <a:r>
              <a:rPr lang="de-AT" sz="2000" dirty="0">
                <a:solidFill>
                  <a:schemeClr val="tx1"/>
                </a:solidFill>
              </a:rPr>
              <a:t>Host </a:t>
            </a:r>
            <a:r>
              <a:rPr lang="de-AT" sz="2000" dirty="0" err="1">
                <a:solidFill>
                  <a:schemeClr val="tx1"/>
                </a:solidFill>
              </a:rPr>
              <a:t>desecration</a:t>
            </a:r>
            <a:endParaRPr lang="de-AT" sz="2000" dirty="0">
              <a:solidFill>
                <a:schemeClr val="tx1"/>
              </a:solidFill>
            </a:endParaRPr>
          </a:p>
          <a:p>
            <a:pPr marL="114300" indent="0" algn="r">
              <a:buNone/>
            </a:pPr>
            <a:r>
              <a:rPr lang="de-AT" sz="2000" dirty="0">
                <a:solidFill>
                  <a:schemeClr val="tx1"/>
                </a:solidFill>
              </a:rPr>
              <a:t>&amp; </a:t>
            </a:r>
            <a:r>
              <a:rPr lang="de-AT" sz="2000" dirty="0" err="1">
                <a:solidFill>
                  <a:schemeClr val="tx1"/>
                </a:solidFill>
              </a:rPr>
              <a:t>murder</a:t>
            </a:r>
            <a:r>
              <a:rPr lang="de-AT" sz="2000" dirty="0">
                <a:solidFill>
                  <a:schemeClr val="tx1"/>
                </a:solidFill>
              </a:rPr>
              <a:t> </a:t>
            </a:r>
            <a:r>
              <a:rPr lang="de-AT" sz="2000" dirty="0" err="1">
                <a:solidFill>
                  <a:schemeClr val="tx1"/>
                </a:solidFill>
              </a:rPr>
              <a:t>of</a:t>
            </a:r>
            <a:r>
              <a:rPr lang="de-AT" sz="2000" dirty="0">
                <a:solidFill>
                  <a:schemeClr val="tx1"/>
                </a:solidFill>
              </a:rPr>
              <a:t> </a:t>
            </a:r>
            <a:r>
              <a:rPr lang="de-AT" sz="2000" dirty="0" err="1">
                <a:solidFill>
                  <a:schemeClr val="tx1"/>
                </a:solidFill>
              </a:rPr>
              <a:t>christ</a:t>
            </a:r>
            <a:r>
              <a:rPr lang="de-AT" sz="2000" dirty="0">
                <a:solidFill>
                  <a:schemeClr val="tx1"/>
                </a:solidFill>
              </a:rPr>
              <a:t> </a:t>
            </a:r>
            <a:r>
              <a:rPr lang="de-AT" sz="2000" dirty="0" err="1">
                <a:solidFill>
                  <a:schemeClr val="tx1"/>
                </a:solidFill>
              </a:rPr>
              <a:t>accusations</a:t>
            </a:r>
            <a:endParaRPr lang="de-AT" sz="2000" dirty="0">
              <a:solidFill>
                <a:schemeClr val="tx1"/>
              </a:solidFill>
            </a:endParaRPr>
          </a:p>
          <a:p>
            <a:pPr marL="114300" indent="0" algn="r">
              <a:buNone/>
            </a:pPr>
            <a:r>
              <a:rPr lang="en-GB" sz="2000" dirty="0"/>
              <a:t> </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7</a:t>
            </a:fld>
            <a:endParaRPr lang="de-AT"/>
          </a:p>
        </p:txBody>
      </p:sp>
      <p:pic>
        <p:nvPicPr>
          <p:cNvPr id="6" name="Grafik 5">
            <a:extLst>
              <a:ext uri="{FF2B5EF4-FFF2-40B4-BE49-F238E27FC236}">
                <a16:creationId xmlns:a16="http://schemas.microsoft.com/office/drawing/2014/main" id="{B7F77E2D-DF64-E34D-8BE3-4AA02473A5D1}"/>
              </a:ext>
            </a:extLst>
          </p:cNvPr>
          <p:cNvPicPr>
            <a:picLocks noChangeAspect="1"/>
          </p:cNvPicPr>
          <p:nvPr/>
        </p:nvPicPr>
        <p:blipFill>
          <a:blip r:embed="rId3"/>
          <a:stretch>
            <a:fillRect/>
          </a:stretch>
        </p:blipFill>
        <p:spPr>
          <a:xfrm>
            <a:off x="4372707" y="909450"/>
            <a:ext cx="4602867" cy="3452150"/>
          </a:xfrm>
          <a:prstGeom prst="rect">
            <a:avLst/>
          </a:prstGeom>
        </p:spPr>
      </p:pic>
      <p:sp>
        <p:nvSpPr>
          <p:cNvPr id="8" name="Titel 1">
            <a:extLst>
              <a:ext uri="{FF2B5EF4-FFF2-40B4-BE49-F238E27FC236}">
                <a16:creationId xmlns:a16="http://schemas.microsoft.com/office/drawing/2014/main" id="{12BDC8BF-C334-934C-AF8E-3F4FEA9466F8}"/>
              </a:ext>
            </a:extLst>
          </p:cNvPr>
          <p:cNvSpPr>
            <a:spLocks noGrp="1"/>
          </p:cNvSpPr>
          <p:nvPr>
            <p:ph type="title"/>
          </p:nvPr>
        </p:nvSpPr>
        <p:spPr>
          <a:xfrm>
            <a:off x="311700" y="336750"/>
            <a:ext cx="6802800" cy="572700"/>
          </a:xfrm>
        </p:spPr>
        <p:txBody>
          <a:bodyPr/>
          <a:lstStyle/>
          <a:p>
            <a:r>
              <a:rPr lang="en-GB" dirty="0"/>
              <a:t>Ancient and medieval times</a:t>
            </a:r>
          </a:p>
        </p:txBody>
      </p:sp>
      <p:sp>
        <p:nvSpPr>
          <p:cNvPr id="2" name="Textfeld 1"/>
          <p:cNvSpPr txBox="1"/>
          <p:nvPr/>
        </p:nvSpPr>
        <p:spPr>
          <a:xfrm>
            <a:off x="4372707" y="4378813"/>
            <a:ext cx="4687080" cy="430887"/>
          </a:xfrm>
          <a:prstGeom prst="rect">
            <a:avLst/>
          </a:prstGeom>
          <a:noFill/>
        </p:spPr>
        <p:txBody>
          <a:bodyPr wrap="square" rtlCol="0">
            <a:spAutoFit/>
          </a:bodyPr>
          <a:lstStyle/>
          <a:p>
            <a:r>
              <a:rPr lang="de-DE" sz="1100" dirty="0">
                <a:latin typeface="Lato" panose="020B0604020202020204" charset="0"/>
              </a:rPr>
              <a:t>Photo: </a:t>
            </a:r>
            <a:r>
              <a:rPr lang="de-DE" sz="1100" dirty="0" err="1">
                <a:latin typeface="Lato" panose="020B0604020202020204" charset="0"/>
              </a:rPr>
              <a:t>stained</a:t>
            </a:r>
            <a:r>
              <a:rPr lang="de-DE" sz="1100" dirty="0">
                <a:latin typeface="Lato" panose="020B0604020202020204" charset="0"/>
              </a:rPr>
              <a:t> </a:t>
            </a:r>
            <a:r>
              <a:rPr lang="de-DE" sz="1100" dirty="0" err="1">
                <a:latin typeface="Lato" panose="020B0604020202020204" charset="0"/>
              </a:rPr>
              <a:t>glass</a:t>
            </a:r>
            <a:r>
              <a:rPr lang="de-DE" sz="1100" dirty="0">
                <a:latin typeface="Lato" panose="020B0604020202020204" charset="0"/>
              </a:rPr>
              <a:t> </a:t>
            </a:r>
            <a:r>
              <a:rPr lang="de-DE" sz="1100" dirty="0" err="1">
                <a:latin typeface="Lato" panose="020B0604020202020204" charset="0"/>
              </a:rPr>
              <a:t>window</a:t>
            </a:r>
            <a:r>
              <a:rPr lang="de-DE" sz="1100" dirty="0">
                <a:latin typeface="Lato" panose="020B0604020202020204" charset="0"/>
              </a:rPr>
              <a:t> </a:t>
            </a:r>
            <a:r>
              <a:rPr lang="de-DE" sz="1100" dirty="0" err="1">
                <a:latin typeface="Lato" panose="020B0604020202020204" charset="0"/>
              </a:rPr>
              <a:t>by</a:t>
            </a:r>
            <a:r>
              <a:rPr lang="de-DE" sz="1100" dirty="0">
                <a:latin typeface="Lato" panose="020B0604020202020204" charset="0"/>
              </a:rPr>
              <a:t> Jean-Baptiste </a:t>
            </a:r>
            <a:r>
              <a:rPr lang="de-DE" sz="1100" dirty="0" err="1">
                <a:latin typeface="Lato" panose="020B0604020202020204" charset="0"/>
              </a:rPr>
              <a:t>Capronnier</a:t>
            </a:r>
            <a:r>
              <a:rPr lang="de-DE" sz="1100" dirty="0">
                <a:latin typeface="Lato" panose="020B0604020202020204" charset="0"/>
              </a:rPr>
              <a:t>. </a:t>
            </a:r>
            <a:br>
              <a:rPr lang="de-DE" sz="1100" dirty="0">
                <a:latin typeface="Lato" panose="020B0604020202020204" charset="0"/>
              </a:rPr>
            </a:br>
            <a:r>
              <a:rPr lang="de-DE" sz="1100" dirty="0">
                <a:latin typeface="Lato" panose="020B0604020202020204" charset="0"/>
              </a:rPr>
              <a:t>CC </a:t>
            </a:r>
            <a:r>
              <a:rPr lang="de-DE" sz="1100" dirty="0" err="1">
                <a:latin typeface="Lato" panose="020B0604020202020204" charset="0"/>
              </a:rPr>
              <a:t>BY</a:t>
            </a:r>
            <a:r>
              <a:rPr lang="de-DE" sz="1100" dirty="0">
                <a:latin typeface="Lato" panose="020B0604020202020204" charset="0"/>
              </a:rPr>
              <a:t>-SA 3.0 </a:t>
            </a:r>
            <a:r>
              <a:rPr lang="de-DE" sz="1100" dirty="0" err="1">
                <a:latin typeface="Lato" panose="020B0604020202020204" charset="0"/>
                <a:hlinkClick r:id="rId4" tooltip="lb:User:Zinneke"/>
              </a:rPr>
              <a:t>Zinneke</a:t>
            </a:r>
            <a:r>
              <a:rPr lang="de-DE" sz="1100" dirty="0">
                <a:latin typeface="Lato" panose="020B0604020202020204" charset="0"/>
              </a:rPr>
              <a:t> at </a:t>
            </a:r>
            <a:r>
              <a:rPr lang="de-DE" sz="1100" dirty="0" err="1">
                <a:latin typeface="Lato" panose="020B0604020202020204" charset="0"/>
                <a:hlinkClick r:id="rId5"/>
              </a:rPr>
              <a:t>lb.wikipedia</a:t>
            </a:r>
            <a:endParaRPr lang="de-DE" sz="1100" dirty="0">
              <a:latin typeface="Lato" panose="020B0604020202020204" charset="0"/>
            </a:endParaRPr>
          </a:p>
        </p:txBody>
      </p:sp>
    </p:spTree>
    <p:extLst>
      <p:ext uri="{BB962C8B-B14F-4D97-AF65-F5344CB8AC3E}">
        <p14:creationId xmlns:p14="http://schemas.microsoft.com/office/powerpoint/2010/main" val="4180787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168425" y="1032300"/>
            <a:ext cx="3919481" cy="3406500"/>
          </a:xfrm>
          <a:noFill/>
        </p:spPr>
        <p:txBody>
          <a:bodyPr anchor="b"/>
          <a:lstStyle/>
          <a:p>
            <a:pPr marL="114300" indent="0" algn="r">
              <a:buNone/>
            </a:pPr>
            <a:r>
              <a:rPr lang="en-GB" dirty="0">
                <a:solidFill>
                  <a:schemeClr val="tx1"/>
                </a:solidFill>
              </a:rPr>
              <a:t>Witch trials / “Witch hunt” in 15</a:t>
            </a:r>
            <a:r>
              <a:rPr lang="en-GB" baseline="30000" dirty="0">
                <a:solidFill>
                  <a:schemeClr val="tx1"/>
                </a:solidFill>
              </a:rPr>
              <a:t>th</a:t>
            </a:r>
            <a:r>
              <a:rPr lang="en-GB" dirty="0">
                <a:solidFill>
                  <a:schemeClr val="tx1"/>
                </a:solidFill>
              </a:rPr>
              <a:t> and 16</a:t>
            </a:r>
            <a:r>
              <a:rPr lang="en-GB" baseline="30000" dirty="0">
                <a:solidFill>
                  <a:schemeClr val="tx1"/>
                </a:solidFill>
              </a:rPr>
              <a:t>th</a:t>
            </a:r>
            <a:r>
              <a:rPr lang="en-GB" dirty="0">
                <a:solidFill>
                  <a:schemeClr val="tx1"/>
                </a:solidFill>
              </a:rPr>
              <a:t> century</a:t>
            </a:r>
          </a:p>
          <a:p>
            <a:pPr marL="114300" indent="0" algn="r">
              <a:buNone/>
            </a:pPr>
            <a:endParaRPr lang="en-GB" dirty="0">
              <a:solidFill>
                <a:schemeClr val="tx1"/>
              </a:solidFill>
            </a:endParaRPr>
          </a:p>
          <a:p>
            <a:pPr marL="114300" indent="0" algn="r">
              <a:buNone/>
            </a:pPr>
            <a:r>
              <a:rPr lang="en-GB" dirty="0">
                <a:solidFill>
                  <a:schemeClr val="tx1"/>
                </a:solidFill>
              </a:rPr>
              <a:t>Painting of Albrecht </a:t>
            </a:r>
            <a:r>
              <a:rPr lang="en-GB" dirty="0" err="1">
                <a:solidFill>
                  <a:schemeClr val="tx1"/>
                </a:solidFill>
              </a:rPr>
              <a:t>Dürer</a:t>
            </a:r>
            <a:endParaRPr lang="en-GB" dirty="0">
              <a:solidFill>
                <a:schemeClr val="tx1"/>
              </a:solidFill>
            </a:endParaRPr>
          </a:p>
          <a:p>
            <a:pPr marL="114300" indent="0" algn="r">
              <a:buNone/>
            </a:pPr>
            <a:r>
              <a:rPr lang="en-GB" dirty="0">
                <a:solidFill>
                  <a:schemeClr val="tx1"/>
                </a:solidFill>
              </a:rPr>
              <a:t>witch riding backwards on a goat</a:t>
            </a:r>
          </a:p>
          <a:p>
            <a:pPr marL="114300" indent="0" algn="r">
              <a:buNone/>
            </a:pPr>
            <a:endParaRPr lang="en-GB" dirty="0">
              <a:solidFill>
                <a:schemeClr val="tx1"/>
              </a:solidFill>
            </a:endParaRPr>
          </a:p>
          <a:p>
            <a:pPr marL="114300" indent="0" algn="r">
              <a:buNone/>
            </a:pPr>
            <a:r>
              <a:rPr lang="en-GB" dirty="0">
                <a:solidFill>
                  <a:schemeClr val="tx1"/>
                </a:solidFill>
              </a:rPr>
              <a:t>goat as a symbol of the </a:t>
            </a:r>
            <a:r>
              <a:rPr lang="en-GB" b="1" dirty="0">
                <a:solidFill>
                  <a:schemeClr val="tx1"/>
                </a:solidFill>
              </a:rPr>
              <a:t>devil</a:t>
            </a:r>
          </a:p>
          <a:p>
            <a:pPr marL="114300" indent="0" algn="r">
              <a:buNone/>
            </a:pPr>
            <a:endParaRPr lang="en-GB" sz="1400" dirty="0">
              <a:solidFill>
                <a:schemeClr val="tx1"/>
              </a:solidFill>
            </a:endParaRP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8</a:t>
            </a:fld>
            <a:endParaRPr lang="de-AT"/>
          </a:p>
        </p:txBody>
      </p:sp>
      <p:pic>
        <p:nvPicPr>
          <p:cNvPr id="10" name="Grafik 9" descr="Ein Bild, das Text, Buch enthält.&#10;&#10;Automatisch generierte Beschreibung">
            <a:extLst>
              <a:ext uri="{FF2B5EF4-FFF2-40B4-BE49-F238E27FC236}">
                <a16:creationId xmlns:a16="http://schemas.microsoft.com/office/drawing/2014/main" id="{509B6884-545A-D54B-A2E4-99F4ED223961}"/>
              </a:ext>
            </a:extLst>
          </p:cNvPr>
          <p:cNvPicPr>
            <a:picLocks noChangeAspect="1"/>
          </p:cNvPicPr>
          <p:nvPr/>
        </p:nvPicPr>
        <p:blipFill>
          <a:blip r:embed="rId3"/>
          <a:stretch>
            <a:fillRect/>
          </a:stretch>
        </p:blipFill>
        <p:spPr>
          <a:xfrm>
            <a:off x="4262865" y="230506"/>
            <a:ext cx="2851635" cy="4682488"/>
          </a:xfrm>
          <a:prstGeom prst="rect">
            <a:avLst/>
          </a:prstGeom>
        </p:spPr>
      </p:pic>
      <p:sp>
        <p:nvSpPr>
          <p:cNvPr id="7" name="Titel 1">
            <a:extLst>
              <a:ext uri="{FF2B5EF4-FFF2-40B4-BE49-F238E27FC236}">
                <a16:creationId xmlns:a16="http://schemas.microsoft.com/office/drawing/2014/main" id="{12BDC8BF-C334-934C-AF8E-3F4FEA9466F8}"/>
              </a:ext>
            </a:extLst>
          </p:cNvPr>
          <p:cNvSpPr>
            <a:spLocks noGrp="1"/>
          </p:cNvSpPr>
          <p:nvPr>
            <p:ph type="title"/>
          </p:nvPr>
        </p:nvSpPr>
        <p:spPr>
          <a:xfrm>
            <a:off x="311700" y="336750"/>
            <a:ext cx="6802800" cy="572700"/>
          </a:xfrm>
        </p:spPr>
        <p:txBody>
          <a:bodyPr/>
          <a:lstStyle/>
          <a:p>
            <a:r>
              <a:rPr lang="en-GB" sz="2400" dirty="0"/>
              <a:t>Ancient and medieval times</a:t>
            </a:r>
          </a:p>
        </p:txBody>
      </p:sp>
      <p:sp>
        <p:nvSpPr>
          <p:cNvPr id="5" name="Textfeld 4"/>
          <p:cNvSpPr txBox="1"/>
          <p:nvPr/>
        </p:nvSpPr>
        <p:spPr>
          <a:xfrm rot="16200000">
            <a:off x="5837387" y="3266419"/>
            <a:ext cx="2985113" cy="430887"/>
          </a:xfrm>
          <a:prstGeom prst="rect">
            <a:avLst/>
          </a:prstGeom>
          <a:noFill/>
        </p:spPr>
        <p:txBody>
          <a:bodyPr wrap="none" rtlCol="0">
            <a:spAutoFit/>
          </a:bodyPr>
          <a:lstStyle/>
          <a:p>
            <a:r>
              <a:rPr lang="de-DE" sz="1100" dirty="0">
                <a:latin typeface="Lato" panose="020B0604020202020204" charset="0"/>
              </a:rPr>
              <a:t>Photo: </a:t>
            </a:r>
            <a:r>
              <a:rPr lang="de-DE" sz="1100" dirty="0">
                <a:latin typeface="Lato" panose="020B0604020202020204" charset="0"/>
                <a:hlinkClick r:id="rId4"/>
              </a:rPr>
              <a:t>„Die Hexe“ </a:t>
            </a:r>
            <a:r>
              <a:rPr lang="de-DE" sz="1100" dirty="0" err="1">
                <a:latin typeface="Lato" panose="020B0604020202020204" charset="0"/>
                <a:hlinkClick r:id="rId4"/>
              </a:rPr>
              <a:t>by</a:t>
            </a:r>
            <a:r>
              <a:rPr lang="de-DE" sz="1100" dirty="0">
                <a:latin typeface="Lato" panose="020B0604020202020204" charset="0"/>
                <a:hlinkClick r:id="rId4"/>
              </a:rPr>
              <a:t> Albrecht Dürer, </a:t>
            </a:r>
            <a:r>
              <a:rPr lang="de-DE" sz="1100" dirty="0" err="1">
                <a:latin typeface="Lato" panose="020B0604020202020204" charset="0"/>
                <a:hlinkClick r:id="rId4"/>
              </a:rPr>
              <a:t>ca</a:t>
            </a:r>
            <a:r>
              <a:rPr lang="de-DE" sz="1100" dirty="0">
                <a:latin typeface="Lato" panose="020B0604020202020204" charset="0"/>
                <a:hlinkClick r:id="rId4"/>
              </a:rPr>
              <a:t> 1500</a:t>
            </a:r>
            <a:br>
              <a:rPr lang="de-DE" sz="1100" dirty="0">
                <a:latin typeface="Lato" panose="020B0604020202020204" charset="0"/>
              </a:rPr>
            </a:br>
            <a:r>
              <a:rPr lang="de-DE" sz="1100" dirty="0" err="1">
                <a:latin typeface="Lato" panose="020B0604020202020204" charset="0"/>
              </a:rPr>
              <a:t>public</a:t>
            </a:r>
            <a:r>
              <a:rPr lang="de-DE" sz="1100" dirty="0">
                <a:latin typeface="Lato" panose="020B0604020202020204" charset="0"/>
              </a:rPr>
              <a:t> </a:t>
            </a:r>
            <a:r>
              <a:rPr lang="de-DE" sz="1100" dirty="0" err="1">
                <a:latin typeface="Lato" panose="020B0604020202020204" charset="0"/>
              </a:rPr>
              <a:t>domain</a:t>
            </a:r>
            <a:endParaRPr lang="de-DE" sz="1100" dirty="0">
              <a:latin typeface="Lato" panose="020B0604020202020204" charset="0"/>
            </a:endParaRPr>
          </a:p>
        </p:txBody>
      </p:sp>
    </p:spTree>
    <p:extLst>
      <p:ext uri="{BB962C8B-B14F-4D97-AF65-F5344CB8AC3E}">
        <p14:creationId xmlns:p14="http://schemas.microsoft.com/office/powerpoint/2010/main" val="3825872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168425" y="1032300"/>
            <a:ext cx="4278315" cy="3406500"/>
          </a:xfrm>
          <a:noFill/>
        </p:spPr>
        <p:txBody>
          <a:bodyPr anchor="ctr"/>
          <a:lstStyle/>
          <a:p>
            <a:pPr marL="114300" indent="0" algn="r">
              <a:buNone/>
            </a:pPr>
            <a:r>
              <a:rPr lang="en-GB" dirty="0">
                <a:solidFill>
                  <a:schemeClr val="tx1"/>
                </a:solidFill>
              </a:rPr>
              <a:t>Natural disasters –</a:t>
            </a:r>
          </a:p>
          <a:p>
            <a:pPr marL="114300" indent="0" algn="r">
              <a:buNone/>
            </a:pPr>
            <a:r>
              <a:rPr lang="en-GB" dirty="0">
                <a:solidFill>
                  <a:schemeClr val="tx1"/>
                </a:solidFill>
              </a:rPr>
              <a:t>Legends of „well poisoning“ and the intentional spread of the plague in 14</a:t>
            </a:r>
            <a:r>
              <a:rPr lang="en-GB" baseline="30000" dirty="0">
                <a:solidFill>
                  <a:schemeClr val="tx1"/>
                </a:solidFill>
              </a:rPr>
              <a:t>th</a:t>
            </a:r>
            <a:r>
              <a:rPr lang="en-GB" dirty="0">
                <a:solidFill>
                  <a:schemeClr val="tx1"/>
                </a:solidFill>
              </a:rPr>
              <a:t> century</a:t>
            </a:r>
          </a:p>
          <a:p>
            <a:pPr marL="114300" indent="0" algn="r">
              <a:buNone/>
            </a:pPr>
            <a:endParaRPr lang="en-GB" dirty="0">
              <a:solidFill>
                <a:schemeClr val="tx1"/>
              </a:solidFill>
            </a:endParaRPr>
          </a:p>
          <a:p>
            <a:pPr marL="114300" indent="0" algn="r">
              <a:buNone/>
            </a:pPr>
            <a:r>
              <a:rPr lang="en-GB" dirty="0">
                <a:solidFill>
                  <a:schemeClr val="tx1"/>
                </a:solidFill>
              </a:rPr>
              <a:t>– accusations against Jews leading to pogroms all over Europe</a:t>
            </a:r>
          </a:p>
          <a:p>
            <a:pPr marL="114300" indent="0" algn="r">
              <a:buNone/>
            </a:pPr>
            <a:r>
              <a:rPr lang="en-GB" dirty="0">
                <a:solidFill>
                  <a:schemeClr val="tx1"/>
                </a:solidFill>
              </a:rPr>
              <a:t>some even starting before the arrival of the disease</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9</a:t>
            </a:fld>
            <a:endParaRPr lang="de-AT"/>
          </a:p>
        </p:txBody>
      </p:sp>
      <p:pic>
        <p:nvPicPr>
          <p:cNvPr id="3074" name="Picture 2">
            <a:extLst>
              <a:ext uri="{FF2B5EF4-FFF2-40B4-BE49-F238E27FC236}">
                <a16:creationId xmlns:a16="http://schemas.microsoft.com/office/drawing/2014/main" id="{60198F42-15B8-0A4B-8D5F-F466463A7F7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518211" y="1402050"/>
            <a:ext cx="4445000" cy="2667000"/>
          </a:xfrm>
          <a:prstGeom prst="rect">
            <a:avLst/>
          </a:prstGeom>
          <a:noFill/>
          <a:extLst>
            <a:ext uri="{909E8E84-426E-40DD-AFC4-6F175D3DCCD1}">
              <a14:hiddenFill xmlns:a14="http://schemas.microsoft.com/office/drawing/2010/main">
                <a:solidFill>
                  <a:srgbClr val="FFFFFF"/>
                </a:solidFill>
              </a14:hiddenFill>
            </a:ext>
          </a:extLst>
        </p:spPr>
      </p:pic>
      <p:sp>
        <p:nvSpPr>
          <p:cNvPr id="7" name="Titel 1">
            <a:extLst>
              <a:ext uri="{FF2B5EF4-FFF2-40B4-BE49-F238E27FC236}">
                <a16:creationId xmlns:a16="http://schemas.microsoft.com/office/drawing/2014/main" id="{12BDC8BF-C334-934C-AF8E-3F4FEA9466F8}"/>
              </a:ext>
            </a:extLst>
          </p:cNvPr>
          <p:cNvSpPr>
            <a:spLocks noGrp="1"/>
          </p:cNvSpPr>
          <p:nvPr>
            <p:ph type="title"/>
          </p:nvPr>
        </p:nvSpPr>
        <p:spPr>
          <a:xfrm>
            <a:off x="311700" y="336750"/>
            <a:ext cx="6802800" cy="572700"/>
          </a:xfrm>
        </p:spPr>
        <p:txBody>
          <a:bodyPr/>
          <a:lstStyle/>
          <a:p>
            <a:r>
              <a:rPr lang="en-GB" dirty="0"/>
              <a:t>Ancient and medieval times</a:t>
            </a:r>
          </a:p>
        </p:txBody>
      </p:sp>
      <p:sp>
        <p:nvSpPr>
          <p:cNvPr id="6" name="Textfeld 5"/>
          <p:cNvSpPr txBox="1"/>
          <p:nvPr/>
        </p:nvSpPr>
        <p:spPr>
          <a:xfrm>
            <a:off x="4456920" y="4076527"/>
            <a:ext cx="4687080" cy="600164"/>
          </a:xfrm>
          <a:prstGeom prst="rect">
            <a:avLst/>
          </a:prstGeom>
          <a:noFill/>
        </p:spPr>
        <p:txBody>
          <a:bodyPr wrap="square" rtlCol="0">
            <a:spAutoFit/>
          </a:bodyPr>
          <a:lstStyle/>
          <a:p>
            <a:r>
              <a:rPr lang="de-DE" sz="1100" dirty="0">
                <a:latin typeface="Lato" panose="020B0604020202020204" charset="0"/>
              </a:rPr>
              <a:t>Photo: </a:t>
            </a:r>
            <a:r>
              <a:rPr lang="de-DE" sz="1100" dirty="0">
                <a:latin typeface="Lato" panose="020B0604020202020204" charset="0"/>
                <a:hlinkClick r:id="rId4"/>
              </a:rPr>
              <a:t>Drawing </a:t>
            </a:r>
            <a:r>
              <a:rPr lang="de-DE" sz="1100" dirty="0" err="1">
                <a:latin typeface="Lato" panose="020B0604020202020204" charset="0"/>
                <a:hlinkClick r:id="rId4"/>
              </a:rPr>
              <a:t>of</a:t>
            </a:r>
            <a:r>
              <a:rPr lang="de-DE" sz="1100" dirty="0">
                <a:latin typeface="Lato" panose="020B0604020202020204" charset="0"/>
                <a:hlinkClick r:id="rId4"/>
              </a:rPr>
              <a:t> Jews </a:t>
            </a:r>
            <a:r>
              <a:rPr lang="de-DE" sz="1100" dirty="0" err="1">
                <a:latin typeface="Lato" panose="020B0604020202020204" charset="0"/>
                <a:hlinkClick r:id="rId4"/>
              </a:rPr>
              <a:t>of</a:t>
            </a:r>
            <a:r>
              <a:rPr lang="de-DE" sz="1100" dirty="0">
                <a:latin typeface="Lato" panose="020B0604020202020204" charset="0"/>
                <a:hlinkClick r:id="rId4"/>
              </a:rPr>
              <a:t> Strasbourg </a:t>
            </a:r>
            <a:r>
              <a:rPr lang="de-DE" sz="1100" dirty="0" err="1">
                <a:latin typeface="Lato" panose="020B0604020202020204" charset="0"/>
                <a:hlinkClick r:id="rId4"/>
              </a:rPr>
              <a:t>being</a:t>
            </a:r>
            <a:r>
              <a:rPr lang="de-DE" sz="1100" dirty="0">
                <a:latin typeface="Lato" panose="020B0604020202020204" charset="0"/>
                <a:hlinkClick r:id="rId4"/>
              </a:rPr>
              <a:t> </a:t>
            </a:r>
            <a:r>
              <a:rPr lang="de-DE" sz="1100" dirty="0" err="1">
                <a:latin typeface="Lato" panose="020B0604020202020204" charset="0"/>
                <a:hlinkClick r:id="rId4"/>
              </a:rPr>
              <a:t>burned</a:t>
            </a:r>
            <a:r>
              <a:rPr lang="de-DE" sz="1100" dirty="0">
                <a:latin typeface="Lato" panose="020B0604020202020204" charset="0"/>
                <a:hlinkClick r:id="rId4"/>
              </a:rPr>
              <a:t> </a:t>
            </a:r>
            <a:r>
              <a:rPr lang="de-DE" sz="1100" dirty="0" err="1">
                <a:latin typeface="Lato" panose="020B0604020202020204" charset="0"/>
                <a:hlinkClick r:id="rId4"/>
              </a:rPr>
              <a:t>to</a:t>
            </a:r>
            <a:r>
              <a:rPr lang="de-DE" sz="1100" dirty="0">
                <a:latin typeface="Lato" panose="020B0604020202020204" charset="0"/>
                <a:hlinkClick r:id="rId4"/>
              </a:rPr>
              <a:t> </a:t>
            </a:r>
            <a:r>
              <a:rPr lang="de-DE" sz="1100" dirty="0" err="1">
                <a:latin typeface="Lato" panose="020B0604020202020204" charset="0"/>
                <a:hlinkClick r:id="rId4"/>
              </a:rPr>
              <a:t>death</a:t>
            </a:r>
            <a:r>
              <a:rPr lang="de-DE" sz="1100" dirty="0">
                <a:latin typeface="Lato" panose="020B0604020202020204" charset="0"/>
                <a:hlinkClick r:id="rId4"/>
              </a:rPr>
              <a:t> </a:t>
            </a:r>
            <a:r>
              <a:rPr lang="de-DE" sz="1100" dirty="0" err="1">
                <a:latin typeface="Lato" panose="020B0604020202020204" charset="0"/>
                <a:hlinkClick r:id="rId4"/>
              </a:rPr>
              <a:t>during</a:t>
            </a:r>
            <a:r>
              <a:rPr lang="de-DE" sz="1100" dirty="0">
                <a:latin typeface="Lato" panose="020B0604020202020204" charset="0"/>
                <a:hlinkClick r:id="rId4"/>
              </a:rPr>
              <a:t> </a:t>
            </a:r>
            <a:r>
              <a:rPr lang="de-DE" sz="1100" dirty="0" err="1">
                <a:latin typeface="Lato" panose="020B0604020202020204" charset="0"/>
                <a:hlinkClick r:id="rId4"/>
              </a:rPr>
              <a:t>the</a:t>
            </a:r>
            <a:r>
              <a:rPr lang="de-DE" sz="1100" dirty="0">
                <a:latin typeface="Lato" panose="020B0604020202020204" charset="0"/>
                <a:hlinkClick r:id="rId4"/>
              </a:rPr>
              <a:t> Black Death, 1349</a:t>
            </a:r>
            <a:br>
              <a:rPr lang="de-DE" sz="1100" dirty="0">
                <a:latin typeface="Lato" panose="020B0604020202020204" charset="0"/>
              </a:rPr>
            </a:br>
            <a:r>
              <a:rPr lang="de-DE" sz="1100" dirty="0" err="1">
                <a:latin typeface="Lato" panose="020B0604020202020204" charset="0"/>
              </a:rPr>
              <a:t>public</a:t>
            </a:r>
            <a:r>
              <a:rPr lang="de-DE" sz="1100" dirty="0">
                <a:latin typeface="Lato" panose="020B0604020202020204" charset="0"/>
              </a:rPr>
              <a:t> </a:t>
            </a:r>
            <a:r>
              <a:rPr lang="de-DE" sz="1100" dirty="0" err="1">
                <a:latin typeface="Lato" panose="020B0604020202020204" charset="0"/>
              </a:rPr>
              <a:t>domain</a:t>
            </a:r>
            <a:endParaRPr lang="de-DE" sz="1100" dirty="0">
              <a:latin typeface="Lato" panose="020B0604020202020204" charset="0"/>
            </a:endParaRPr>
          </a:p>
        </p:txBody>
      </p:sp>
    </p:spTree>
    <p:extLst>
      <p:ext uri="{BB962C8B-B14F-4D97-AF65-F5344CB8AC3E}">
        <p14:creationId xmlns:p14="http://schemas.microsoft.com/office/powerpoint/2010/main" val="407833528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1885</Words>
  <Application>Microsoft Macintosh PowerPoint</Application>
  <PresentationFormat>On-screen Show (16:9)</PresentationFormat>
  <Paragraphs>196</Paragraphs>
  <Slides>17</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Teko</vt:lpstr>
      <vt:lpstr>Arial</vt:lpstr>
      <vt:lpstr>Lato</vt:lpstr>
      <vt:lpstr>Simple Light</vt:lpstr>
      <vt:lpstr>CONSPIRACY MYTHS (2/5)</vt:lpstr>
      <vt:lpstr>Overview</vt:lpstr>
      <vt:lpstr>History of Conspiracy Myths and Historical Examples</vt:lpstr>
      <vt:lpstr>PowerPoint Presentation</vt:lpstr>
      <vt:lpstr>Ancient and medieval times</vt:lpstr>
      <vt:lpstr>Ancient and medieval times</vt:lpstr>
      <vt:lpstr>Ancient and medieval times</vt:lpstr>
      <vt:lpstr>Ancient and medieval times</vt:lpstr>
      <vt:lpstr>Ancient and medieval times</vt:lpstr>
      <vt:lpstr>Ancient and medieval times</vt:lpstr>
      <vt:lpstr>Modern times</vt:lpstr>
      <vt:lpstr>Modern times</vt:lpstr>
      <vt:lpstr>Contemporary</vt:lpstr>
      <vt:lpstr>Contemporary</vt:lpstr>
      <vt:lpstr>Historical examples</vt:lpstr>
      <vt:lpstr>Historical myth revived</vt:lpstr>
      <vt:lpstr>Literature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World of Easy Answers</dc:title>
  <dc:subject/>
  <dc:creator>Johanna Urban</dc:creator>
  <cp:keywords/>
  <dc:description/>
  <cp:lastModifiedBy>Debora Lucque</cp:lastModifiedBy>
  <cp:revision>405</cp:revision>
  <dcterms:modified xsi:type="dcterms:W3CDTF">2022-04-15T14:42:53Z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877875</vt:lpwstr>
  </property>
  <property fmtid="{D5CDD505-2E9C-101B-9397-08002B2CF9AE}" name="NXPowerLiteSettings" pid="3">
    <vt:lpwstr>F7000400038000</vt:lpwstr>
  </property>
  <property fmtid="{D5CDD505-2E9C-101B-9397-08002B2CF9AE}" name="NXPowerLiteVersion" pid="4">
    <vt:lpwstr>S9.1.4</vt:lpwstr>
  </property>
</Properties>
</file>