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7"/>
  </p:notesMasterIdLst>
  <p:sldIdLst>
    <p:sldId id="346" r:id="rId2"/>
    <p:sldId id="347" r:id="rId3"/>
    <p:sldId id="348" r:id="rId4"/>
    <p:sldId id="281" r:id="rId5"/>
    <p:sldId id="301" r:id="rId6"/>
    <p:sldId id="272" r:id="rId7"/>
    <p:sldId id="334" r:id="rId8"/>
    <p:sldId id="335" r:id="rId9"/>
    <p:sldId id="345" r:id="rId10"/>
    <p:sldId id="339" r:id="rId11"/>
    <p:sldId id="318" r:id="rId12"/>
    <p:sldId id="306" r:id="rId13"/>
    <p:sldId id="320" r:id="rId14"/>
    <p:sldId id="350" r:id="rId15"/>
    <p:sldId id="349" r:id="rId16"/>
  </p:sldIdLst>
  <p:sldSz cx="9144000" cy="5143500" type="screen16x9"/>
  <p:notesSz cx="6858000" cy="9144000"/>
  <p:embeddedFontLst>
    <p:embeddedFont>
      <p:font typeface="Lato" panose="020F0502020204030203" pitchFamily="34" charset="0"/>
      <p:regular r:id="rId18"/>
      <p:bold r:id="rId19"/>
      <p:italic r:id="rId20"/>
      <p:boldItalic r:id="rId21"/>
    </p:embeddedFont>
    <p:embeddedFont>
      <p:font typeface="Teko" panose="020B0604020202020204" pitchFamily="34" charset="0"/>
      <p:regular r:id="rId22"/>
      <p:bold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anna Urban" initials="JU" lastIdx="22" clrIdx="0">
    <p:extLst>
      <p:ext uri="{19B8F6BF-5375-455C-9EA6-DF929625EA0E}">
        <p15:presenceInfo xmlns:p15="http://schemas.microsoft.com/office/powerpoint/2012/main" userId="S-1-5-21-3036683560-4069959373-169152929-26606" providerId="AD"/>
      </p:ext>
    </p:extLst>
  </p:cmAuthor>
  <p:cmAuthor id="2" name="Isolde Vogel" initials="IV" lastIdx="3" clrIdx="1">
    <p:extLst>
      <p:ext uri="{19B8F6BF-5375-455C-9EA6-DF929625EA0E}">
        <p15:presenceInfo xmlns:p15="http://schemas.microsoft.com/office/powerpoint/2012/main" userId="Isolde Voge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0205"/>
    <a:srgbClr val="182C8B"/>
    <a:srgbClr val="0432FF"/>
    <a:srgbClr val="FFFC00"/>
    <a:srgbClr val="D000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ittlere Formatvorlage 4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660B408-B3CF-4A94-85FC-2B1E0A45F4A2}" styleName="Dunkle Formatvorlage 2 - Akzent 1/Akz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unkle Formatvorlage 2 - Akzent 3/Akz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083E6E3-FA7D-4D7B-A595-EF9225AFEA82}" styleName="Helle Formatvorlage 1 - Akz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21"/>
    <p:restoredTop sz="76947"/>
  </p:normalViewPr>
  <p:slideViewPr>
    <p:cSldViewPr snapToGrid="0">
      <p:cViewPr varScale="1">
        <p:scale>
          <a:sx n="112" d="100"/>
          <a:sy n="112" d="100"/>
        </p:scale>
        <p:origin x="1144"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antisemitism.org.uk/wp-content/uploads/2020/07/Antisemitic-imagery-May-2020.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c.europa.eu/info/live-work-travel-eu/coronavirus-response/fighting-disinformation/identifying-conspiracy-theories_en"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amadeu-antonio-stiftung.de/wp-content/uploads/2020/05/wissen_was_wirklich_2.Auflage.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ec.europa.eu/info/live-work-travel-eu/coronavirus-response/fighting-disinformation/identifying-conspiracy-theories_en"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medium.com/@pitt_bob/antisemitism-and-a-voltaire-quote-9d06172c944f"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s://antisemitism.org.uk/wp-content/uploads/2020/07/Antisemitic-imagery-May-2020.pdf" TargetMode="External"/><Relationship Id="rId4" Type="http://schemas.openxmlformats.org/officeDocument/2006/relationships/hyperlink" Target="https://www.theguardian.com/australia-news/2015/nov/27/cory-bernardi-mistakenly-quotes-voltaire-on-twitter-with-supposed-neo-nazis-line"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medium.com/@pitt_bob/antisemitism-and-a-voltaire-quote-9d06172c944f"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antisemitism.org.uk/wp-content/uploads/2020/07/Antisemitic-imagery-May-2020.pdf" TargetMode="External"/><Relationship Id="rId4" Type="http://schemas.openxmlformats.org/officeDocument/2006/relationships/hyperlink" Target="https://www.theguardian.com/australia-news/2015/nov/27/cory-bernardi-mistakenly-quotes-voltaire-on-twitter-with-supposed-neo-nazis-lin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360101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0" lang="en-GB" sz="1100" b="0" i="0" u="none" strike="noStrike" kern="0" cap="none" spc="0" normalizeH="0" baseline="0" noProof="0" dirty="0">
              <a:ln>
                <a:noFill/>
              </a:ln>
              <a:solidFill>
                <a:srgbClr val="000000"/>
              </a:solidFill>
              <a:effectLst/>
              <a:uLnTx/>
              <a:uFillTx/>
              <a:latin typeface="Arial"/>
              <a:cs typeface="Arial"/>
              <a:sym typeface="Arial"/>
            </a:endParaRP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kumimoji="0" lang="en-GB" sz="1100" b="0" i="0" u="none" strike="noStrike" kern="0" cap="none" spc="0" normalizeH="0" baseline="0" noProof="0" dirty="0">
                <a:ln>
                  <a:noFill/>
                </a:ln>
                <a:solidFill>
                  <a:srgbClr val="000000"/>
                </a:solidFill>
                <a:effectLst/>
                <a:uLnTx/>
                <a:uFillTx/>
                <a:latin typeface="Arial"/>
                <a:cs typeface="Arial"/>
                <a:sym typeface="Arial"/>
              </a:rPr>
              <a:t>“As with the Enemy and the Corruptor, the Controller embodies the entire focus of The Protocols of the Elders of Zion. The Jews sow their seeds around the world, like the Octopus with its tentacles penetrating the globe. The Controller uses its power to control the world, whether it be the economy, the media or politics. When a reader sees this, they are able to blame their societal position on the Jews; they couldn’t succeed in one way or another because everything is being controlled. As the antisemitic German historian Heinrich von Treitschke put it, ‘the Jews are our misfortune’.” – </a:t>
            </a:r>
            <a:r>
              <a:rPr kumimoji="0" lang="en-GB" sz="1100" b="0" i="1" u="none" strike="noStrike" kern="0" cap="none" spc="0" normalizeH="0" baseline="0" noProof="0" dirty="0">
                <a:ln>
                  <a:noFill/>
                </a:ln>
                <a:solidFill>
                  <a:srgbClr val="000000"/>
                </a:solidFill>
                <a:effectLst/>
                <a:uLnTx/>
                <a:uFillTx/>
                <a:latin typeface="Arial"/>
                <a:ea typeface="Arial"/>
                <a:cs typeface="Arial"/>
                <a:sym typeface="Arial"/>
              </a:rPr>
              <a:t>Antisemitism Policy Trust (2020) Antisemitic Imagery, </a:t>
            </a:r>
            <a:r>
              <a:rPr kumimoji="0" lang="en-GB" sz="1100" b="0" i="1" u="sng" strike="noStrike" kern="0" cap="none" spc="0" normalizeH="0" baseline="0" noProof="0" dirty="0">
                <a:ln>
                  <a:noFill/>
                </a:ln>
                <a:solidFill>
                  <a:srgbClr val="000000"/>
                </a:solidFill>
                <a:effectLst/>
                <a:uLnTx/>
                <a:uFillTx/>
                <a:latin typeface="Arial"/>
                <a:ea typeface="Arial"/>
                <a:cs typeface="Arial"/>
                <a:sym typeface="Arial"/>
                <a:hlinkClick r:id="rId3">
                  <a:extLst>
                    <a:ext uri="{A12FA001-AC4F-418D-AE19-62706E023703}">
                      <ahyp:hlinkClr xmlns:ahyp="http://schemas.microsoft.com/office/drawing/2018/hyperlinkcolor" val="tx"/>
                    </a:ext>
                  </a:extLst>
                </a:hlinkClick>
              </a:rPr>
              <a:t>https://antisemitism.org.uk/wp-content/uploads/2020/07/Antisemitic-imagery-May-2020.pdf</a:t>
            </a:r>
            <a:r>
              <a:rPr kumimoji="0" lang="en-GB" sz="1100" b="0" i="1" u="none" strike="noStrike" kern="0" cap="none" spc="0" normalizeH="0" baseline="0" noProof="0" dirty="0">
                <a:ln>
                  <a:noFill/>
                </a:ln>
                <a:solidFill>
                  <a:srgbClr val="000000"/>
                </a:solidFill>
                <a:effectLst/>
                <a:uLnTx/>
                <a:uFillTx/>
                <a:latin typeface="Arial"/>
                <a:ea typeface="Arial"/>
                <a:cs typeface="Arial"/>
                <a:sym typeface="Arial"/>
              </a:rPr>
              <a:t>, accessed 20 May 2021.</a:t>
            </a:r>
            <a:endParaRPr kumimoji="0" lang="de-AT" sz="1100" b="0" i="1" u="none" strike="noStrike" kern="0" cap="none" spc="0" normalizeH="0" baseline="0" noProof="0" dirty="0">
              <a:ln>
                <a:noFill/>
              </a:ln>
              <a:solidFill>
                <a:srgbClr val="000000"/>
              </a:solidFill>
              <a:effectLst/>
              <a:uLnTx/>
              <a:uFillTx/>
              <a:latin typeface="Arial"/>
              <a:ea typeface="Arial"/>
              <a:cs typeface="Arial"/>
              <a:sym typeface="Arial"/>
            </a:endParaRPr>
          </a:p>
        </p:txBody>
      </p:sp>
    </p:spTree>
    <p:extLst>
      <p:ext uri="{BB962C8B-B14F-4D97-AF65-F5344CB8AC3E}">
        <p14:creationId xmlns:p14="http://schemas.microsoft.com/office/powerpoint/2010/main" val="26341482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285750" indent="-171450">
              <a:buFontTx/>
              <a:buChar char="-"/>
            </a:pPr>
            <a:r>
              <a:rPr lang="en-GB" sz="1100" dirty="0"/>
              <a:t>How am I doing myself, how relaxed is the situation? How stable or open is the person?</a:t>
            </a:r>
          </a:p>
          <a:p>
            <a:pPr marL="285750" indent="-171450">
              <a:buFontTx/>
              <a:buChar char="-"/>
            </a:pPr>
            <a:r>
              <a:rPr lang="en-GB" sz="1100" dirty="0"/>
              <a:t>Write down the reasons and reflect together on what “other” options there are: </a:t>
            </a:r>
            <a:r>
              <a:rPr lang="en-GB" sz="1100" dirty="0" err="1"/>
              <a:t>humor</a:t>
            </a:r>
            <a:r>
              <a:rPr lang="en-GB" sz="1100" dirty="0"/>
              <a:t>? Exit? Position yourself and then seal?</a:t>
            </a:r>
          </a:p>
          <a:p>
            <a:pPr marL="285750" indent="-171450">
              <a:buFontTx/>
              <a:buChar char="-"/>
            </a:pPr>
            <a:r>
              <a:rPr lang="en-GB" sz="1100" dirty="0"/>
              <a:t>Important: setting the framework yourself!</a:t>
            </a:r>
            <a:endParaRPr lang="en-GB" dirty="0"/>
          </a:p>
        </p:txBody>
      </p:sp>
    </p:spTree>
    <p:extLst>
      <p:ext uri="{BB962C8B-B14F-4D97-AF65-F5344CB8AC3E}">
        <p14:creationId xmlns:p14="http://schemas.microsoft.com/office/powerpoint/2010/main" val="16962103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00050" indent="-285750">
              <a:buFont typeface="Arial" panose="020B0604020202020204" pitchFamily="34" charset="0"/>
              <a:buChar char="•"/>
            </a:pPr>
            <a:endParaRPr lang="en-GB" dirty="0"/>
          </a:p>
          <a:p>
            <a:endParaRPr lang="en-GB" dirty="0"/>
          </a:p>
        </p:txBody>
      </p:sp>
    </p:spTree>
    <p:extLst>
      <p:ext uri="{BB962C8B-B14F-4D97-AF65-F5344CB8AC3E}">
        <p14:creationId xmlns:p14="http://schemas.microsoft.com/office/powerpoint/2010/main" val="17659908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endParaRPr lang="en-GB" dirty="0"/>
          </a:p>
        </p:txBody>
      </p:sp>
    </p:spTree>
    <p:extLst>
      <p:ext uri="{BB962C8B-B14F-4D97-AF65-F5344CB8AC3E}">
        <p14:creationId xmlns:p14="http://schemas.microsoft.com/office/powerpoint/2010/main" val="1337778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FontTx/>
              <a:buNone/>
            </a:pPr>
            <a:r>
              <a:rPr lang="en-GB" dirty="0"/>
              <a:t>Let students summarise and reflect on what they’ve taken from the lessons, what they will keep in mind, what they liked and disliked following the questions on the slide.</a:t>
            </a:r>
          </a:p>
          <a:p>
            <a:pPr marL="158750" indent="0">
              <a:buFontTx/>
              <a:buNone/>
            </a:pPr>
            <a:endParaRPr lang="en-GB" dirty="0"/>
          </a:p>
          <a:p>
            <a:pPr marL="158750" indent="0">
              <a:buFontTx/>
              <a:buNone/>
            </a:pPr>
            <a:r>
              <a:rPr lang="en-GB" dirty="0"/>
              <a:t>e.g. </a:t>
            </a:r>
            <a:r>
              <a:rPr lang="en-GB" b="1" dirty="0"/>
              <a:t>answers and ideas </a:t>
            </a:r>
            <a:r>
              <a:rPr lang="en-GB" dirty="0"/>
              <a:t>for last question:</a:t>
            </a:r>
          </a:p>
          <a:p>
            <a:pPr>
              <a:buFontTx/>
              <a:buChar char="-"/>
            </a:pPr>
            <a:r>
              <a:rPr lang="en-GB" dirty="0"/>
              <a:t>Banning videos on </a:t>
            </a:r>
            <a:r>
              <a:rPr lang="en-GB" dirty="0" err="1"/>
              <a:t>facebook</a:t>
            </a:r>
            <a:r>
              <a:rPr lang="en-GB" dirty="0"/>
              <a:t> and YouTube?</a:t>
            </a:r>
          </a:p>
          <a:p>
            <a:pPr>
              <a:buFontTx/>
              <a:buChar char="-"/>
            </a:pPr>
            <a:r>
              <a:rPr lang="en-GB" dirty="0"/>
              <a:t>Debunking on mainstream media platforms?</a:t>
            </a:r>
          </a:p>
          <a:p>
            <a:pPr>
              <a:buFontTx/>
              <a:buChar char="-"/>
            </a:pPr>
            <a:r>
              <a:rPr lang="en-GB" dirty="0"/>
              <a:t>Ideas?</a:t>
            </a:r>
          </a:p>
          <a:p>
            <a:endParaRPr lang="en-GB" dirty="0"/>
          </a:p>
        </p:txBody>
      </p:sp>
    </p:spTree>
    <p:extLst>
      <p:ext uri="{BB962C8B-B14F-4D97-AF65-F5344CB8AC3E}">
        <p14:creationId xmlns:p14="http://schemas.microsoft.com/office/powerpoint/2010/main" val="3790736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4155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186273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dirty="0"/>
              <a:t>see </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sz="1100" b="0" i="0" u="none" strike="noStrike" cap="none" dirty="0">
                <a:solidFill>
                  <a:srgbClr val="000000"/>
                </a:solidFill>
                <a:effectLst/>
                <a:latin typeface="Arial"/>
                <a:ea typeface="Arial"/>
                <a:cs typeface="Arial"/>
                <a:sym typeface="Arial"/>
              </a:rPr>
              <a:t>European Commission (</a:t>
            </a:r>
            <a:r>
              <a:rPr lang="en-GB" sz="1100" b="0" i="0" u="none" strike="noStrike" cap="none" dirty="0" err="1">
                <a:solidFill>
                  <a:srgbClr val="000000"/>
                </a:solidFill>
                <a:effectLst/>
                <a:latin typeface="Arial"/>
                <a:ea typeface="Arial"/>
                <a:cs typeface="Arial"/>
                <a:sym typeface="Arial"/>
              </a:rPr>
              <a:t>n.y.</a:t>
            </a:r>
            <a:r>
              <a:rPr lang="en-GB" sz="1100" b="0" i="0" u="none" strike="noStrike" cap="none" dirty="0">
                <a:solidFill>
                  <a:srgbClr val="000000"/>
                </a:solidFill>
                <a:effectLst/>
                <a:latin typeface="Arial"/>
                <a:ea typeface="Arial"/>
                <a:cs typeface="Arial"/>
                <a:sym typeface="Arial"/>
              </a:rPr>
              <a:t>) Identifying Conspiracy Theories, </a:t>
            </a:r>
            <a:r>
              <a:rPr lang="en-GB" sz="1100" b="0" i="0" u="sng" strike="noStrike" cap="none" dirty="0">
                <a:solidFill>
                  <a:srgbClr val="000000"/>
                </a:solidFill>
                <a:effectLst/>
                <a:latin typeface="Arial"/>
                <a:ea typeface="Arial"/>
                <a:cs typeface="Arial"/>
                <a:sym typeface="Arial"/>
                <a:hlinkClick r:id="rId3"/>
              </a:rPr>
              <a:t>https://ec.europa.eu/info/live-work-travel-eu/coronavirus-response/fighting-disinformation/identifying-conspiracy-theories_en</a:t>
            </a:r>
            <a:r>
              <a:rPr lang="en-GB" sz="1100" b="0" i="0"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endParaRPr lang="en-GB" dirty="0"/>
          </a:p>
        </p:txBody>
      </p:sp>
    </p:spTree>
    <p:extLst>
      <p:ext uri="{BB962C8B-B14F-4D97-AF65-F5344CB8AC3E}">
        <p14:creationId xmlns:p14="http://schemas.microsoft.com/office/powerpoint/2010/main" val="3095007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lvl="0" indent="0">
              <a:buNone/>
            </a:pPr>
            <a:r>
              <a:rPr lang="en-GB" dirty="0">
                <a:solidFill>
                  <a:schemeClr val="tx1"/>
                </a:solidFill>
              </a:rPr>
              <a:t>source: </a:t>
            </a:r>
            <a:r>
              <a:rPr lang="de-AT" sz="1100" b="0" i="1" u="none" strike="noStrike" cap="none" dirty="0">
                <a:solidFill>
                  <a:srgbClr val="000000"/>
                </a:solidFill>
                <a:effectLst/>
                <a:latin typeface="Arial"/>
                <a:ea typeface="Arial"/>
                <a:cs typeface="Arial"/>
                <a:sym typeface="Arial"/>
              </a:rPr>
              <a:t>Antonio </a:t>
            </a:r>
            <a:r>
              <a:rPr lang="de-AT" sz="1100" b="0" i="1" u="none" strike="noStrike" cap="none" dirty="0" err="1">
                <a:solidFill>
                  <a:srgbClr val="000000"/>
                </a:solidFill>
                <a:effectLst/>
                <a:latin typeface="Arial"/>
                <a:ea typeface="Arial"/>
                <a:cs typeface="Arial"/>
                <a:sym typeface="Arial"/>
              </a:rPr>
              <a:t>Amadeu</a:t>
            </a:r>
            <a:r>
              <a:rPr lang="de-AT" sz="1100" b="0" i="1" u="none" strike="noStrike" cap="none" dirty="0">
                <a:solidFill>
                  <a:srgbClr val="000000"/>
                </a:solidFill>
                <a:effectLst/>
                <a:latin typeface="Arial"/>
                <a:ea typeface="Arial"/>
                <a:cs typeface="Arial"/>
                <a:sym typeface="Arial"/>
              </a:rPr>
              <a:t> Stiftung (2020) Wissen was wirklich gespielt wird. Projekt </a:t>
            </a:r>
            <a:r>
              <a:rPr lang="de-AT" sz="1100" b="0" i="1" u="none" strike="noStrike" cap="none" dirty="0" err="1">
                <a:solidFill>
                  <a:srgbClr val="000000"/>
                </a:solidFill>
                <a:effectLst/>
                <a:latin typeface="Arial"/>
                <a:ea typeface="Arial"/>
                <a:cs typeface="Arial"/>
                <a:sym typeface="Arial"/>
              </a:rPr>
              <a:t>No</a:t>
            </a:r>
            <a:r>
              <a:rPr lang="de-AT" sz="1100" b="0" i="1" u="none" strike="noStrike" cap="none" dirty="0">
                <a:solidFill>
                  <a:srgbClr val="000000"/>
                </a:solidFill>
                <a:effectLst/>
                <a:latin typeface="Arial"/>
                <a:ea typeface="Arial"/>
                <a:cs typeface="Arial"/>
                <a:sym typeface="Arial"/>
              </a:rPr>
              <a:t> World Order. Handeln gegen Verschwörungsideologien,  </a:t>
            </a:r>
            <a:r>
              <a:rPr lang="de-DE" sz="1100" b="0" i="1" u="sng" strike="noStrike" cap="none" dirty="0">
                <a:solidFill>
                  <a:srgbClr val="000000"/>
                </a:solidFill>
                <a:effectLst/>
                <a:latin typeface="Arial"/>
                <a:ea typeface="Arial"/>
                <a:cs typeface="Arial"/>
                <a:sym typeface="Arial"/>
                <a:hlinkClick r:id="rId3"/>
              </a:rPr>
              <a:t>https://www.amadeu-antonio-stiftung.de/wp-content/uploads/2020/05/wissen_was_wirklich_2.Auflage.pdf</a:t>
            </a:r>
            <a:r>
              <a:rPr lang="de-AT" sz="1100" b="0" i="1" u="none" strike="noStrike" cap="none" dirty="0">
                <a:solidFill>
                  <a:srgbClr val="000000"/>
                </a:solidFill>
                <a:effectLst/>
                <a:latin typeface="Arial"/>
                <a:ea typeface="Arial"/>
                <a:cs typeface="Arial"/>
                <a:sym typeface="Arial"/>
              </a:rPr>
              <a:t>, </a:t>
            </a:r>
            <a:r>
              <a:rPr lang="de-AT" sz="1100" b="0" i="1" u="none" strike="noStrike" cap="none" dirty="0" err="1">
                <a:solidFill>
                  <a:srgbClr val="000000"/>
                </a:solidFill>
                <a:effectLst/>
                <a:latin typeface="Arial"/>
                <a:ea typeface="Arial"/>
                <a:cs typeface="Arial"/>
                <a:sym typeface="Arial"/>
              </a:rPr>
              <a:t>accessed</a:t>
            </a:r>
            <a:r>
              <a:rPr lang="de-AT" sz="1100" b="0" i="1" u="none" strike="noStrike" cap="none" dirty="0">
                <a:solidFill>
                  <a:srgbClr val="000000"/>
                </a:solidFill>
                <a:effectLst/>
                <a:latin typeface="Arial"/>
                <a:ea typeface="Arial"/>
                <a:cs typeface="Arial"/>
                <a:sym typeface="Arial"/>
              </a:rPr>
              <a:t> 20 May 2021.</a:t>
            </a:r>
          </a:p>
          <a:p>
            <a:endParaRPr lang="en-GB" dirty="0"/>
          </a:p>
        </p:txBody>
      </p:sp>
    </p:spTree>
    <p:extLst>
      <p:ext uri="{BB962C8B-B14F-4D97-AF65-F5344CB8AC3E}">
        <p14:creationId xmlns:p14="http://schemas.microsoft.com/office/powerpoint/2010/main" val="803217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sz="1100" b="0" i="0" u="none" strike="noStrike" cap="none" dirty="0">
                <a:solidFill>
                  <a:srgbClr val="000000"/>
                </a:solidFill>
                <a:effectLst/>
                <a:latin typeface="Arial"/>
                <a:ea typeface="Arial"/>
                <a:cs typeface="Arial"/>
                <a:sym typeface="Arial"/>
              </a:rPr>
              <a:t>Details:</a:t>
            </a:r>
          </a:p>
          <a:p>
            <a:pPr marL="158750" indent="0">
              <a:buNone/>
            </a:pPr>
            <a:endParaRPr lang="en-GB" sz="1100" b="0" i="0" u="none" strike="noStrike" cap="none" dirty="0">
              <a:solidFill>
                <a:srgbClr val="000000"/>
              </a:solidFill>
              <a:effectLst/>
              <a:latin typeface="Arial"/>
              <a:ea typeface="Arial"/>
              <a:cs typeface="Arial"/>
              <a:sym typeface="Arial"/>
            </a:endParaRPr>
          </a:p>
          <a:p>
            <a:pPr marL="158750" indent="0">
              <a:buNone/>
            </a:pPr>
            <a:r>
              <a:rPr lang="en-GB" sz="1100" b="0" i="0" u="none" strike="noStrike" cap="none" dirty="0">
                <a:solidFill>
                  <a:srgbClr val="000000"/>
                </a:solidFill>
                <a:effectLst/>
                <a:latin typeface="Arial"/>
                <a:ea typeface="Arial"/>
                <a:cs typeface="Arial"/>
                <a:sym typeface="Arial"/>
              </a:rPr>
              <a:t>• Analysing</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Description – What can you see? Explicitly and implicitly: what is the meaning of the source?</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Origin of the publication (date, place, …) – Who created the source, when and where?</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Perspective – From what point of view was the source created?</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Motive and aim – what might be the purpose of the source?</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Context – In what context was the source created and published?</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Audience – For whom was the source intended?</a:t>
            </a:r>
            <a:endParaRPr lang="de-AT" sz="1100" b="0" i="1" u="none" strike="noStrike" cap="none" dirty="0">
              <a:solidFill>
                <a:srgbClr val="000000"/>
              </a:solidFill>
              <a:effectLst/>
              <a:latin typeface="Arial"/>
              <a:ea typeface="Arial"/>
              <a:cs typeface="Arial"/>
              <a:sym typeface="Arial"/>
            </a:endParaRPr>
          </a:p>
          <a:p>
            <a:pPr marL="158750" indent="0">
              <a:buNone/>
            </a:pPr>
            <a:r>
              <a:rPr lang="en-GB" sz="1100" b="0" i="0" u="none" strike="noStrike" cap="none" dirty="0">
                <a:solidFill>
                  <a:srgbClr val="000000"/>
                </a:solidFill>
                <a:effectLst/>
                <a:latin typeface="Arial"/>
                <a:ea typeface="Arial"/>
                <a:cs typeface="Arial"/>
                <a:sym typeface="Arial"/>
              </a:rPr>
              <a:t>• Evaluating</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Reliability – Is the source trustworthy?</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Benefit – How useful is the source for your purposes?</a:t>
            </a:r>
            <a:endParaRPr lang="de-AT" sz="1100" b="0" i="1" u="none" strike="noStrike" cap="none" dirty="0">
              <a:solidFill>
                <a:srgbClr val="000000"/>
              </a:solidFill>
              <a:effectLst/>
              <a:latin typeface="Arial"/>
              <a:ea typeface="Arial"/>
              <a:cs typeface="Arial"/>
              <a:sym typeface="Arial"/>
            </a:endParaRPr>
          </a:p>
          <a:p>
            <a:pPr marL="158750" indent="0">
              <a:buNone/>
            </a:pPr>
            <a:endParaRPr lang="en-GB" dirty="0"/>
          </a:p>
        </p:txBody>
      </p:sp>
    </p:spTree>
    <p:extLst>
      <p:ext uri="{BB962C8B-B14F-4D97-AF65-F5344CB8AC3E}">
        <p14:creationId xmlns:p14="http://schemas.microsoft.com/office/powerpoint/2010/main" val="12793098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source: </a:t>
            </a:r>
            <a:r>
              <a:rPr lang="en-GB" sz="1100" b="0" i="0" u="none" strike="noStrike" cap="none" dirty="0">
                <a:solidFill>
                  <a:srgbClr val="000000"/>
                </a:solidFill>
                <a:effectLst/>
                <a:latin typeface="Arial"/>
                <a:ea typeface="Arial"/>
                <a:cs typeface="Arial"/>
                <a:sym typeface="Arial"/>
              </a:rPr>
              <a:t>European Commission (</a:t>
            </a:r>
            <a:r>
              <a:rPr lang="en-GB" sz="1100" b="0" i="0" u="none" strike="noStrike" cap="none" dirty="0" err="1">
                <a:solidFill>
                  <a:srgbClr val="000000"/>
                </a:solidFill>
                <a:effectLst/>
                <a:latin typeface="Arial"/>
                <a:ea typeface="Arial"/>
                <a:cs typeface="Arial"/>
                <a:sym typeface="Arial"/>
              </a:rPr>
              <a:t>n.y.</a:t>
            </a:r>
            <a:r>
              <a:rPr lang="en-GB" sz="1100" b="0" i="0" u="none" strike="noStrike" cap="none" dirty="0">
                <a:solidFill>
                  <a:srgbClr val="000000"/>
                </a:solidFill>
                <a:effectLst/>
                <a:latin typeface="Arial"/>
                <a:ea typeface="Arial"/>
                <a:cs typeface="Arial"/>
                <a:sym typeface="Arial"/>
              </a:rPr>
              <a:t>) Identifying Conspiracy Theories, </a:t>
            </a:r>
            <a:r>
              <a:rPr lang="en-GB" sz="1100" b="0" i="0" u="sng" strike="noStrike" cap="none" dirty="0">
                <a:solidFill>
                  <a:srgbClr val="000000"/>
                </a:solidFill>
                <a:effectLst/>
                <a:latin typeface="Arial"/>
                <a:ea typeface="Arial"/>
                <a:cs typeface="Arial"/>
                <a:sym typeface="Arial"/>
                <a:hlinkClick r:id="rId3"/>
              </a:rPr>
              <a:t>https://ec.europa.eu/info/live-work-travel-eu/coronavirus-response/fighting-disinformation/identifying-conspiracy-theories_en</a:t>
            </a:r>
            <a:r>
              <a:rPr lang="en-GB" sz="1100" b="0" i="0" u="none" strike="noStrike" cap="none" dirty="0">
                <a:solidFill>
                  <a:srgbClr val="000000"/>
                </a:solidFill>
                <a:effectLst/>
                <a:latin typeface="Arial"/>
                <a:ea typeface="Arial"/>
                <a:cs typeface="Arial"/>
                <a:sym typeface="Arial"/>
              </a:rPr>
              <a:t>, accessed 20 May 2021.</a:t>
            </a:r>
          </a:p>
          <a:p>
            <a:pPr lvl="0"/>
            <a:r>
              <a:rPr lang="en-GB" sz="1100" b="0" i="0" u="none" strike="noStrike" cap="none" dirty="0">
                <a:solidFill>
                  <a:srgbClr val="000000"/>
                </a:solidFill>
                <a:effectLst/>
                <a:latin typeface="Arial"/>
                <a:ea typeface="Arial"/>
                <a:cs typeface="Arial"/>
                <a:sym typeface="Arial"/>
              </a:rPr>
              <a:t>check the author – who is writing this and why?</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1" u="none" strike="noStrike" cap="none" dirty="0">
                <a:solidFill>
                  <a:srgbClr val="000000"/>
                </a:solidFill>
                <a:effectLst/>
                <a:latin typeface="Arial"/>
                <a:ea typeface="Arial"/>
                <a:cs typeface="Arial"/>
                <a:sym typeface="Arial"/>
              </a:rPr>
              <a:t>Has the author recognised qualifications and credentials in relation to the topic?</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1" u="none" strike="noStrike" cap="none" dirty="0">
                <a:solidFill>
                  <a:srgbClr val="000000"/>
                </a:solidFill>
                <a:effectLst/>
                <a:latin typeface="Arial"/>
                <a:ea typeface="Arial"/>
                <a:cs typeface="Arial"/>
                <a:sym typeface="Arial"/>
              </a:rPr>
              <a:t>Does the author use verifiable facts and evidence from scientific or academic research?</a:t>
            </a:r>
            <a:endParaRPr lang="de-AT" sz="1100" b="0" i="1" u="none" strike="noStrike" cap="none" dirty="0">
              <a:solidFill>
                <a:srgbClr val="000000"/>
              </a:solidFill>
              <a:effectLst/>
              <a:latin typeface="Arial"/>
              <a:ea typeface="Arial"/>
              <a:cs typeface="Arial"/>
              <a:sym typeface="Arial"/>
            </a:endParaRPr>
          </a:p>
          <a:p>
            <a:pPr lvl="0"/>
            <a:r>
              <a:rPr lang="en-GB" sz="1100" b="0" i="0" u="none" strike="noStrike" cap="none" dirty="0">
                <a:solidFill>
                  <a:srgbClr val="000000"/>
                </a:solidFill>
                <a:effectLst/>
                <a:latin typeface="Arial"/>
                <a:ea typeface="Arial"/>
                <a:cs typeface="Arial"/>
                <a:sym typeface="Arial"/>
              </a:rPr>
              <a:t>check the source – Is it reliable and reputable?</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Has the source been quoted by other reputable media outlets?</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Is the information backed by many scientists/academics?</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Do independent fact-checking websites support the source and related claims?</a:t>
            </a:r>
            <a:endParaRPr lang="de-AT" sz="1100" b="0" i="1" u="none" strike="noStrike" cap="none" dirty="0">
              <a:solidFill>
                <a:srgbClr val="000000"/>
              </a:solidFill>
              <a:effectLst/>
              <a:latin typeface="Arial"/>
              <a:ea typeface="Arial"/>
              <a:cs typeface="Arial"/>
              <a:sym typeface="Arial"/>
            </a:endParaRPr>
          </a:p>
          <a:p>
            <a:pPr lvl="0"/>
            <a:r>
              <a:rPr lang="en-GB" sz="1100" b="0" i="0" u="none" strike="noStrike" cap="none" dirty="0">
                <a:solidFill>
                  <a:srgbClr val="000000"/>
                </a:solidFill>
                <a:effectLst/>
                <a:latin typeface="Arial"/>
                <a:ea typeface="Arial"/>
                <a:cs typeface="Arial"/>
                <a:sym typeface="Arial"/>
              </a:rPr>
              <a:t>check the tone and style – Is it balanced and fair or sensationalist and one-dimensional?</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Does the author not shy away from exploring complexity, including different perspectives?</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Is the author prepared to acknowledge limits to their knowledge?</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Is the tone objective, factual?</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sz="1100" b="0" i="0" u="none" strike="noStrike" cap="none" dirty="0">
                <a:solidFill>
                  <a:srgbClr val="000000"/>
                </a:solidFill>
                <a:effectLst/>
                <a:latin typeface="Arial"/>
                <a:ea typeface="Arial"/>
                <a:cs typeface="Arial"/>
                <a:sym typeface="Arial"/>
              </a:rPr>
              <a:t>is it a real conspiracy?</a:t>
            </a:r>
            <a:endParaRPr lang="de-AT" sz="1100" b="0" i="1"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GB" sz="1100" b="0" i="0"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1690350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lvl="0" indent="0">
              <a:buNone/>
            </a:pPr>
            <a:r>
              <a:rPr lang="en-GB" dirty="0"/>
              <a:t>Describe the image and narration (5 min)</a:t>
            </a:r>
          </a:p>
          <a:p>
            <a:pPr marL="158750" lvl="0" indent="0">
              <a:buNone/>
            </a:pPr>
            <a:r>
              <a:rPr lang="en-GB" dirty="0"/>
              <a:t>Research (15 min)</a:t>
            </a:r>
          </a:p>
          <a:p>
            <a:pPr marL="158750" lvl="0" indent="0">
              <a:buNone/>
            </a:pPr>
            <a:r>
              <a:rPr lang="en-GB" dirty="0"/>
              <a:t>Presentation in plenum (20</a:t>
            </a:r>
            <a:r>
              <a:rPr lang="en-GB" baseline="0" dirty="0"/>
              <a:t> min)</a:t>
            </a:r>
            <a:endParaRPr lang="en-GB" dirty="0"/>
          </a:p>
          <a:p>
            <a:pPr marL="158750" lvl="0" indent="0">
              <a:buNone/>
            </a:pPr>
            <a:endParaRPr lang="en-GB" dirty="0"/>
          </a:p>
          <a:p>
            <a:pPr marL="158750" lvl="0" indent="0">
              <a:buNone/>
            </a:pPr>
            <a:r>
              <a:rPr lang="en-GB" dirty="0"/>
              <a:t>Source: </a:t>
            </a:r>
            <a:r>
              <a:rPr lang="en-US" sz="1100" b="0" i="1" u="none" strike="noStrike" cap="none" dirty="0">
                <a:solidFill>
                  <a:srgbClr val="000000"/>
                </a:solidFill>
                <a:effectLst/>
                <a:latin typeface="Arial"/>
                <a:ea typeface="Arial"/>
                <a:cs typeface="Arial"/>
                <a:sym typeface="Arial"/>
              </a:rPr>
              <a:t>Pitt, B. (2020) Antisemitism and a ‘Voltaire’ quote, </a:t>
            </a:r>
            <a:r>
              <a:rPr lang="en-US" sz="1100" b="0" i="1" u="none" strike="noStrike" cap="none" dirty="0" err="1">
                <a:solidFill>
                  <a:srgbClr val="000000"/>
                </a:solidFill>
                <a:effectLst/>
                <a:latin typeface="Arial"/>
                <a:ea typeface="Arial"/>
                <a:cs typeface="Arial"/>
                <a:sym typeface="Arial"/>
              </a:rPr>
              <a:t>medium.com</a:t>
            </a:r>
            <a:r>
              <a:rPr lang="en-US" sz="1100" b="0" i="1" u="none" strike="noStrike" cap="none" dirty="0">
                <a:solidFill>
                  <a:srgbClr val="000000"/>
                </a:solidFill>
                <a:effectLst/>
                <a:latin typeface="Arial"/>
                <a:ea typeface="Arial"/>
                <a:cs typeface="Arial"/>
                <a:sym typeface="Arial"/>
              </a:rPr>
              <a:t>, 20 September 2020, </a:t>
            </a:r>
            <a:r>
              <a:rPr lang="en-US" sz="1100" b="0" i="1" u="sng" strike="noStrike" cap="none" dirty="0">
                <a:solidFill>
                  <a:srgbClr val="000000"/>
                </a:solidFill>
                <a:effectLst/>
                <a:latin typeface="Arial"/>
                <a:ea typeface="Arial"/>
                <a:cs typeface="Arial"/>
                <a:sym typeface="Arial"/>
                <a:hlinkClick r:id="rId3"/>
              </a:rPr>
              <a:t>https://medium.com/@pitt_bob/antisemitism-and-a-voltaire-quote-9d06172c944f</a:t>
            </a:r>
            <a:r>
              <a:rPr lang="en-US"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pPr marL="158750" lvl="0" indent="0">
              <a:buNone/>
            </a:pPr>
            <a:r>
              <a:rPr lang="en-GB" dirty="0"/>
              <a:t>See also: </a:t>
            </a:r>
            <a:r>
              <a:rPr lang="en-GB" sz="1100" b="0" i="1" u="none" strike="noStrike" cap="none" dirty="0">
                <a:solidFill>
                  <a:srgbClr val="000000"/>
                </a:solidFill>
                <a:effectLst/>
                <a:latin typeface="Arial"/>
                <a:ea typeface="Arial"/>
                <a:cs typeface="Arial"/>
                <a:sym typeface="Arial"/>
              </a:rPr>
              <a:t>Hunt, E. (2015) Cory </a:t>
            </a:r>
            <a:r>
              <a:rPr lang="en-GB" sz="1100" b="0" i="1" u="none" strike="noStrike" cap="none" dirty="0" err="1">
                <a:solidFill>
                  <a:srgbClr val="000000"/>
                </a:solidFill>
                <a:effectLst/>
                <a:latin typeface="Arial"/>
                <a:ea typeface="Arial"/>
                <a:cs typeface="Arial"/>
                <a:sym typeface="Arial"/>
              </a:rPr>
              <a:t>Bernardi</a:t>
            </a:r>
            <a:r>
              <a:rPr lang="en-GB" sz="1100" b="0" i="1" u="none" strike="noStrike" cap="none" dirty="0">
                <a:solidFill>
                  <a:srgbClr val="000000"/>
                </a:solidFill>
                <a:effectLst/>
                <a:latin typeface="Arial"/>
                <a:ea typeface="Arial"/>
                <a:cs typeface="Arial"/>
                <a:sym typeface="Arial"/>
              </a:rPr>
              <a:t> mistakenly 'quotes' Voltaire on Twitter with neo-Nazi's line, the guardian, 27 November 2015, </a:t>
            </a:r>
            <a:r>
              <a:rPr lang="en-US" sz="1100" b="0" i="1" u="sng" strike="noStrike" cap="none" dirty="0">
                <a:solidFill>
                  <a:srgbClr val="000000"/>
                </a:solidFill>
                <a:effectLst/>
                <a:latin typeface="Arial"/>
                <a:ea typeface="Arial"/>
                <a:cs typeface="Arial"/>
                <a:sym typeface="Arial"/>
                <a:hlinkClick r:id="rId4"/>
              </a:rPr>
              <a:t>https://www.theguardian.com/australia-news/2015/nov/27/cory-bernardi-mistakenly-quotes-voltaire-on-twitter-with-supposed-neo-nazis-line</a:t>
            </a:r>
            <a:r>
              <a:rPr lang="en-US"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pPr marL="158750" indent="0">
              <a:buNone/>
            </a:pPr>
            <a:endParaRPr lang="en-GB" dirty="0"/>
          </a:p>
          <a:p>
            <a:pPr lvl="0"/>
            <a:r>
              <a:rPr lang="en-GB" dirty="0"/>
              <a:t>“As with the Enemy and the Corruptor, the Controller embodies the entire focus of The Protocols of the Elders of Zion. The Jews sow their seeds around the world, like the Octopus with its tentacles penetrating the globe. The Controller uses its power to control the world, whether it be the economy, the media or politics. When a reader sees this, they are able to blame their societal position on the Jews; they couldn’t succeed in one way or another because everything is being controlled. As the antisemitic German historian Heinrich von Treitschke put it, ‘the Jews are our misfortune’.” – </a:t>
            </a:r>
            <a:r>
              <a:rPr lang="en-GB" sz="1100" b="0" i="1" u="none" strike="noStrike" cap="none" dirty="0">
                <a:solidFill>
                  <a:srgbClr val="000000"/>
                </a:solidFill>
                <a:effectLst/>
                <a:latin typeface="Arial"/>
                <a:ea typeface="Arial"/>
                <a:cs typeface="Arial"/>
                <a:sym typeface="Arial"/>
              </a:rPr>
              <a:t>Antisemitism Policy Trust (2020) Antisemitic Imagery, </a:t>
            </a:r>
            <a:r>
              <a:rPr lang="en-GB" sz="1100" b="0" i="1" u="sng" strike="noStrike" cap="none" dirty="0">
                <a:solidFill>
                  <a:srgbClr val="000000"/>
                </a:solidFill>
                <a:effectLst/>
                <a:latin typeface="Arial"/>
                <a:ea typeface="Arial"/>
                <a:cs typeface="Arial"/>
                <a:sym typeface="Arial"/>
                <a:hlinkClick r:id="rId5"/>
              </a:rPr>
              <a:t>https://antisemitism.org.uk/wp-content/uploads/2020/07/Antisemitic-imagery-May-2020.pdf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pPr marL="158750" indent="0">
              <a:buNone/>
            </a:pPr>
            <a:endParaRPr lang="en-GB" dirty="0"/>
          </a:p>
          <a:p>
            <a:pPr marL="158750" indent="0">
              <a:buNone/>
            </a:pPr>
            <a:r>
              <a:rPr lang="en-GB" dirty="0"/>
              <a:t>(The origin of the Voltaire-quote: Right wing extremist Kevon Strom: https://</a:t>
            </a:r>
            <a:r>
              <a:rPr lang="en-GB" dirty="0" err="1"/>
              <a:t>nationalvanguard.org</a:t>
            </a:r>
            <a:r>
              <a:rPr lang="en-GB" dirty="0"/>
              <a:t>/2017/01/</a:t>
            </a:r>
            <a:r>
              <a:rPr lang="en-GB" dirty="0" err="1"/>
              <a:t>voltaire</a:t>
            </a:r>
            <a:r>
              <a:rPr lang="en-GB" dirty="0"/>
              <a:t>-</a:t>
            </a:r>
            <a:r>
              <a:rPr lang="en-GB" dirty="0" err="1"/>
              <a:t>didnt</a:t>
            </a:r>
            <a:r>
              <a:rPr lang="en-GB" dirty="0"/>
              <a:t>-say-it/)</a:t>
            </a:r>
          </a:p>
          <a:p>
            <a:endParaRPr lang="en-GB" dirty="0"/>
          </a:p>
        </p:txBody>
      </p:sp>
    </p:spTree>
    <p:extLst>
      <p:ext uri="{BB962C8B-B14F-4D97-AF65-F5344CB8AC3E}">
        <p14:creationId xmlns:p14="http://schemas.microsoft.com/office/powerpoint/2010/main" val="4298909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0" lang="en-GB" sz="1100" b="0" i="0" u="none" strike="noStrike" kern="0" cap="none" spc="0" normalizeH="0" baseline="0" noProof="0" dirty="0">
                <a:ln>
                  <a:noFill/>
                </a:ln>
                <a:solidFill>
                  <a:srgbClr val="000000"/>
                </a:solidFill>
                <a:effectLst/>
                <a:uLnTx/>
                <a:uFillTx/>
                <a:latin typeface="Arial"/>
                <a:cs typeface="Arial"/>
                <a:sym typeface="Arial"/>
              </a:rPr>
              <a:t>Source: </a:t>
            </a:r>
            <a:r>
              <a:rPr kumimoji="0" lang="en-US" sz="1100" b="0" i="1" u="none" strike="noStrike" kern="0" cap="none" spc="0" normalizeH="0" baseline="0" noProof="0" dirty="0">
                <a:ln>
                  <a:noFill/>
                </a:ln>
                <a:solidFill>
                  <a:srgbClr val="000000"/>
                </a:solidFill>
                <a:effectLst/>
                <a:uLnTx/>
                <a:uFillTx/>
                <a:latin typeface="Arial"/>
                <a:ea typeface="Arial"/>
                <a:cs typeface="Arial"/>
                <a:sym typeface="Arial"/>
              </a:rPr>
              <a:t>Pitt, B. (2020) Antisemitism and a ‘Voltaire’ quote, </a:t>
            </a:r>
            <a:r>
              <a:rPr kumimoji="0" lang="en-US" sz="1100" b="0" i="1" u="none" strike="noStrike" kern="0" cap="none" spc="0" normalizeH="0" baseline="0" noProof="0" dirty="0" err="1">
                <a:ln>
                  <a:noFill/>
                </a:ln>
                <a:solidFill>
                  <a:srgbClr val="000000"/>
                </a:solidFill>
                <a:effectLst/>
                <a:uLnTx/>
                <a:uFillTx/>
                <a:latin typeface="Arial"/>
                <a:ea typeface="Arial"/>
                <a:cs typeface="Arial"/>
                <a:sym typeface="Arial"/>
              </a:rPr>
              <a:t>medium.com</a:t>
            </a:r>
            <a:r>
              <a:rPr kumimoji="0" lang="en-US" sz="1100" b="0" i="1" u="none" strike="noStrike" kern="0" cap="none" spc="0" normalizeH="0" baseline="0" noProof="0" dirty="0">
                <a:ln>
                  <a:noFill/>
                </a:ln>
                <a:solidFill>
                  <a:srgbClr val="000000"/>
                </a:solidFill>
                <a:effectLst/>
                <a:uLnTx/>
                <a:uFillTx/>
                <a:latin typeface="Arial"/>
                <a:ea typeface="Arial"/>
                <a:cs typeface="Arial"/>
                <a:sym typeface="Arial"/>
              </a:rPr>
              <a:t>, 20 September 2020, </a:t>
            </a:r>
            <a:r>
              <a:rPr kumimoji="0" lang="en-US" sz="1100" b="0" i="1" u="sng" strike="noStrike" kern="0" cap="none" spc="0" normalizeH="0" baseline="0" noProof="0" dirty="0">
                <a:ln>
                  <a:noFill/>
                </a:ln>
                <a:solidFill>
                  <a:srgbClr val="000000"/>
                </a:solidFill>
                <a:effectLst/>
                <a:uLnTx/>
                <a:uFillTx/>
                <a:latin typeface="Arial"/>
                <a:ea typeface="Arial"/>
                <a:cs typeface="Arial"/>
                <a:sym typeface="Arial"/>
                <a:hlinkClick r:id="rId3">
                  <a:extLst>
                    <a:ext uri="{A12FA001-AC4F-418D-AE19-62706E023703}">
                      <ahyp:hlinkClr xmlns:ahyp="http://schemas.microsoft.com/office/drawing/2018/hyperlinkcolor" val="tx"/>
                    </a:ext>
                  </a:extLst>
                </a:hlinkClick>
              </a:rPr>
              <a:t>https://</a:t>
            </a:r>
            <a:r>
              <a:rPr kumimoji="0" lang="en-US" sz="1100" b="0" i="1" u="sng" strike="noStrike" kern="0" cap="none" spc="0" normalizeH="0" baseline="0" noProof="0" dirty="0" err="1">
                <a:ln>
                  <a:noFill/>
                </a:ln>
                <a:solidFill>
                  <a:srgbClr val="000000"/>
                </a:solidFill>
                <a:effectLst/>
                <a:uLnTx/>
                <a:uFillTx/>
                <a:latin typeface="Arial"/>
                <a:ea typeface="Arial"/>
                <a:cs typeface="Arial"/>
                <a:sym typeface="Arial"/>
                <a:hlinkClick r:id="rId3">
                  <a:extLst>
                    <a:ext uri="{A12FA001-AC4F-418D-AE19-62706E023703}">
                      <ahyp:hlinkClr xmlns:ahyp="http://schemas.microsoft.com/office/drawing/2018/hyperlinkcolor" val="tx"/>
                    </a:ext>
                  </a:extLst>
                </a:hlinkClick>
              </a:rPr>
              <a:t>medium.com</a:t>
            </a:r>
            <a:r>
              <a:rPr kumimoji="0" lang="en-US" sz="1100" b="0" i="1" u="sng" strike="noStrike" kern="0" cap="none" spc="0" normalizeH="0" baseline="0" noProof="0" dirty="0">
                <a:ln>
                  <a:noFill/>
                </a:ln>
                <a:solidFill>
                  <a:srgbClr val="000000"/>
                </a:solidFill>
                <a:effectLst/>
                <a:uLnTx/>
                <a:uFillTx/>
                <a:latin typeface="Arial"/>
                <a:ea typeface="Arial"/>
                <a:cs typeface="Arial"/>
                <a:sym typeface="Arial"/>
                <a:hlinkClick r:id="rId3">
                  <a:extLst>
                    <a:ext uri="{A12FA001-AC4F-418D-AE19-62706E023703}">
                      <ahyp:hlinkClr xmlns:ahyp="http://schemas.microsoft.com/office/drawing/2018/hyperlinkcolor" val="tx"/>
                    </a:ext>
                  </a:extLst>
                </a:hlinkClick>
              </a:rPr>
              <a:t>/@</a:t>
            </a:r>
            <a:r>
              <a:rPr kumimoji="0" lang="en-US" sz="1100" b="0" i="1" u="sng" strike="noStrike" kern="0" cap="none" spc="0" normalizeH="0" baseline="0" noProof="0" dirty="0" err="1">
                <a:ln>
                  <a:noFill/>
                </a:ln>
                <a:solidFill>
                  <a:srgbClr val="000000"/>
                </a:solidFill>
                <a:effectLst/>
                <a:uLnTx/>
                <a:uFillTx/>
                <a:latin typeface="Arial"/>
                <a:ea typeface="Arial"/>
                <a:cs typeface="Arial"/>
                <a:sym typeface="Arial"/>
                <a:hlinkClick r:id="rId3">
                  <a:extLst>
                    <a:ext uri="{A12FA001-AC4F-418D-AE19-62706E023703}">
                      <ahyp:hlinkClr xmlns:ahyp="http://schemas.microsoft.com/office/drawing/2018/hyperlinkcolor" val="tx"/>
                    </a:ext>
                  </a:extLst>
                </a:hlinkClick>
              </a:rPr>
              <a:t>pitt_bob</a:t>
            </a:r>
            <a:r>
              <a:rPr kumimoji="0" lang="en-US" sz="1100" b="0" i="1" u="sng" strike="noStrike" kern="0" cap="none" spc="0" normalizeH="0" baseline="0" noProof="0" dirty="0">
                <a:ln>
                  <a:noFill/>
                </a:ln>
                <a:solidFill>
                  <a:srgbClr val="000000"/>
                </a:solidFill>
                <a:effectLst/>
                <a:uLnTx/>
                <a:uFillTx/>
                <a:latin typeface="Arial"/>
                <a:ea typeface="Arial"/>
                <a:cs typeface="Arial"/>
                <a:sym typeface="Arial"/>
                <a:hlinkClick r:id="rId3">
                  <a:extLst>
                    <a:ext uri="{A12FA001-AC4F-418D-AE19-62706E023703}">
                      <ahyp:hlinkClr xmlns:ahyp="http://schemas.microsoft.com/office/drawing/2018/hyperlinkcolor" val="tx"/>
                    </a:ext>
                  </a:extLst>
                </a:hlinkClick>
              </a:rPr>
              <a:t>/antisemitism-and-a-</a:t>
            </a:r>
            <a:r>
              <a:rPr kumimoji="0" lang="en-US" sz="1100" b="0" i="1" u="sng" strike="noStrike" kern="0" cap="none" spc="0" normalizeH="0" baseline="0" noProof="0" dirty="0" err="1">
                <a:ln>
                  <a:noFill/>
                </a:ln>
                <a:solidFill>
                  <a:srgbClr val="000000"/>
                </a:solidFill>
                <a:effectLst/>
                <a:uLnTx/>
                <a:uFillTx/>
                <a:latin typeface="Arial"/>
                <a:ea typeface="Arial"/>
                <a:cs typeface="Arial"/>
                <a:sym typeface="Arial"/>
                <a:hlinkClick r:id="rId3">
                  <a:extLst>
                    <a:ext uri="{A12FA001-AC4F-418D-AE19-62706E023703}">
                      <ahyp:hlinkClr xmlns:ahyp="http://schemas.microsoft.com/office/drawing/2018/hyperlinkcolor" val="tx"/>
                    </a:ext>
                  </a:extLst>
                </a:hlinkClick>
              </a:rPr>
              <a:t>voltaire</a:t>
            </a:r>
            <a:r>
              <a:rPr kumimoji="0" lang="en-US" sz="1100" b="0" i="1" u="sng" strike="noStrike" kern="0" cap="none" spc="0" normalizeH="0" baseline="0" noProof="0" dirty="0">
                <a:ln>
                  <a:noFill/>
                </a:ln>
                <a:solidFill>
                  <a:srgbClr val="000000"/>
                </a:solidFill>
                <a:effectLst/>
                <a:uLnTx/>
                <a:uFillTx/>
                <a:latin typeface="Arial"/>
                <a:ea typeface="Arial"/>
                <a:cs typeface="Arial"/>
                <a:sym typeface="Arial"/>
                <a:hlinkClick r:id="rId3">
                  <a:extLst>
                    <a:ext uri="{A12FA001-AC4F-418D-AE19-62706E023703}">
                      <ahyp:hlinkClr xmlns:ahyp="http://schemas.microsoft.com/office/drawing/2018/hyperlinkcolor" val="tx"/>
                    </a:ext>
                  </a:extLst>
                </a:hlinkClick>
              </a:rPr>
              <a:t>-quote-</a:t>
            </a:r>
            <a:r>
              <a:rPr kumimoji="0" lang="en-US" sz="1100" b="0" i="1" u="sng" strike="noStrike" kern="0" cap="none" spc="0" normalizeH="0" baseline="0" noProof="0" dirty="0" err="1">
                <a:ln>
                  <a:noFill/>
                </a:ln>
                <a:solidFill>
                  <a:srgbClr val="000000"/>
                </a:solidFill>
                <a:effectLst/>
                <a:uLnTx/>
                <a:uFillTx/>
                <a:latin typeface="Arial"/>
                <a:ea typeface="Arial"/>
                <a:cs typeface="Arial"/>
                <a:sym typeface="Arial"/>
                <a:hlinkClick r:id="rId3">
                  <a:extLst>
                    <a:ext uri="{A12FA001-AC4F-418D-AE19-62706E023703}">
                      <ahyp:hlinkClr xmlns:ahyp="http://schemas.microsoft.com/office/drawing/2018/hyperlinkcolor" val="tx"/>
                    </a:ext>
                  </a:extLst>
                </a:hlinkClick>
              </a:rPr>
              <a:t>9d06172c944f</a:t>
            </a:r>
            <a:r>
              <a:rPr kumimoji="0" lang="en-US" sz="1100" b="0" i="1" u="none" strike="noStrike" kern="0" cap="none" spc="0" normalizeH="0" baseline="0" noProof="0" dirty="0">
                <a:ln>
                  <a:noFill/>
                </a:ln>
                <a:solidFill>
                  <a:srgbClr val="000000"/>
                </a:solidFill>
                <a:effectLst/>
                <a:uLnTx/>
                <a:uFillTx/>
                <a:latin typeface="Arial"/>
                <a:ea typeface="Arial"/>
                <a:cs typeface="Arial"/>
                <a:sym typeface="Arial"/>
              </a:rPr>
              <a:t>, accessed 20 May 2021.</a:t>
            </a:r>
            <a:endParaRPr kumimoji="0" lang="de-AT" sz="1100" b="0" i="1" u="none" strike="noStrike" kern="0" cap="none" spc="0" normalizeH="0" baseline="0" noProof="0" dirty="0">
              <a:ln>
                <a:noFill/>
              </a:ln>
              <a:solidFill>
                <a:srgbClr val="000000"/>
              </a:solidFill>
              <a:effectLst/>
              <a:uLnTx/>
              <a:uFillTx/>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0" lang="en-GB" sz="1100" b="0" i="0" u="none" strike="noStrike" kern="0" cap="none" spc="0" normalizeH="0" baseline="0" noProof="0" dirty="0">
                <a:ln>
                  <a:noFill/>
                </a:ln>
                <a:solidFill>
                  <a:srgbClr val="000000"/>
                </a:solidFill>
                <a:effectLst/>
                <a:uLnTx/>
                <a:uFillTx/>
                <a:latin typeface="Arial"/>
                <a:cs typeface="Arial"/>
                <a:sym typeface="Arial"/>
              </a:rPr>
              <a:t>See also: </a:t>
            </a:r>
            <a:r>
              <a:rPr kumimoji="0" lang="en-GB" sz="1100" b="0" i="1" u="none" strike="noStrike" kern="0" cap="none" spc="0" normalizeH="0" baseline="0" noProof="0" dirty="0">
                <a:ln>
                  <a:noFill/>
                </a:ln>
                <a:solidFill>
                  <a:srgbClr val="000000"/>
                </a:solidFill>
                <a:effectLst/>
                <a:uLnTx/>
                <a:uFillTx/>
                <a:latin typeface="Arial"/>
                <a:ea typeface="Arial"/>
                <a:cs typeface="Arial"/>
                <a:sym typeface="Arial"/>
              </a:rPr>
              <a:t>Hunt, E. (2015) Cory </a:t>
            </a:r>
            <a:r>
              <a:rPr kumimoji="0" lang="en-GB" sz="1100" b="0" i="1" u="none" strike="noStrike" kern="0" cap="none" spc="0" normalizeH="0" baseline="0" noProof="0" dirty="0" err="1">
                <a:ln>
                  <a:noFill/>
                </a:ln>
                <a:solidFill>
                  <a:srgbClr val="000000"/>
                </a:solidFill>
                <a:effectLst/>
                <a:uLnTx/>
                <a:uFillTx/>
                <a:latin typeface="Arial"/>
                <a:ea typeface="Arial"/>
                <a:cs typeface="Arial"/>
                <a:sym typeface="Arial"/>
              </a:rPr>
              <a:t>Bernardi</a:t>
            </a:r>
            <a:r>
              <a:rPr kumimoji="0" lang="en-GB" sz="1100" b="0" i="1" u="none" strike="noStrike" kern="0" cap="none" spc="0" normalizeH="0" baseline="0" noProof="0" dirty="0">
                <a:ln>
                  <a:noFill/>
                </a:ln>
                <a:solidFill>
                  <a:srgbClr val="000000"/>
                </a:solidFill>
                <a:effectLst/>
                <a:uLnTx/>
                <a:uFillTx/>
                <a:latin typeface="Arial"/>
                <a:ea typeface="Arial"/>
                <a:cs typeface="Arial"/>
                <a:sym typeface="Arial"/>
              </a:rPr>
              <a:t> mistakenly 'quotes' Voltaire on Twitter with neo-Nazi's line, the guardian, 27 November 2015, </a:t>
            </a:r>
            <a:r>
              <a:rPr kumimoji="0" lang="en-US" sz="1100" b="0" i="1" u="sng" strike="noStrike" kern="0" cap="none" spc="0" normalizeH="0" baseline="0" noProof="0" dirty="0">
                <a:ln>
                  <a:noFill/>
                </a:ln>
                <a:solidFill>
                  <a:srgbClr val="000000"/>
                </a:solidFill>
                <a:effectLst/>
                <a:uLnTx/>
                <a:uFillTx/>
                <a:latin typeface="Arial"/>
                <a:ea typeface="Arial"/>
                <a:cs typeface="Arial"/>
                <a:sym typeface="Arial"/>
                <a:hlinkClick r:id="rId4">
                  <a:extLst>
                    <a:ext uri="{A12FA001-AC4F-418D-AE19-62706E023703}">
                      <ahyp:hlinkClr xmlns:ahyp="http://schemas.microsoft.com/office/drawing/2018/hyperlinkcolor" val="tx"/>
                    </a:ext>
                  </a:extLst>
                </a:hlinkClick>
              </a:rPr>
              <a:t>https://</a:t>
            </a:r>
            <a:r>
              <a:rPr kumimoji="0" lang="en-US" sz="1100" b="0" i="1" u="sng" strike="noStrike" kern="0" cap="none" spc="0" normalizeH="0" baseline="0" noProof="0" dirty="0" err="1">
                <a:ln>
                  <a:noFill/>
                </a:ln>
                <a:solidFill>
                  <a:srgbClr val="000000"/>
                </a:solidFill>
                <a:effectLst/>
                <a:uLnTx/>
                <a:uFillTx/>
                <a:latin typeface="Arial"/>
                <a:ea typeface="Arial"/>
                <a:cs typeface="Arial"/>
                <a:sym typeface="Arial"/>
                <a:hlinkClick r:id="rId4">
                  <a:extLst>
                    <a:ext uri="{A12FA001-AC4F-418D-AE19-62706E023703}">
                      <ahyp:hlinkClr xmlns:ahyp="http://schemas.microsoft.com/office/drawing/2018/hyperlinkcolor" val="tx"/>
                    </a:ext>
                  </a:extLst>
                </a:hlinkClick>
              </a:rPr>
              <a:t>www.theguardian.com</a:t>
            </a:r>
            <a:r>
              <a:rPr kumimoji="0" lang="en-US" sz="1100" b="0" i="1" u="sng" strike="noStrike" kern="0" cap="none" spc="0" normalizeH="0" baseline="0" noProof="0" dirty="0">
                <a:ln>
                  <a:noFill/>
                </a:ln>
                <a:solidFill>
                  <a:srgbClr val="000000"/>
                </a:solidFill>
                <a:effectLst/>
                <a:uLnTx/>
                <a:uFillTx/>
                <a:latin typeface="Arial"/>
                <a:ea typeface="Arial"/>
                <a:cs typeface="Arial"/>
                <a:sym typeface="Arial"/>
                <a:hlinkClick r:id="rId4">
                  <a:extLst>
                    <a:ext uri="{A12FA001-AC4F-418D-AE19-62706E023703}">
                      <ahyp:hlinkClr xmlns:ahyp="http://schemas.microsoft.com/office/drawing/2018/hyperlinkcolor" val="tx"/>
                    </a:ext>
                  </a:extLst>
                </a:hlinkClick>
              </a:rPr>
              <a:t>/</a:t>
            </a:r>
            <a:r>
              <a:rPr kumimoji="0" lang="en-US" sz="1100" b="0" i="1" u="sng" strike="noStrike" kern="0" cap="none" spc="0" normalizeH="0" baseline="0" noProof="0" dirty="0" err="1">
                <a:ln>
                  <a:noFill/>
                </a:ln>
                <a:solidFill>
                  <a:srgbClr val="000000"/>
                </a:solidFill>
                <a:effectLst/>
                <a:uLnTx/>
                <a:uFillTx/>
                <a:latin typeface="Arial"/>
                <a:ea typeface="Arial"/>
                <a:cs typeface="Arial"/>
                <a:sym typeface="Arial"/>
                <a:hlinkClick r:id="rId4">
                  <a:extLst>
                    <a:ext uri="{A12FA001-AC4F-418D-AE19-62706E023703}">
                      <ahyp:hlinkClr xmlns:ahyp="http://schemas.microsoft.com/office/drawing/2018/hyperlinkcolor" val="tx"/>
                    </a:ext>
                  </a:extLst>
                </a:hlinkClick>
              </a:rPr>
              <a:t>australia</a:t>
            </a:r>
            <a:r>
              <a:rPr kumimoji="0" lang="en-US" sz="1100" b="0" i="1" u="sng" strike="noStrike" kern="0" cap="none" spc="0" normalizeH="0" baseline="0" noProof="0" dirty="0">
                <a:ln>
                  <a:noFill/>
                </a:ln>
                <a:solidFill>
                  <a:srgbClr val="000000"/>
                </a:solidFill>
                <a:effectLst/>
                <a:uLnTx/>
                <a:uFillTx/>
                <a:latin typeface="Arial"/>
                <a:ea typeface="Arial"/>
                <a:cs typeface="Arial"/>
                <a:sym typeface="Arial"/>
                <a:hlinkClick r:id="rId4">
                  <a:extLst>
                    <a:ext uri="{A12FA001-AC4F-418D-AE19-62706E023703}">
                      <ahyp:hlinkClr xmlns:ahyp="http://schemas.microsoft.com/office/drawing/2018/hyperlinkcolor" val="tx"/>
                    </a:ext>
                  </a:extLst>
                </a:hlinkClick>
              </a:rPr>
              <a:t>-news/2015/</a:t>
            </a:r>
            <a:r>
              <a:rPr kumimoji="0" lang="en-US" sz="1100" b="0" i="1" u="sng" strike="noStrike" kern="0" cap="none" spc="0" normalizeH="0" baseline="0" noProof="0" dirty="0" err="1">
                <a:ln>
                  <a:noFill/>
                </a:ln>
                <a:solidFill>
                  <a:srgbClr val="000000"/>
                </a:solidFill>
                <a:effectLst/>
                <a:uLnTx/>
                <a:uFillTx/>
                <a:latin typeface="Arial"/>
                <a:ea typeface="Arial"/>
                <a:cs typeface="Arial"/>
                <a:sym typeface="Arial"/>
                <a:hlinkClick r:id="rId4">
                  <a:extLst>
                    <a:ext uri="{A12FA001-AC4F-418D-AE19-62706E023703}">
                      <ahyp:hlinkClr xmlns:ahyp="http://schemas.microsoft.com/office/drawing/2018/hyperlinkcolor" val="tx"/>
                    </a:ext>
                  </a:extLst>
                </a:hlinkClick>
              </a:rPr>
              <a:t>nov</a:t>
            </a:r>
            <a:r>
              <a:rPr kumimoji="0" lang="en-US" sz="1100" b="0" i="1" u="sng" strike="noStrike" kern="0" cap="none" spc="0" normalizeH="0" baseline="0" noProof="0" dirty="0">
                <a:ln>
                  <a:noFill/>
                </a:ln>
                <a:solidFill>
                  <a:srgbClr val="000000"/>
                </a:solidFill>
                <a:effectLst/>
                <a:uLnTx/>
                <a:uFillTx/>
                <a:latin typeface="Arial"/>
                <a:ea typeface="Arial"/>
                <a:cs typeface="Arial"/>
                <a:sym typeface="Arial"/>
                <a:hlinkClick r:id="rId4">
                  <a:extLst>
                    <a:ext uri="{A12FA001-AC4F-418D-AE19-62706E023703}">
                      <ahyp:hlinkClr xmlns:ahyp="http://schemas.microsoft.com/office/drawing/2018/hyperlinkcolor" val="tx"/>
                    </a:ext>
                  </a:extLst>
                </a:hlinkClick>
              </a:rPr>
              <a:t>/27/cory-bernardi-mistakenly-quotes-voltaire-on-twitter-with-supposed-neo-nazis-line</a:t>
            </a:r>
            <a:r>
              <a:rPr kumimoji="0" lang="en-US" sz="1100" b="0" i="1" u="none" strike="noStrike" kern="0" cap="none" spc="0" normalizeH="0" baseline="0" noProof="0" dirty="0">
                <a:ln>
                  <a:noFill/>
                </a:ln>
                <a:solidFill>
                  <a:srgbClr val="000000"/>
                </a:solidFill>
                <a:effectLst/>
                <a:uLnTx/>
                <a:uFillTx/>
                <a:latin typeface="Arial"/>
                <a:ea typeface="Arial"/>
                <a:cs typeface="Arial"/>
                <a:sym typeface="Arial"/>
              </a:rPr>
              <a:t>, accessed 20 May 2021.</a:t>
            </a:r>
            <a:endParaRPr kumimoji="0" lang="de-AT" sz="1100" b="0" i="1" u="none" strike="noStrike" kern="0" cap="none" spc="0" normalizeH="0" baseline="0" noProof="0" dirty="0">
              <a:ln>
                <a:noFill/>
              </a:ln>
              <a:solidFill>
                <a:srgbClr val="000000"/>
              </a:solidFill>
              <a:effectLst/>
              <a:uLnTx/>
              <a:uFillTx/>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0" lang="en-GB" sz="1100" b="0" i="0" u="none" strike="noStrike" kern="0" cap="none" spc="0" normalizeH="0" baseline="0" noProof="0" dirty="0">
              <a:ln>
                <a:noFill/>
              </a:ln>
              <a:solidFill>
                <a:srgbClr val="000000"/>
              </a:solidFill>
              <a:effectLst/>
              <a:uLnTx/>
              <a:uFillTx/>
              <a:latin typeface="Arial"/>
              <a:cs typeface="Arial"/>
              <a:sym typeface="Arial"/>
            </a:endParaRP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kumimoji="0" lang="en-GB" sz="1100" b="0" i="0" u="none" strike="noStrike" kern="0" cap="none" spc="0" normalizeH="0" baseline="0" noProof="0" dirty="0">
                <a:ln>
                  <a:noFill/>
                </a:ln>
                <a:solidFill>
                  <a:srgbClr val="000000"/>
                </a:solidFill>
                <a:effectLst/>
                <a:uLnTx/>
                <a:uFillTx/>
                <a:latin typeface="Arial"/>
                <a:cs typeface="Arial"/>
                <a:sym typeface="Arial"/>
              </a:rPr>
              <a:t>“As with the Enemy and the Corruptor, the Controller embodies the entire focus of The Protocols of the Elders of Zion. The Jews sow their seeds around the world, like the Octopus with its tentacles penetrating the globe. The Controller uses its power to control the world, whether it be the economy, the media or politics. When a reader sees this, they are able to blame their societal position on the Jews; they couldn’t succeed in one way or another because everything is being controlled. As the </a:t>
            </a:r>
            <a:r>
              <a:rPr kumimoji="0" lang="en-GB" sz="1100" b="0" i="0" u="none" strike="noStrike" kern="0" cap="none" spc="0" normalizeH="0" baseline="0" noProof="0" dirty="0" err="1">
                <a:ln>
                  <a:noFill/>
                </a:ln>
                <a:solidFill>
                  <a:srgbClr val="000000"/>
                </a:solidFill>
                <a:effectLst/>
                <a:uLnTx/>
                <a:uFillTx/>
                <a:latin typeface="Arial"/>
                <a:cs typeface="Arial"/>
                <a:sym typeface="Arial"/>
              </a:rPr>
              <a:t>antisemitic</a:t>
            </a:r>
            <a:r>
              <a:rPr kumimoji="0" lang="en-GB" sz="1100" b="0" i="0" u="none" strike="noStrike" kern="0" cap="none" spc="0" normalizeH="0" baseline="0" noProof="0" dirty="0">
                <a:ln>
                  <a:noFill/>
                </a:ln>
                <a:solidFill>
                  <a:srgbClr val="000000"/>
                </a:solidFill>
                <a:effectLst/>
                <a:uLnTx/>
                <a:uFillTx/>
                <a:latin typeface="Arial"/>
                <a:cs typeface="Arial"/>
                <a:sym typeface="Arial"/>
              </a:rPr>
              <a:t> German historian Heinrich von Treitschke put it, ‘the Jews are our misfortune’.” – </a:t>
            </a:r>
            <a:r>
              <a:rPr kumimoji="0" lang="en-GB" sz="1100" b="0" i="1" u="none" strike="noStrike" kern="0" cap="none" spc="0" normalizeH="0" baseline="0" noProof="0" dirty="0">
                <a:ln>
                  <a:noFill/>
                </a:ln>
                <a:solidFill>
                  <a:srgbClr val="000000"/>
                </a:solidFill>
                <a:effectLst/>
                <a:uLnTx/>
                <a:uFillTx/>
                <a:latin typeface="Arial"/>
                <a:ea typeface="Arial"/>
                <a:cs typeface="Arial"/>
                <a:sym typeface="Arial"/>
              </a:rPr>
              <a:t>Antisemitism Policy Trust (2020) </a:t>
            </a:r>
            <a:r>
              <a:rPr kumimoji="0" lang="en-GB" sz="1100" b="0" i="1" u="none" strike="noStrike" kern="0" cap="none" spc="0" normalizeH="0" baseline="0" noProof="0" dirty="0" err="1">
                <a:ln>
                  <a:noFill/>
                </a:ln>
                <a:solidFill>
                  <a:srgbClr val="000000"/>
                </a:solidFill>
                <a:effectLst/>
                <a:uLnTx/>
                <a:uFillTx/>
                <a:latin typeface="Arial"/>
                <a:ea typeface="Arial"/>
                <a:cs typeface="Arial"/>
                <a:sym typeface="Arial"/>
              </a:rPr>
              <a:t>Antisemitic</a:t>
            </a:r>
            <a:r>
              <a:rPr kumimoji="0" lang="en-GB" sz="1100" b="0" i="1" u="none" strike="noStrike" kern="0" cap="none" spc="0" normalizeH="0" baseline="0" noProof="0" dirty="0">
                <a:ln>
                  <a:noFill/>
                </a:ln>
                <a:solidFill>
                  <a:srgbClr val="000000"/>
                </a:solidFill>
                <a:effectLst/>
                <a:uLnTx/>
                <a:uFillTx/>
                <a:latin typeface="Arial"/>
                <a:ea typeface="Arial"/>
                <a:cs typeface="Arial"/>
                <a:sym typeface="Arial"/>
              </a:rPr>
              <a:t> Imagery, </a:t>
            </a:r>
            <a:r>
              <a:rPr kumimoji="0" lang="en-GB" sz="1100" b="0" i="1" u="sng" strike="noStrike" kern="0" cap="none" spc="0" normalizeH="0" baseline="0" noProof="0" dirty="0">
                <a:ln>
                  <a:noFill/>
                </a:ln>
                <a:solidFill>
                  <a:srgbClr val="000000"/>
                </a:solidFill>
                <a:effectLst/>
                <a:uLnTx/>
                <a:uFillTx/>
                <a:latin typeface="Arial"/>
                <a:ea typeface="Arial"/>
                <a:cs typeface="Arial"/>
                <a:sym typeface="Arial"/>
                <a:hlinkClick r:id="rId5">
                  <a:extLst>
                    <a:ext uri="{A12FA001-AC4F-418D-AE19-62706E023703}">
                      <ahyp:hlinkClr xmlns:ahyp="http://schemas.microsoft.com/office/drawing/2018/hyperlinkcolor" val="tx"/>
                    </a:ext>
                  </a:extLst>
                </a:hlinkClick>
              </a:rPr>
              <a:t>https://</a:t>
            </a:r>
            <a:r>
              <a:rPr kumimoji="0" lang="en-GB" sz="1100" b="0" i="1" u="sng" strike="noStrike" kern="0" cap="none" spc="0" normalizeH="0" baseline="0" noProof="0" dirty="0" err="1">
                <a:ln>
                  <a:noFill/>
                </a:ln>
                <a:solidFill>
                  <a:srgbClr val="000000"/>
                </a:solidFill>
                <a:effectLst/>
                <a:uLnTx/>
                <a:uFillTx/>
                <a:latin typeface="Arial"/>
                <a:ea typeface="Arial"/>
                <a:cs typeface="Arial"/>
                <a:sym typeface="Arial"/>
                <a:hlinkClick r:id="rId5">
                  <a:extLst>
                    <a:ext uri="{A12FA001-AC4F-418D-AE19-62706E023703}">
                      <ahyp:hlinkClr xmlns:ahyp="http://schemas.microsoft.com/office/drawing/2018/hyperlinkcolor" val="tx"/>
                    </a:ext>
                  </a:extLst>
                </a:hlinkClick>
              </a:rPr>
              <a:t>antisemitism.org.uk</a:t>
            </a:r>
            <a:r>
              <a:rPr kumimoji="0" lang="en-GB" sz="1100" b="0" i="1" u="sng" strike="noStrike" kern="0" cap="none" spc="0" normalizeH="0" baseline="0" noProof="0" dirty="0">
                <a:ln>
                  <a:noFill/>
                </a:ln>
                <a:solidFill>
                  <a:srgbClr val="000000"/>
                </a:solidFill>
                <a:effectLst/>
                <a:uLnTx/>
                <a:uFillTx/>
                <a:latin typeface="Arial"/>
                <a:ea typeface="Arial"/>
                <a:cs typeface="Arial"/>
                <a:sym typeface="Arial"/>
                <a:hlinkClick r:id="rId5">
                  <a:extLst>
                    <a:ext uri="{A12FA001-AC4F-418D-AE19-62706E023703}">
                      <ahyp:hlinkClr xmlns:ahyp="http://schemas.microsoft.com/office/drawing/2018/hyperlinkcolor" val="tx"/>
                    </a:ext>
                  </a:extLst>
                </a:hlinkClick>
              </a:rPr>
              <a:t>/</a:t>
            </a:r>
            <a:r>
              <a:rPr kumimoji="0" lang="en-GB" sz="1100" b="0" i="1" u="sng" strike="noStrike" kern="0" cap="none" spc="0" normalizeH="0" baseline="0" noProof="0" dirty="0" err="1">
                <a:ln>
                  <a:noFill/>
                </a:ln>
                <a:solidFill>
                  <a:srgbClr val="000000"/>
                </a:solidFill>
                <a:effectLst/>
                <a:uLnTx/>
                <a:uFillTx/>
                <a:latin typeface="Arial"/>
                <a:ea typeface="Arial"/>
                <a:cs typeface="Arial"/>
                <a:sym typeface="Arial"/>
                <a:hlinkClick r:id="rId5">
                  <a:extLst>
                    <a:ext uri="{A12FA001-AC4F-418D-AE19-62706E023703}">
                      <ahyp:hlinkClr xmlns:ahyp="http://schemas.microsoft.com/office/drawing/2018/hyperlinkcolor" val="tx"/>
                    </a:ext>
                  </a:extLst>
                </a:hlinkClick>
              </a:rPr>
              <a:t>wp</a:t>
            </a:r>
            <a:r>
              <a:rPr kumimoji="0" lang="en-GB" sz="1100" b="0" i="1" u="sng" strike="noStrike" kern="0" cap="none" spc="0" normalizeH="0" baseline="0" noProof="0" dirty="0">
                <a:ln>
                  <a:noFill/>
                </a:ln>
                <a:solidFill>
                  <a:srgbClr val="000000"/>
                </a:solidFill>
                <a:effectLst/>
                <a:uLnTx/>
                <a:uFillTx/>
                <a:latin typeface="Arial"/>
                <a:ea typeface="Arial"/>
                <a:cs typeface="Arial"/>
                <a:sym typeface="Arial"/>
                <a:hlinkClick r:id="rId5">
                  <a:extLst>
                    <a:ext uri="{A12FA001-AC4F-418D-AE19-62706E023703}">
                      <ahyp:hlinkClr xmlns:ahyp="http://schemas.microsoft.com/office/drawing/2018/hyperlinkcolor" val="tx"/>
                    </a:ext>
                  </a:extLst>
                </a:hlinkClick>
              </a:rPr>
              <a:t>-content/uploads/2020/07/</a:t>
            </a:r>
            <a:r>
              <a:rPr kumimoji="0" lang="en-GB" sz="1100" b="0" i="1" u="sng" strike="noStrike" kern="0" cap="none" spc="0" normalizeH="0" baseline="0" noProof="0" dirty="0" err="1">
                <a:ln>
                  <a:noFill/>
                </a:ln>
                <a:solidFill>
                  <a:srgbClr val="000000"/>
                </a:solidFill>
                <a:effectLst/>
                <a:uLnTx/>
                <a:uFillTx/>
                <a:latin typeface="Arial"/>
                <a:ea typeface="Arial"/>
                <a:cs typeface="Arial"/>
                <a:sym typeface="Arial"/>
                <a:hlinkClick r:id="rId5">
                  <a:extLst>
                    <a:ext uri="{A12FA001-AC4F-418D-AE19-62706E023703}">
                      <ahyp:hlinkClr xmlns:ahyp="http://schemas.microsoft.com/office/drawing/2018/hyperlinkcolor" val="tx"/>
                    </a:ext>
                  </a:extLst>
                </a:hlinkClick>
              </a:rPr>
              <a:t>Antisemitic</a:t>
            </a:r>
            <a:r>
              <a:rPr kumimoji="0" lang="en-GB" sz="1100" b="0" i="1" u="sng" strike="noStrike" kern="0" cap="none" spc="0" normalizeH="0" baseline="0" noProof="0" dirty="0">
                <a:ln>
                  <a:noFill/>
                </a:ln>
                <a:solidFill>
                  <a:srgbClr val="000000"/>
                </a:solidFill>
                <a:effectLst/>
                <a:uLnTx/>
                <a:uFillTx/>
                <a:latin typeface="Arial"/>
                <a:ea typeface="Arial"/>
                <a:cs typeface="Arial"/>
                <a:sym typeface="Arial"/>
                <a:hlinkClick r:id="rId5">
                  <a:extLst>
                    <a:ext uri="{A12FA001-AC4F-418D-AE19-62706E023703}">
                      <ahyp:hlinkClr xmlns:ahyp="http://schemas.microsoft.com/office/drawing/2018/hyperlinkcolor" val="tx"/>
                    </a:ext>
                  </a:extLst>
                </a:hlinkClick>
              </a:rPr>
              <a:t>-imagery-May-</a:t>
            </a:r>
            <a:r>
              <a:rPr kumimoji="0" lang="en-GB" sz="1100" b="0" i="1" u="sng" strike="noStrike" kern="0" cap="none" spc="0" normalizeH="0" baseline="0" noProof="0" dirty="0" err="1">
                <a:ln>
                  <a:noFill/>
                </a:ln>
                <a:solidFill>
                  <a:srgbClr val="000000"/>
                </a:solidFill>
                <a:effectLst/>
                <a:uLnTx/>
                <a:uFillTx/>
                <a:latin typeface="Arial"/>
                <a:ea typeface="Arial"/>
                <a:cs typeface="Arial"/>
                <a:sym typeface="Arial"/>
                <a:hlinkClick r:id="rId5">
                  <a:extLst>
                    <a:ext uri="{A12FA001-AC4F-418D-AE19-62706E023703}">
                      <ahyp:hlinkClr xmlns:ahyp="http://schemas.microsoft.com/office/drawing/2018/hyperlinkcolor" val="tx"/>
                    </a:ext>
                  </a:extLst>
                </a:hlinkClick>
              </a:rPr>
              <a:t>2020.pdf</a:t>
            </a:r>
            <a:r>
              <a:rPr kumimoji="0" lang="en-GB" sz="1100" b="0" i="1" u="none" strike="noStrike" kern="0" cap="none" spc="0" normalizeH="0" baseline="0" noProof="0" dirty="0">
                <a:ln>
                  <a:noFill/>
                </a:ln>
                <a:solidFill>
                  <a:srgbClr val="000000"/>
                </a:solidFill>
                <a:effectLst/>
                <a:uLnTx/>
                <a:uFillTx/>
                <a:latin typeface="Arial"/>
                <a:ea typeface="Arial"/>
                <a:cs typeface="Arial"/>
                <a:sym typeface="Arial"/>
              </a:rPr>
              <a:t>, accessed 20 May 2021.</a:t>
            </a:r>
            <a:endParaRPr kumimoji="0" lang="de-AT" sz="1100" b="0" i="1" u="none" strike="noStrike" kern="0" cap="none" spc="0" normalizeH="0" baseline="0" noProof="0" dirty="0">
              <a:ln>
                <a:noFill/>
              </a:ln>
              <a:solidFill>
                <a:srgbClr val="000000"/>
              </a:solidFill>
              <a:effectLst/>
              <a:uLnTx/>
              <a:uFillTx/>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kumimoji="0" lang="en-GB" sz="1100" b="0" i="0" u="none" strike="noStrike" kern="0" cap="none" spc="0" normalizeH="0" baseline="0" noProof="0" dirty="0">
              <a:ln>
                <a:noFill/>
              </a:ln>
              <a:solidFill>
                <a:srgbClr val="000000"/>
              </a:solidFill>
              <a:effectLst/>
              <a:uLnTx/>
              <a:uFillTx/>
              <a:latin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kumimoji="0" lang="en-GB" sz="1100" b="0" i="0" u="none" strike="noStrike" kern="0" cap="none" spc="0" normalizeH="0" baseline="0" noProof="0" dirty="0">
                <a:ln>
                  <a:noFill/>
                </a:ln>
                <a:solidFill>
                  <a:srgbClr val="000000"/>
                </a:solidFill>
                <a:effectLst/>
                <a:uLnTx/>
                <a:uFillTx/>
                <a:latin typeface="Arial"/>
                <a:cs typeface="Arial"/>
                <a:sym typeface="Arial"/>
              </a:rPr>
              <a:t>(The origin of the Voltaire-quote: Right wing extremist Kevon Strom: http://</a:t>
            </a:r>
            <a:r>
              <a:rPr kumimoji="0" lang="en-GB" sz="1100" b="0" i="0" u="none" strike="noStrike" kern="0" cap="none" spc="0" normalizeH="0" baseline="0" noProof="0" dirty="0" err="1">
                <a:ln>
                  <a:noFill/>
                </a:ln>
                <a:solidFill>
                  <a:srgbClr val="000000"/>
                </a:solidFill>
                <a:effectLst/>
                <a:uLnTx/>
                <a:uFillTx/>
                <a:latin typeface="Arial"/>
                <a:cs typeface="Arial"/>
                <a:sym typeface="Arial"/>
              </a:rPr>
              <a:t>web.archive.org</a:t>
            </a:r>
            <a:r>
              <a:rPr kumimoji="0" lang="en-GB" sz="1100" b="0" i="0" u="none" strike="noStrike" kern="0" cap="none" spc="0" normalizeH="0" baseline="0" noProof="0" dirty="0">
                <a:ln>
                  <a:noFill/>
                </a:ln>
                <a:solidFill>
                  <a:srgbClr val="000000"/>
                </a:solidFill>
                <a:effectLst/>
                <a:uLnTx/>
                <a:uFillTx/>
                <a:latin typeface="Arial"/>
                <a:cs typeface="Arial"/>
                <a:sym typeface="Arial"/>
              </a:rPr>
              <a:t>/web/20210916234723/https://</a:t>
            </a:r>
            <a:r>
              <a:rPr kumimoji="0" lang="en-GB" sz="1100" b="0" i="0" u="none" strike="noStrike" kern="0" cap="none" spc="0" normalizeH="0" baseline="0" noProof="0" dirty="0" err="1">
                <a:ln>
                  <a:noFill/>
                </a:ln>
                <a:solidFill>
                  <a:srgbClr val="000000"/>
                </a:solidFill>
                <a:effectLst/>
                <a:uLnTx/>
                <a:uFillTx/>
                <a:latin typeface="Arial"/>
                <a:cs typeface="Arial"/>
                <a:sym typeface="Arial"/>
              </a:rPr>
              <a:t>nationalvanguard.org</a:t>
            </a:r>
            <a:r>
              <a:rPr kumimoji="0" lang="en-GB" sz="1100" b="0" i="0" u="none" strike="noStrike" kern="0" cap="none" spc="0" normalizeH="0" baseline="0" noProof="0" dirty="0">
                <a:ln>
                  <a:noFill/>
                </a:ln>
                <a:solidFill>
                  <a:srgbClr val="000000"/>
                </a:solidFill>
                <a:effectLst/>
                <a:uLnTx/>
                <a:uFillTx/>
                <a:latin typeface="Arial"/>
                <a:cs typeface="Arial"/>
                <a:sym typeface="Arial"/>
              </a:rPr>
              <a:t>/2017/01/</a:t>
            </a:r>
            <a:r>
              <a:rPr kumimoji="0" lang="en-GB" sz="1100" b="0" i="0" u="none" strike="noStrike" kern="0" cap="none" spc="0" normalizeH="0" baseline="0" noProof="0" dirty="0" err="1">
                <a:ln>
                  <a:noFill/>
                </a:ln>
                <a:solidFill>
                  <a:srgbClr val="000000"/>
                </a:solidFill>
                <a:effectLst/>
                <a:uLnTx/>
                <a:uFillTx/>
                <a:latin typeface="Arial"/>
                <a:cs typeface="Arial"/>
                <a:sym typeface="Arial"/>
              </a:rPr>
              <a:t>voltaire</a:t>
            </a:r>
            <a:r>
              <a:rPr kumimoji="0" lang="en-GB" sz="1100" b="0" i="0" u="none" strike="noStrike" kern="0" cap="none" spc="0" normalizeH="0" baseline="0" noProof="0" dirty="0">
                <a:ln>
                  <a:noFill/>
                </a:ln>
                <a:solidFill>
                  <a:srgbClr val="000000"/>
                </a:solidFill>
                <a:effectLst/>
                <a:uLnTx/>
                <a:uFillTx/>
                <a:latin typeface="Arial"/>
                <a:cs typeface="Arial"/>
                <a:sym typeface="Arial"/>
              </a:rPr>
              <a:t>-</a:t>
            </a:r>
            <a:r>
              <a:rPr kumimoji="0" lang="en-GB" sz="1100" b="0" i="0" u="none" strike="noStrike" kern="0" cap="none" spc="0" normalizeH="0" baseline="0" noProof="0" dirty="0" err="1">
                <a:ln>
                  <a:noFill/>
                </a:ln>
                <a:solidFill>
                  <a:srgbClr val="000000"/>
                </a:solidFill>
                <a:effectLst/>
                <a:uLnTx/>
                <a:uFillTx/>
                <a:latin typeface="Arial"/>
                <a:cs typeface="Arial"/>
                <a:sym typeface="Arial"/>
              </a:rPr>
              <a:t>didnt</a:t>
            </a:r>
            <a:r>
              <a:rPr kumimoji="0" lang="en-GB" sz="1100" b="0" i="0" u="none" strike="noStrike" kern="0" cap="none" spc="0" normalizeH="0" baseline="0" noProof="0" dirty="0">
                <a:ln>
                  <a:noFill/>
                </a:ln>
                <a:solidFill>
                  <a:srgbClr val="000000"/>
                </a:solidFill>
                <a:effectLst/>
                <a:uLnTx/>
                <a:uFillTx/>
                <a:latin typeface="Arial"/>
                <a:cs typeface="Arial"/>
                <a:sym typeface="Arial"/>
              </a:rPr>
              <a:t>-say-it/)</a:t>
            </a:r>
          </a:p>
        </p:txBody>
      </p:sp>
    </p:spTree>
    <p:extLst>
      <p:ext uri="{BB962C8B-B14F-4D97-AF65-F5344CB8AC3E}">
        <p14:creationId xmlns:p14="http://schemas.microsoft.com/office/powerpoint/2010/main" val="19121685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extLst>
      <p:ext uri="{BB962C8B-B14F-4D97-AF65-F5344CB8AC3E}">
        <p14:creationId xmlns:p14="http://schemas.microsoft.com/office/powerpoint/2010/main" val="2282363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3" r:id="rId3"/>
    <p:sldLayoutId id="2147483654" r:id="rId4"/>
    <p:sldLayoutId id="2147483655" r:id="rId5"/>
    <p:sldLayoutId id="2147483656" r:id="rId6"/>
    <p:sldLayoutId id="2147483657" r:id="rId7"/>
    <p:sldLayoutId id="2147483660"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amadeu-antonio-stiftung.de/wp-content/uploads/2020/05/wissen_was_wirklich_2.Auflage.pdf" TargetMode="External"/><Relationship Id="rId2" Type="http://schemas.openxmlformats.org/officeDocument/2006/relationships/hyperlink" Target="https://antisemitism.org.uk/wp-content/uploads/2020/07/Antisemitic-imagery-May-2020.pdf" TargetMode="External"/><Relationship Id="rId1" Type="http://schemas.openxmlformats.org/officeDocument/2006/relationships/slideLayout" Target="../slideLayouts/slideLayout1.xml"/><Relationship Id="rId6" Type="http://schemas.openxmlformats.org/officeDocument/2006/relationships/hyperlink" Target="https://www.theguardian.com/australia-news/2015/nov/27/cory-bernardi-mistakenly-quotes-voltaire-on-twitter-with-supposed-neo-nazis-line" TargetMode="External"/><Relationship Id="rId5" Type="http://schemas.openxmlformats.org/officeDocument/2006/relationships/hyperlink" Target="https://medium.com/@pitt_bob/antisemitism-and-a-voltaire-quote-9d06172c944f" TargetMode="External"/><Relationship Id="rId4" Type="http://schemas.openxmlformats.org/officeDocument/2006/relationships/hyperlink" Target="https://ec.europa.eu/info/live-work-travel-eu/coronavirus-response/fighting-disinformation/identifying-conspiracy-theories_e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bit.ly/3HSgkgt"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hyperlink" Target="https://bit.ly/3l7B8qF"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hyperlink" Target="https://bit.ly/3r5fgzS" TargetMode="Externa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2" y="650350"/>
            <a:ext cx="5496601" cy="2052600"/>
          </a:xfrm>
          <a:prstGeom prst="rect">
            <a:avLst/>
          </a:prstGeom>
        </p:spPr>
        <p:txBody>
          <a:bodyPr spcFirstLastPara="1" wrap="square" lIns="360000" tIns="91425" rIns="91425" bIns="91425" anchor="b" anchorCtr="0">
            <a:noAutofit/>
          </a:bodyPr>
          <a:lstStyle/>
          <a:p>
            <a:pPr marL="0" lvl="0" indent="0" algn="l" rtl="0">
              <a:spcBef>
                <a:spcPts val="0"/>
              </a:spcBef>
              <a:spcAft>
                <a:spcPts val="0"/>
              </a:spcAft>
              <a:buNone/>
            </a:pPr>
            <a:r>
              <a:rPr lang="en-GB" sz="5400" b="1" dirty="0"/>
              <a:t>CONSPIRACY MYTHS (5/5)</a:t>
            </a:r>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en-GB" b="1" dirty="0"/>
              <a:t>The world of universal explanations</a:t>
            </a:r>
          </a:p>
        </p:txBody>
      </p:sp>
    </p:spTree>
    <p:extLst>
      <p:ext uri="{BB962C8B-B14F-4D97-AF65-F5344CB8AC3E}">
        <p14:creationId xmlns:p14="http://schemas.microsoft.com/office/powerpoint/2010/main" val="4010083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D95181EF-E5A7-324C-B8E4-67CC90112BF6}"/>
              </a:ext>
            </a:extLst>
          </p:cNvPr>
          <p:cNvSpPr>
            <a:spLocks noGrp="1"/>
          </p:cNvSpPr>
          <p:nvPr>
            <p:ph type="body" idx="1"/>
          </p:nvPr>
        </p:nvSpPr>
        <p:spPr>
          <a:xfrm>
            <a:off x="250486" y="1554031"/>
            <a:ext cx="4784575" cy="2621592"/>
          </a:xfrm>
          <a:noFill/>
        </p:spPr>
        <p:txBody>
          <a:bodyPr anchor="b"/>
          <a:lstStyle/>
          <a:p>
            <a:pPr marL="114300" indent="0" algn="r">
              <a:buNone/>
            </a:pPr>
            <a:r>
              <a:rPr lang="en-GB" dirty="0">
                <a:solidFill>
                  <a:schemeClr val="tx1"/>
                </a:solidFill>
              </a:rPr>
              <a:t>“new” montage of the old meme – </a:t>
            </a:r>
          </a:p>
          <a:p>
            <a:pPr marL="114300" indent="0" algn="r">
              <a:buNone/>
            </a:pPr>
            <a:r>
              <a:rPr lang="en-GB" dirty="0">
                <a:solidFill>
                  <a:schemeClr val="tx1"/>
                </a:solidFill>
              </a:rPr>
              <a:t>showing the antisemitic message</a:t>
            </a:r>
          </a:p>
          <a:p>
            <a:pPr marL="114300" indent="0" algn="r">
              <a:buNone/>
            </a:pPr>
            <a:endParaRPr lang="en-GB" dirty="0">
              <a:solidFill>
                <a:schemeClr val="tx1"/>
              </a:solidFill>
            </a:endParaRPr>
          </a:p>
          <a:p>
            <a:pPr marL="114300" indent="0" algn="r">
              <a:buNone/>
            </a:pPr>
            <a:r>
              <a:rPr lang="en-GB" b="1" dirty="0">
                <a:solidFill>
                  <a:schemeClr val="tx1"/>
                </a:solidFill>
              </a:rPr>
              <a:t>remember the antisemitic idea of</a:t>
            </a:r>
          </a:p>
          <a:p>
            <a:pPr marL="114300" indent="0" algn="r">
              <a:buNone/>
            </a:pPr>
            <a:r>
              <a:rPr lang="en-GB" b="1" dirty="0">
                <a:solidFill>
                  <a:schemeClr val="tx1"/>
                </a:solidFill>
              </a:rPr>
              <a:t>“the controller”?</a:t>
            </a:r>
          </a:p>
          <a:p>
            <a:pPr marL="114300" indent="0" algn="r">
              <a:buNone/>
            </a:pPr>
            <a:endParaRPr lang="en-GB" sz="1000" b="1" dirty="0"/>
          </a:p>
          <a:p>
            <a:pPr marL="114300" indent="0" algn="r">
              <a:buNone/>
            </a:pPr>
            <a:r>
              <a:rPr lang="en-GB" sz="1000" b="1" dirty="0">
                <a:solidFill>
                  <a:schemeClr val="tx1"/>
                </a:solidFill>
              </a:rPr>
              <a:t>(cf. Antisemitism Policy Trust 2020, </a:t>
            </a:r>
            <a:r>
              <a:rPr lang="en-GB" sz="1000" b="1" dirty="0" err="1">
                <a:solidFill>
                  <a:schemeClr val="tx1"/>
                </a:solidFill>
              </a:rPr>
              <a:t>p.14</a:t>
            </a:r>
            <a:r>
              <a:rPr lang="en-GB" sz="1000" b="1" dirty="0">
                <a:solidFill>
                  <a:schemeClr val="tx1"/>
                </a:solidFill>
              </a:rPr>
              <a:t>)</a:t>
            </a:r>
          </a:p>
          <a:p>
            <a:pPr marL="114300" indent="0" algn="r">
              <a:buNone/>
            </a:pPr>
            <a:endParaRPr lang="en-GB" b="1" dirty="0"/>
          </a:p>
        </p:txBody>
      </p:sp>
      <p:sp>
        <p:nvSpPr>
          <p:cNvPr id="4" name="Foliennummernplatzhalter 3">
            <a:extLst>
              <a:ext uri="{FF2B5EF4-FFF2-40B4-BE49-F238E27FC236}">
                <a16:creationId xmlns:a16="http://schemas.microsoft.com/office/drawing/2014/main" id="{18DCEC35-7862-2D47-99F3-556F2627D21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10</a:t>
            </a:fld>
            <a:endParaRPr lang="de-AT"/>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93858" y="1817208"/>
            <a:ext cx="2095238" cy="2095238"/>
          </a:xfrm>
          <a:prstGeom prst="rect">
            <a:avLst/>
          </a:prstGeom>
        </p:spPr>
      </p:pic>
    </p:spTree>
    <p:extLst>
      <p:ext uri="{BB962C8B-B14F-4D97-AF65-F5344CB8AC3E}">
        <p14:creationId xmlns:p14="http://schemas.microsoft.com/office/powerpoint/2010/main" val="4137644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F9292F-0663-934C-B700-5C2F4BC1AACB}"/>
              </a:ext>
            </a:extLst>
          </p:cNvPr>
          <p:cNvSpPr>
            <a:spLocks noGrp="1"/>
          </p:cNvSpPr>
          <p:nvPr>
            <p:ph type="title"/>
          </p:nvPr>
        </p:nvSpPr>
        <p:spPr/>
        <p:txBody>
          <a:bodyPr/>
          <a:lstStyle/>
          <a:p>
            <a:r>
              <a:rPr lang="en-GB" sz="2200" b="1" dirty="0"/>
              <a:t>Dealing with</a:t>
            </a:r>
            <a:r>
              <a:rPr lang="en-GB" sz="2200" dirty="0"/>
              <a:t> conspiracy myths – </a:t>
            </a:r>
            <a:r>
              <a:rPr lang="en-GB" sz="1800" b="1" dirty="0">
                <a:solidFill>
                  <a:srgbClr val="DF0205"/>
                </a:solidFill>
              </a:rPr>
              <a:t>Triangle of Coping </a:t>
            </a:r>
          </a:p>
        </p:txBody>
      </p:sp>
      <p:sp>
        <p:nvSpPr>
          <p:cNvPr id="3" name="Textplatzhalter 2">
            <a:extLst>
              <a:ext uri="{FF2B5EF4-FFF2-40B4-BE49-F238E27FC236}">
                <a16:creationId xmlns:a16="http://schemas.microsoft.com/office/drawing/2014/main" id="{BE340E52-6C0C-E949-B4E3-5DDB996BBEC1}"/>
              </a:ext>
            </a:extLst>
          </p:cNvPr>
          <p:cNvSpPr>
            <a:spLocks noGrp="1"/>
          </p:cNvSpPr>
          <p:nvPr>
            <p:ph type="body" idx="1"/>
          </p:nvPr>
        </p:nvSpPr>
        <p:spPr>
          <a:xfrm>
            <a:off x="311699" y="909450"/>
            <a:ext cx="5264348" cy="2568856"/>
          </a:xfrm>
          <a:noFill/>
        </p:spPr>
        <p:txBody>
          <a:bodyPr/>
          <a:lstStyle/>
          <a:p>
            <a:pPr marL="114300" indent="0">
              <a:buNone/>
            </a:pPr>
            <a:r>
              <a:rPr lang="en-GB" dirty="0"/>
              <a:t>Which options do we have?</a:t>
            </a:r>
            <a:endParaRPr lang="en-GB" sz="1200" dirty="0">
              <a:solidFill>
                <a:schemeClr val="tx1"/>
              </a:solidFill>
            </a:endParaRPr>
          </a:p>
          <a:p>
            <a:pPr marL="114300" indent="0">
              <a:buNone/>
            </a:pPr>
            <a:r>
              <a:rPr lang="en-GB" sz="1200" b="1" dirty="0">
                <a:solidFill>
                  <a:schemeClr val="tx1"/>
                </a:solidFill>
              </a:rPr>
              <a:t>Factual</a:t>
            </a:r>
          </a:p>
          <a:p>
            <a:pPr marL="114300" indent="0">
              <a:buNone/>
            </a:pPr>
            <a:r>
              <a:rPr lang="en-GB" sz="1200" dirty="0">
                <a:solidFill>
                  <a:schemeClr val="tx1"/>
                </a:solidFill>
              </a:rPr>
              <a:t>information, facts, differentiation</a:t>
            </a:r>
          </a:p>
          <a:p>
            <a:pPr marL="114300" indent="0">
              <a:buNone/>
            </a:pPr>
            <a:endParaRPr lang="en-GB" sz="1200" dirty="0">
              <a:solidFill>
                <a:schemeClr val="tx1"/>
              </a:solidFill>
            </a:endParaRPr>
          </a:p>
          <a:p>
            <a:pPr marL="114300" indent="0">
              <a:buNone/>
            </a:pPr>
            <a:r>
              <a:rPr lang="en-GB" sz="1200" b="1" dirty="0">
                <a:solidFill>
                  <a:schemeClr val="tx1"/>
                </a:solidFill>
              </a:rPr>
              <a:t>Personal</a:t>
            </a:r>
            <a:r>
              <a:rPr lang="en-GB" sz="1200" dirty="0">
                <a:solidFill>
                  <a:schemeClr val="tx1"/>
                </a:solidFill>
              </a:rPr>
              <a:t> (emotions and values)</a:t>
            </a:r>
          </a:p>
          <a:p>
            <a:pPr marL="538163" indent="-268288">
              <a:buSzPct val="100000"/>
            </a:pPr>
            <a:r>
              <a:rPr lang="en-GB" sz="1200" dirty="0">
                <a:solidFill>
                  <a:schemeClr val="tx1"/>
                </a:solidFill>
              </a:rPr>
              <a:t>address anger, frustration, etc., don’t deny them, make them explicit</a:t>
            </a:r>
          </a:p>
          <a:p>
            <a:pPr marL="538163" indent="-268288">
              <a:buSzPct val="100000"/>
            </a:pPr>
            <a:r>
              <a:rPr lang="en-GB" sz="1200" dirty="0">
                <a:solidFill>
                  <a:schemeClr val="tx1"/>
                </a:solidFill>
              </a:rPr>
              <a:t>bring up your own values </a:t>
            </a:r>
          </a:p>
          <a:p>
            <a:pPr marL="538163" indent="-268288">
              <a:buSzPct val="100000"/>
            </a:pPr>
            <a:endParaRPr lang="en-GB" sz="1200" dirty="0">
              <a:solidFill>
                <a:schemeClr val="tx1"/>
              </a:solidFill>
            </a:endParaRPr>
          </a:p>
          <a:p>
            <a:pPr marL="538163" indent="-268288">
              <a:buSzPct val="100000"/>
            </a:pPr>
            <a:r>
              <a:rPr lang="en-GB" sz="1200" dirty="0">
                <a:solidFill>
                  <a:schemeClr val="tx1"/>
                </a:solidFill>
              </a:rPr>
              <a:t>exit</a:t>
            </a:r>
          </a:p>
          <a:p>
            <a:pPr marL="114300" indent="0">
              <a:buNone/>
            </a:pPr>
            <a:endParaRPr lang="en-GB" sz="1200" dirty="0">
              <a:solidFill>
                <a:schemeClr val="tx1"/>
              </a:solidFill>
            </a:endParaRPr>
          </a:p>
          <a:p>
            <a:pPr marL="114300" indent="0">
              <a:buNone/>
            </a:pPr>
            <a:r>
              <a:rPr lang="en-GB" sz="1200" b="1" dirty="0">
                <a:solidFill>
                  <a:schemeClr val="tx1"/>
                </a:solidFill>
              </a:rPr>
              <a:t>Something else?</a:t>
            </a:r>
            <a:endParaRPr lang="en-GB" dirty="0"/>
          </a:p>
        </p:txBody>
      </p:sp>
      <p:sp>
        <p:nvSpPr>
          <p:cNvPr id="4" name="Foliennummernplatzhalter 3">
            <a:extLst>
              <a:ext uri="{FF2B5EF4-FFF2-40B4-BE49-F238E27FC236}">
                <a16:creationId xmlns:a16="http://schemas.microsoft.com/office/drawing/2014/main" id="{30AA1B62-097F-6A4B-8221-5EAF60130C4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11</a:t>
            </a:fld>
            <a:endParaRPr lang="de-AT"/>
          </a:p>
        </p:txBody>
      </p:sp>
      <p:grpSp>
        <p:nvGrpSpPr>
          <p:cNvPr id="7" name="Gruppieren 6"/>
          <p:cNvGrpSpPr/>
          <p:nvPr/>
        </p:nvGrpSpPr>
        <p:grpSpPr>
          <a:xfrm>
            <a:off x="4989271" y="1345196"/>
            <a:ext cx="4011241" cy="2724780"/>
            <a:chOff x="4325882" y="1476051"/>
            <a:chExt cx="4011241" cy="2724780"/>
          </a:xfrm>
        </p:grpSpPr>
        <p:sp>
          <p:nvSpPr>
            <p:cNvPr id="5" name="Dreieck 4">
              <a:extLst>
                <a:ext uri="{FF2B5EF4-FFF2-40B4-BE49-F238E27FC236}">
                  <a16:creationId xmlns:a16="http://schemas.microsoft.com/office/drawing/2014/main" id="{7954E4F8-FA58-1B47-8DD7-E9C6D824DECD}"/>
                </a:ext>
              </a:extLst>
            </p:cNvPr>
            <p:cNvSpPr/>
            <p:nvPr/>
          </p:nvSpPr>
          <p:spPr>
            <a:xfrm>
              <a:off x="5129266" y="1841326"/>
              <a:ext cx="2436171" cy="1988562"/>
            </a:xfrm>
            <a:prstGeom prst="triangle">
              <a:avLst/>
            </a:prstGeom>
            <a:noFill/>
            <a:ln>
              <a:solidFill>
                <a:srgbClr val="DF02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latin typeface="Lato" panose="020B0604020202020204" charset="0"/>
              </a:endParaRPr>
            </a:p>
          </p:txBody>
        </p:sp>
        <p:sp>
          <p:nvSpPr>
            <p:cNvPr id="8" name="Textfeld 7">
              <a:extLst>
                <a:ext uri="{FF2B5EF4-FFF2-40B4-BE49-F238E27FC236}">
                  <a16:creationId xmlns:a16="http://schemas.microsoft.com/office/drawing/2014/main" id="{11549A54-EEAC-AF4F-AEE2-DB1188ED35D3}"/>
                </a:ext>
              </a:extLst>
            </p:cNvPr>
            <p:cNvSpPr txBox="1"/>
            <p:nvPr/>
          </p:nvSpPr>
          <p:spPr>
            <a:xfrm>
              <a:off x="5746101" y="1476051"/>
              <a:ext cx="1202500" cy="307777"/>
            </a:xfrm>
            <a:prstGeom prst="rect">
              <a:avLst/>
            </a:prstGeom>
            <a:noFill/>
          </p:spPr>
          <p:txBody>
            <a:bodyPr wrap="square" rtlCol="0">
              <a:spAutoFit/>
            </a:bodyPr>
            <a:lstStyle/>
            <a:p>
              <a:r>
                <a:rPr lang="en-GB" b="1" dirty="0">
                  <a:solidFill>
                    <a:srgbClr val="002060"/>
                  </a:solidFill>
                  <a:latin typeface="Lato" panose="020B0604020202020204" charset="0"/>
                </a:rPr>
                <a:t>Factual level</a:t>
              </a:r>
            </a:p>
          </p:txBody>
        </p:sp>
        <p:sp>
          <p:nvSpPr>
            <p:cNvPr id="9" name="Textfeld 8">
              <a:extLst>
                <a:ext uri="{FF2B5EF4-FFF2-40B4-BE49-F238E27FC236}">
                  <a16:creationId xmlns:a16="http://schemas.microsoft.com/office/drawing/2014/main" id="{48942B70-8884-E945-9960-FBA47347C34C}"/>
                </a:ext>
              </a:extLst>
            </p:cNvPr>
            <p:cNvSpPr txBox="1"/>
            <p:nvPr/>
          </p:nvSpPr>
          <p:spPr>
            <a:xfrm>
              <a:off x="4325882" y="3893054"/>
              <a:ext cx="1301959" cy="307777"/>
            </a:xfrm>
            <a:prstGeom prst="rect">
              <a:avLst/>
            </a:prstGeom>
            <a:noFill/>
          </p:spPr>
          <p:txBody>
            <a:bodyPr wrap="none" rtlCol="0">
              <a:spAutoFit/>
            </a:bodyPr>
            <a:lstStyle/>
            <a:p>
              <a:r>
                <a:rPr lang="en-GB" b="1" dirty="0">
                  <a:solidFill>
                    <a:srgbClr val="002060"/>
                  </a:solidFill>
                  <a:latin typeface="Lato" panose="020B0604020202020204" charset="0"/>
                </a:rPr>
                <a:t>personal level</a:t>
              </a:r>
            </a:p>
          </p:txBody>
        </p:sp>
        <p:sp>
          <p:nvSpPr>
            <p:cNvPr id="10" name="Textfeld 9">
              <a:extLst>
                <a:ext uri="{FF2B5EF4-FFF2-40B4-BE49-F238E27FC236}">
                  <a16:creationId xmlns:a16="http://schemas.microsoft.com/office/drawing/2014/main" id="{E8030645-A020-E04F-9C90-114631E7AFC7}"/>
                </a:ext>
              </a:extLst>
            </p:cNvPr>
            <p:cNvSpPr txBox="1"/>
            <p:nvPr/>
          </p:nvSpPr>
          <p:spPr>
            <a:xfrm>
              <a:off x="6948601" y="3871415"/>
              <a:ext cx="1388522" cy="307777"/>
            </a:xfrm>
            <a:prstGeom prst="rect">
              <a:avLst/>
            </a:prstGeom>
            <a:noFill/>
          </p:spPr>
          <p:txBody>
            <a:bodyPr wrap="none" rtlCol="0">
              <a:spAutoFit/>
            </a:bodyPr>
            <a:lstStyle/>
            <a:p>
              <a:r>
                <a:rPr lang="en-GB" b="1" dirty="0">
                  <a:solidFill>
                    <a:srgbClr val="002060"/>
                  </a:solidFill>
                  <a:latin typeface="Lato" panose="020B0604020202020204" charset="0"/>
                </a:rPr>
                <a:t>something else</a:t>
              </a:r>
            </a:p>
          </p:txBody>
        </p:sp>
      </p:grpSp>
      <p:sp>
        <p:nvSpPr>
          <p:cNvPr id="6" name="Textfeld 5"/>
          <p:cNvSpPr txBox="1"/>
          <p:nvPr/>
        </p:nvSpPr>
        <p:spPr>
          <a:xfrm>
            <a:off x="937180" y="3627315"/>
            <a:ext cx="3679644" cy="707886"/>
          </a:xfrm>
          <a:prstGeom prst="rect">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285750" indent="-285750" algn="ctr">
              <a:buNone/>
              <a:defRPr sz="2000" b="1">
                <a:solidFill>
                  <a:schemeClr val="lt1"/>
                </a:solidFill>
                <a:latin typeface="Lato"/>
                <a:ea typeface="Lato"/>
                <a:cs typeface="Lato"/>
              </a:defRPr>
            </a:lvl1pPr>
          </a:lstStyle>
          <a:p>
            <a:r>
              <a:rPr lang="en-GB" sz="1600" dirty="0"/>
              <a:t>How would you (re)act?</a:t>
            </a:r>
          </a:p>
          <a:p>
            <a:r>
              <a:rPr lang="en-GB" sz="1400" dirty="0"/>
              <a:t>Also reflect on your role as future teachers.</a:t>
            </a:r>
          </a:p>
        </p:txBody>
      </p:sp>
    </p:spTree>
    <p:extLst>
      <p:ext uri="{BB962C8B-B14F-4D97-AF65-F5344CB8AC3E}">
        <p14:creationId xmlns:p14="http://schemas.microsoft.com/office/powerpoint/2010/main" val="859752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5B05EA-F51B-B647-995B-A50F4FAD4248}"/>
              </a:ext>
            </a:extLst>
          </p:cNvPr>
          <p:cNvSpPr>
            <a:spLocks noGrp="1"/>
          </p:cNvSpPr>
          <p:nvPr>
            <p:ph type="title"/>
          </p:nvPr>
        </p:nvSpPr>
        <p:spPr/>
        <p:txBody>
          <a:bodyPr/>
          <a:lstStyle/>
          <a:p>
            <a:r>
              <a:rPr lang="en-GB" sz="2200" b="1" dirty="0"/>
              <a:t>Dealing with </a:t>
            </a:r>
            <a:r>
              <a:rPr lang="en-GB" sz="2200" dirty="0"/>
              <a:t>conspiracy myths – </a:t>
            </a:r>
            <a:r>
              <a:rPr lang="en-GB" sz="1800" b="1" dirty="0">
                <a:solidFill>
                  <a:srgbClr val="DF0205"/>
                </a:solidFill>
              </a:rPr>
              <a:t>Triangle of Coping </a:t>
            </a:r>
            <a:endParaRPr lang="en-GB" dirty="0"/>
          </a:p>
        </p:txBody>
      </p:sp>
      <p:sp>
        <p:nvSpPr>
          <p:cNvPr id="3" name="Textplatzhalter 2">
            <a:extLst>
              <a:ext uri="{FF2B5EF4-FFF2-40B4-BE49-F238E27FC236}">
                <a16:creationId xmlns:a16="http://schemas.microsoft.com/office/drawing/2014/main" id="{8DBA1709-AB54-0A4C-B706-E269E41F2C42}"/>
              </a:ext>
            </a:extLst>
          </p:cNvPr>
          <p:cNvSpPr>
            <a:spLocks noGrp="1"/>
          </p:cNvSpPr>
          <p:nvPr>
            <p:ph type="body" idx="1"/>
          </p:nvPr>
        </p:nvSpPr>
        <p:spPr>
          <a:xfrm>
            <a:off x="392383" y="909449"/>
            <a:ext cx="3999900" cy="3546009"/>
          </a:xfrm>
          <a:solidFill>
            <a:srgbClr val="002060"/>
          </a:solidFill>
        </p:spPr>
        <p:txBody>
          <a:bodyPr/>
          <a:lstStyle/>
          <a:p>
            <a:pPr marL="114300" indent="0" algn="ctr">
              <a:buNone/>
            </a:pPr>
            <a:r>
              <a:rPr lang="en-GB" sz="1800" b="1" dirty="0"/>
              <a:t>FACTUAL LEVEL</a:t>
            </a:r>
          </a:p>
          <a:p>
            <a:pPr marL="114300" indent="0">
              <a:buNone/>
            </a:pPr>
            <a:endParaRPr lang="en-GB" b="1" dirty="0">
              <a:solidFill>
                <a:schemeClr val="tx1"/>
              </a:solidFill>
            </a:endParaRPr>
          </a:p>
          <a:p>
            <a:pPr marL="400050" indent="-285750">
              <a:lnSpc>
                <a:spcPct val="114000"/>
              </a:lnSpc>
              <a:spcBef>
                <a:spcPts val="300"/>
              </a:spcBef>
              <a:spcAft>
                <a:spcPts val="300"/>
              </a:spcAft>
              <a:buFont typeface="Arial" panose="020B0604020202020204" pitchFamily="34" charset="0"/>
              <a:buChar char="•"/>
            </a:pPr>
            <a:r>
              <a:rPr lang="en-GB" dirty="0">
                <a:solidFill>
                  <a:schemeClr val="bg1"/>
                </a:solidFill>
              </a:rPr>
              <a:t>Strengthen tolerance for contradiction</a:t>
            </a:r>
          </a:p>
          <a:p>
            <a:pPr marL="400050" indent="-285750">
              <a:lnSpc>
                <a:spcPct val="114000"/>
              </a:lnSpc>
              <a:spcBef>
                <a:spcPts val="300"/>
              </a:spcBef>
              <a:spcAft>
                <a:spcPts val="300"/>
              </a:spcAft>
              <a:buFont typeface="Arial" panose="020B0604020202020204" pitchFamily="34" charset="0"/>
              <a:buChar char="•"/>
            </a:pPr>
            <a:r>
              <a:rPr lang="en-GB" dirty="0">
                <a:solidFill>
                  <a:schemeClr val="bg1"/>
                </a:solidFill>
              </a:rPr>
              <a:t>question predictability of reality: emphasize chance/coincidences as relevant parameter</a:t>
            </a:r>
          </a:p>
          <a:p>
            <a:pPr marL="400050" indent="-285750">
              <a:lnSpc>
                <a:spcPct val="114000"/>
              </a:lnSpc>
              <a:spcBef>
                <a:spcPts val="300"/>
              </a:spcBef>
              <a:spcAft>
                <a:spcPts val="300"/>
              </a:spcAft>
              <a:buFont typeface="Arial" panose="020B0604020202020204" pitchFamily="34" charset="0"/>
              <a:buChar char="•"/>
            </a:pPr>
            <a:r>
              <a:rPr lang="en-GB" dirty="0">
                <a:solidFill>
                  <a:schemeClr val="bg1"/>
                </a:solidFill>
              </a:rPr>
              <a:t>demand actual critical thinking</a:t>
            </a:r>
          </a:p>
          <a:p>
            <a:pPr marL="400050" indent="-285750">
              <a:lnSpc>
                <a:spcPct val="114000"/>
              </a:lnSpc>
              <a:spcBef>
                <a:spcPts val="300"/>
              </a:spcBef>
              <a:spcAft>
                <a:spcPts val="300"/>
              </a:spcAft>
              <a:buFont typeface="Arial" panose="020B0604020202020204" pitchFamily="34" charset="0"/>
              <a:buChar char="•"/>
            </a:pPr>
            <a:r>
              <a:rPr lang="en-GB" dirty="0">
                <a:solidFill>
                  <a:schemeClr val="bg1"/>
                </a:solidFill>
              </a:rPr>
              <a:t>demand shared knowledge base</a:t>
            </a:r>
          </a:p>
          <a:p>
            <a:pPr marL="400050" indent="-285750">
              <a:lnSpc>
                <a:spcPct val="114000"/>
              </a:lnSpc>
              <a:spcBef>
                <a:spcPts val="300"/>
              </a:spcBef>
              <a:spcAft>
                <a:spcPts val="300"/>
              </a:spcAft>
              <a:buFont typeface="Arial" panose="020B0604020202020204" pitchFamily="34" charset="0"/>
              <a:buChar char="•"/>
            </a:pPr>
            <a:r>
              <a:rPr lang="en-GB" dirty="0">
                <a:solidFill>
                  <a:schemeClr val="bg1"/>
                </a:solidFill>
              </a:rPr>
              <a:t>acknowledge existence of real power structures /power relations</a:t>
            </a:r>
          </a:p>
          <a:p>
            <a:pPr marL="400050" indent="-285750">
              <a:lnSpc>
                <a:spcPct val="114000"/>
              </a:lnSpc>
              <a:spcBef>
                <a:spcPts val="300"/>
              </a:spcBef>
              <a:spcAft>
                <a:spcPts val="300"/>
              </a:spcAft>
              <a:buFont typeface="Arial" panose="020B0604020202020204" pitchFamily="34" charset="0"/>
              <a:buChar char="•"/>
            </a:pPr>
            <a:r>
              <a:rPr lang="en-GB" dirty="0">
                <a:solidFill>
                  <a:schemeClr val="bg1"/>
                </a:solidFill>
              </a:rPr>
              <a:t>introduce own topics, insert own concerns and expertise</a:t>
            </a:r>
          </a:p>
        </p:txBody>
      </p:sp>
      <p:sp>
        <p:nvSpPr>
          <p:cNvPr id="5" name="Textplatzhalter 4">
            <a:extLst>
              <a:ext uri="{FF2B5EF4-FFF2-40B4-BE49-F238E27FC236}">
                <a16:creationId xmlns:a16="http://schemas.microsoft.com/office/drawing/2014/main" id="{F23805B9-B068-134E-A3B7-A67F0E714151}"/>
              </a:ext>
            </a:extLst>
          </p:cNvPr>
          <p:cNvSpPr>
            <a:spLocks noGrp="1"/>
          </p:cNvSpPr>
          <p:nvPr>
            <p:ph type="body" idx="2"/>
          </p:nvPr>
        </p:nvSpPr>
        <p:spPr>
          <a:xfrm>
            <a:off x="4706894" y="909449"/>
            <a:ext cx="3999900" cy="3546009"/>
          </a:xfrm>
          <a:solidFill>
            <a:srgbClr val="002060"/>
          </a:solidFill>
        </p:spPr>
        <p:txBody>
          <a:bodyPr/>
          <a:lstStyle/>
          <a:p>
            <a:pPr marL="139700" indent="0" algn="ctr">
              <a:buNone/>
            </a:pPr>
            <a:r>
              <a:rPr lang="en-GB" sz="1800" b="1" dirty="0"/>
              <a:t>PERSONAL LEVEL </a:t>
            </a:r>
            <a:br>
              <a:rPr lang="en-GB" sz="1800" b="1" dirty="0"/>
            </a:br>
            <a:r>
              <a:rPr lang="en-GB" dirty="0"/>
              <a:t>(emotions and values)</a:t>
            </a:r>
          </a:p>
          <a:p>
            <a:pPr marL="139700" indent="0">
              <a:buNone/>
            </a:pPr>
            <a:endParaRPr lang="en-GB" dirty="0"/>
          </a:p>
          <a:p>
            <a:pPr marL="400050" indent="-285750">
              <a:lnSpc>
                <a:spcPct val="114000"/>
              </a:lnSpc>
              <a:spcBef>
                <a:spcPts val="300"/>
              </a:spcBef>
              <a:spcAft>
                <a:spcPts val="300"/>
              </a:spcAft>
              <a:buFont typeface="Arial" panose="020B0604020202020204" pitchFamily="34" charset="0"/>
              <a:buChar char="•"/>
            </a:pPr>
            <a:r>
              <a:rPr lang="en-GB" dirty="0">
                <a:solidFill>
                  <a:schemeClr val="bg1"/>
                </a:solidFill>
              </a:rPr>
              <a:t>take needs seriously, promote solidarity as shared value</a:t>
            </a:r>
          </a:p>
          <a:p>
            <a:pPr marL="400050" indent="-285750">
              <a:lnSpc>
                <a:spcPct val="114000"/>
              </a:lnSpc>
              <a:spcBef>
                <a:spcPts val="300"/>
              </a:spcBef>
              <a:spcAft>
                <a:spcPts val="300"/>
              </a:spcAft>
              <a:buFont typeface="Arial" panose="020B0604020202020204" pitchFamily="34" charset="0"/>
              <a:buChar char="•"/>
            </a:pPr>
            <a:r>
              <a:rPr lang="en-GB" dirty="0">
                <a:solidFill>
                  <a:schemeClr val="bg1"/>
                </a:solidFill>
              </a:rPr>
              <a:t>admit problems, deny conspiracy narrative/conspiratorial deduction</a:t>
            </a:r>
          </a:p>
          <a:p>
            <a:pPr marL="400050" indent="-285750">
              <a:lnSpc>
                <a:spcPct val="114000"/>
              </a:lnSpc>
              <a:spcBef>
                <a:spcPts val="300"/>
              </a:spcBef>
              <a:spcAft>
                <a:spcPts val="300"/>
              </a:spcAft>
              <a:buFont typeface="Arial" panose="020B0604020202020204" pitchFamily="34" charset="0"/>
              <a:buChar char="•"/>
            </a:pPr>
            <a:r>
              <a:rPr lang="en-GB" dirty="0">
                <a:solidFill>
                  <a:schemeClr val="bg1"/>
                </a:solidFill>
              </a:rPr>
              <a:t>introduce own topics, insert own concerns and expertise </a:t>
            </a:r>
          </a:p>
          <a:p>
            <a:pPr marL="400050" indent="-285750">
              <a:lnSpc>
                <a:spcPct val="114000"/>
              </a:lnSpc>
              <a:spcBef>
                <a:spcPts val="300"/>
              </a:spcBef>
              <a:spcAft>
                <a:spcPts val="300"/>
              </a:spcAft>
              <a:buFont typeface="Arial" panose="020B0604020202020204" pitchFamily="34" charset="0"/>
              <a:buChar char="•"/>
            </a:pPr>
            <a:r>
              <a:rPr lang="en-GB" dirty="0">
                <a:solidFill>
                  <a:schemeClr val="bg1"/>
                </a:solidFill>
              </a:rPr>
              <a:t>recognize motive of hope and desire for a better life</a:t>
            </a:r>
          </a:p>
        </p:txBody>
      </p:sp>
      <p:sp>
        <p:nvSpPr>
          <p:cNvPr id="4" name="Foliennummernplatzhalter 3">
            <a:extLst>
              <a:ext uri="{FF2B5EF4-FFF2-40B4-BE49-F238E27FC236}">
                <a16:creationId xmlns:a16="http://schemas.microsoft.com/office/drawing/2014/main" id="{19DDD891-D533-8249-9141-23031C2065A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12</a:t>
            </a:fld>
            <a:endParaRPr lang="de-AT"/>
          </a:p>
        </p:txBody>
      </p:sp>
    </p:spTree>
    <p:extLst>
      <p:ext uri="{BB962C8B-B14F-4D97-AF65-F5344CB8AC3E}">
        <p14:creationId xmlns:p14="http://schemas.microsoft.com/office/powerpoint/2010/main" val="1268672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5B05EA-F51B-B647-995B-A50F4FAD4248}"/>
              </a:ext>
            </a:extLst>
          </p:cNvPr>
          <p:cNvSpPr>
            <a:spLocks noGrp="1"/>
          </p:cNvSpPr>
          <p:nvPr>
            <p:ph type="title"/>
          </p:nvPr>
        </p:nvSpPr>
        <p:spPr/>
        <p:txBody>
          <a:bodyPr/>
          <a:lstStyle/>
          <a:p>
            <a:r>
              <a:rPr lang="de-AT" sz="2200" b="1" dirty="0" err="1"/>
              <a:t>Debunking</a:t>
            </a:r>
            <a:r>
              <a:rPr lang="de-AT" sz="2200" b="1" dirty="0"/>
              <a:t> </a:t>
            </a:r>
            <a:r>
              <a:rPr lang="de-AT" sz="2200" b="1" dirty="0" err="1"/>
              <a:t>Magnifier</a:t>
            </a:r>
            <a:br>
              <a:rPr lang="de-AT" sz="1400" dirty="0"/>
            </a:br>
            <a:endParaRPr lang="en-GB" sz="1400" dirty="0"/>
          </a:p>
        </p:txBody>
      </p:sp>
      <p:sp>
        <p:nvSpPr>
          <p:cNvPr id="3" name="Textplatzhalter 2">
            <a:extLst>
              <a:ext uri="{FF2B5EF4-FFF2-40B4-BE49-F238E27FC236}">
                <a16:creationId xmlns:a16="http://schemas.microsoft.com/office/drawing/2014/main" id="{8DBA1709-AB54-0A4C-B706-E269E41F2C42}"/>
              </a:ext>
            </a:extLst>
          </p:cNvPr>
          <p:cNvSpPr>
            <a:spLocks noGrp="1"/>
          </p:cNvSpPr>
          <p:nvPr>
            <p:ph type="body" idx="1"/>
          </p:nvPr>
        </p:nvSpPr>
        <p:spPr/>
        <p:txBody>
          <a:bodyPr/>
          <a:lstStyle/>
          <a:p>
            <a:pPr marL="114300" indent="0">
              <a:buNone/>
            </a:pPr>
            <a:r>
              <a:rPr lang="en-GB" sz="1600" dirty="0">
                <a:solidFill>
                  <a:srgbClr val="DF0205"/>
                </a:solidFill>
              </a:rPr>
              <a:t>Exercise: Talk trough and discuss one of the previously collected cases in a small group:</a:t>
            </a:r>
          </a:p>
          <a:p>
            <a:pPr marL="114300" indent="0">
              <a:buNone/>
            </a:pPr>
            <a:endParaRPr lang="en-GB" sz="1400" dirty="0">
              <a:solidFill>
                <a:schemeClr val="tx1"/>
              </a:solidFill>
            </a:endParaRPr>
          </a:p>
          <a:p>
            <a:pPr marL="114300" indent="0">
              <a:spcAft>
                <a:spcPts val="600"/>
              </a:spcAft>
              <a:buNone/>
            </a:pPr>
            <a:r>
              <a:rPr lang="en-GB" sz="1400" b="1" dirty="0">
                <a:solidFill>
                  <a:srgbClr val="DF0205"/>
                </a:solidFill>
              </a:rPr>
              <a:t>I. </a:t>
            </a:r>
            <a:r>
              <a:rPr lang="en-GB" sz="1400" b="1" dirty="0">
                <a:solidFill>
                  <a:schemeClr val="tx1"/>
                </a:solidFill>
              </a:rPr>
              <a:t>Let the case reporter explain the situation in detail </a:t>
            </a:r>
            <a:r>
              <a:rPr lang="en-GB" sz="1400" dirty="0">
                <a:solidFill>
                  <a:schemeClr val="tx1"/>
                </a:solidFill>
              </a:rPr>
              <a:t>(5 min)</a:t>
            </a:r>
          </a:p>
          <a:p>
            <a:pPr marL="114300" indent="0">
              <a:spcBef>
                <a:spcPts val="600"/>
              </a:spcBef>
              <a:spcAft>
                <a:spcPts val="600"/>
              </a:spcAft>
              <a:buNone/>
            </a:pPr>
            <a:r>
              <a:rPr lang="en-GB" sz="1400" b="1" dirty="0">
                <a:solidFill>
                  <a:srgbClr val="DF0205"/>
                </a:solidFill>
              </a:rPr>
              <a:t>II. </a:t>
            </a:r>
            <a:r>
              <a:rPr lang="en-GB" sz="1400" b="1" dirty="0">
                <a:solidFill>
                  <a:schemeClr val="tx1"/>
                </a:solidFill>
              </a:rPr>
              <a:t>Examine the situation, answering the following questions </a:t>
            </a:r>
            <a:r>
              <a:rPr lang="en-GB" sz="1400" dirty="0">
                <a:solidFill>
                  <a:schemeClr val="tx1"/>
                </a:solidFill>
              </a:rPr>
              <a:t>(10 min)</a:t>
            </a:r>
            <a:endParaRPr lang="en-GB" dirty="0">
              <a:solidFill>
                <a:schemeClr val="tx1"/>
              </a:solidFill>
            </a:endParaRPr>
          </a:p>
          <a:p>
            <a:pPr>
              <a:buFont typeface="Arial" panose="020B0604020202020204" pitchFamily="34" charset="0"/>
              <a:buChar char="•"/>
            </a:pPr>
            <a:r>
              <a:rPr lang="en-GB" sz="1400" dirty="0">
                <a:solidFill>
                  <a:schemeClr val="tx1"/>
                </a:solidFill>
              </a:rPr>
              <a:t>what’s the setting?</a:t>
            </a:r>
          </a:p>
          <a:p>
            <a:pPr>
              <a:buFont typeface="Arial" panose="020B0604020202020204" pitchFamily="34" charset="0"/>
              <a:buChar char="•"/>
            </a:pPr>
            <a:r>
              <a:rPr lang="en-GB" sz="1400" dirty="0">
                <a:solidFill>
                  <a:schemeClr val="tx1"/>
                </a:solidFill>
              </a:rPr>
              <a:t>who is my counterpart?/who am I talking to?</a:t>
            </a:r>
          </a:p>
          <a:p>
            <a:pPr>
              <a:buFont typeface="Arial" panose="020B0604020202020204" pitchFamily="34" charset="0"/>
              <a:buChar char="•"/>
            </a:pPr>
            <a:r>
              <a:rPr lang="en-GB" sz="1400" dirty="0">
                <a:solidFill>
                  <a:schemeClr val="tx1"/>
                </a:solidFill>
              </a:rPr>
              <a:t>what constitutes your relationship?</a:t>
            </a:r>
          </a:p>
          <a:p>
            <a:pPr>
              <a:buFont typeface="Arial" panose="020B0604020202020204" pitchFamily="34" charset="0"/>
              <a:buChar char="•"/>
            </a:pPr>
            <a:r>
              <a:rPr lang="en-GB" sz="1400" dirty="0">
                <a:solidFill>
                  <a:schemeClr val="tx1"/>
                </a:solidFill>
              </a:rPr>
              <a:t>what is my goal?</a:t>
            </a:r>
          </a:p>
          <a:p>
            <a:pPr>
              <a:buFont typeface="Arial" panose="020B0604020202020204" pitchFamily="34" charset="0"/>
              <a:buChar char="•"/>
            </a:pPr>
            <a:r>
              <a:rPr lang="en-GB" sz="1400" dirty="0">
                <a:solidFill>
                  <a:schemeClr val="tx1"/>
                </a:solidFill>
              </a:rPr>
              <a:t>which emotions can occur? How do I deal with them?</a:t>
            </a:r>
          </a:p>
          <a:p>
            <a:pPr marL="114300" indent="0">
              <a:spcBef>
                <a:spcPts val="600"/>
              </a:spcBef>
              <a:spcAft>
                <a:spcPts val="600"/>
              </a:spcAft>
              <a:buNone/>
            </a:pPr>
            <a:r>
              <a:rPr lang="en-GB" sz="1400" b="1" dirty="0">
                <a:solidFill>
                  <a:srgbClr val="DF0205"/>
                </a:solidFill>
              </a:rPr>
              <a:t>III. </a:t>
            </a:r>
            <a:r>
              <a:rPr lang="en-GB" sz="1400" b="1" dirty="0">
                <a:solidFill>
                  <a:schemeClr val="tx1"/>
                </a:solidFill>
              </a:rPr>
              <a:t>Develop ideas on strategies for communication and taking action </a:t>
            </a:r>
            <a:r>
              <a:rPr lang="en-GB" sz="1400" dirty="0">
                <a:solidFill>
                  <a:schemeClr val="tx1"/>
                </a:solidFill>
              </a:rPr>
              <a:t>(10 min)</a:t>
            </a:r>
          </a:p>
          <a:p>
            <a:pPr marL="114300" indent="0">
              <a:spcBef>
                <a:spcPts val="600"/>
              </a:spcBef>
              <a:spcAft>
                <a:spcPts val="600"/>
              </a:spcAft>
              <a:buNone/>
            </a:pPr>
            <a:r>
              <a:rPr lang="en-GB" sz="1400" b="1" dirty="0">
                <a:solidFill>
                  <a:srgbClr val="DF0205"/>
                </a:solidFill>
              </a:rPr>
              <a:t>IV. </a:t>
            </a:r>
            <a:r>
              <a:rPr lang="en-GB" sz="1400" b="1" dirty="0">
                <a:solidFill>
                  <a:schemeClr val="tx1"/>
                </a:solidFill>
              </a:rPr>
              <a:t>Present your results to the plenum </a:t>
            </a:r>
            <a:r>
              <a:rPr lang="en-GB" sz="1400" dirty="0">
                <a:solidFill>
                  <a:schemeClr val="tx1"/>
                </a:solidFill>
              </a:rPr>
              <a:t>(20 min)</a:t>
            </a:r>
          </a:p>
          <a:p>
            <a:pPr marL="114300" indent="0">
              <a:buNone/>
            </a:pPr>
            <a:endParaRPr lang="en-GB" sz="1400" dirty="0">
              <a:solidFill>
                <a:schemeClr val="tx1"/>
              </a:solidFill>
            </a:endParaRPr>
          </a:p>
        </p:txBody>
      </p:sp>
      <p:sp>
        <p:nvSpPr>
          <p:cNvPr id="4" name="Foliennummernplatzhalter 3">
            <a:extLst>
              <a:ext uri="{FF2B5EF4-FFF2-40B4-BE49-F238E27FC236}">
                <a16:creationId xmlns:a16="http://schemas.microsoft.com/office/drawing/2014/main" id="{19DDD891-D533-8249-9141-23031C2065A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13</a:t>
            </a:fld>
            <a:endParaRPr lang="de-AT"/>
          </a:p>
        </p:txBody>
      </p:sp>
      <p:sp>
        <p:nvSpPr>
          <p:cNvPr id="5" name="Oval 4">
            <a:extLst>
              <a:ext uri="{FF2B5EF4-FFF2-40B4-BE49-F238E27FC236}">
                <a16:creationId xmlns:a16="http://schemas.microsoft.com/office/drawing/2014/main" id="{2D9C4879-AD60-6043-8E8C-02371B8B4961}"/>
              </a:ext>
            </a:extLst>
          </p:cNvPr>
          <p:cNvSpPr/>
          <p:nvPr/>
        </p:nvSpPr>
        <p:spPr>
          <a:xfrm>
            <a:off x="6971225" y="2147455"/>
            <a:ext cx="1078266" cy="1080654"/>
          </a:xfrm>
          <a:prstGeom prst="ellipse">
            <a:avLst/>
          </a:prstGeom>
          <a:gradFill flip="none" rotWithShape="1">
            <a:gsLst>
              <a:gs pos="0">
                <a:schemeClr val="accent3">
                  <a:tint val="66000"/>
                  <a:satMod val="160000"/>
                </a:schemeClr>
              </a:gs>
              <a:gs pos="50000">
                <a:schemeClr val="accent3">
                  <a:tint val="44500"/>
                  <a:satMod val="160000"/>
                </a:schemeClr>
              </a:gs>
              <a:gs pos="100000">
                <a:schemeClr val="accent3">
                  <a:tint val="23500"/>
                  <a:satMod val="160000"/>
                </a:schemeClr>
              </a:gs>
            </a:gsLst>
            <a:path path="circle">
              <a:fillToRect l="50000" t="50000" r="50000" b="50000"/>
            </a:path>
            <a:tileRect/>
          </a:gradFill>
          <a:ln w="5715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7" name="Rechteck 6">
            <a:extLst>
              <a:ext uri="{FF2B5EF4-FFF2-40B4-BE49-F238E27FC236}">
                <a16:creationId xmlns:a16="http://schemas.microsoft.com/office/drawing/2014/main" id="{0FCC503E-2975-DF41-96A5-A0751DFEC9F0}"/>
              </a:ext>
            </a:extLst>
          </p:cNvPr>
          <p:cNvSpPr/>
          <p:nvPr/>
        </p:nvSpPr>
        <p:spPr>
          <a:xfrm rot="2605222">
            <a:off x="7855527" y="3228109"/>
            <a:ext cx="637309" cy="202167"/>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16146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270AB5-805B-CD4A-A0DF-BFA2BC63E78D}"/>
              </a:ext>
            </a:extLst>
          </p:cNvPr>
          <p:cNvSpPr>
            <a:spLocks noGrp="1"/>
          </p:cNvSpPr>
          <p:nvPr>
            <p:ph type="title"/>
          </p:nvPr>
        </p:nvSpPr>
        <p:spPr/>
        <p:txBody>
          <a:bodyPr/>
          <a:lstStyle/>
          <a:p>
            <a:r>
              <a:rPr lang="en-GB" sz="2400" dirty="0"/>
              <a:t>Summary: research and critical thinking</a:t>
            </a:r>
          </a:p>
        </p:txBody>
      </p:sp>
      <p:sp>
        <p:nvSpPr>
          <p:cNvPr id="3" name="Textplatzhalter 2">
            <a:extLst>
              <a:ext uri="{FF2B5EF4-FFF2-40B4-BE49-F238E27FC236}">
                <a16:creationId xmlns:a16="http://schemas.microsoft.com/office/drawing/2014/main" id="{F43480A5-51A2-CE4B-BADC-EB5F492D6461}"/>
              </a:ext>
            </a:extLst>
          </p:cNvPr>
          <p:cNvSpPr>
            <a:spLocks noGrp="1"/>
          </p:cNvSpPr>
          <p:nvPr>
            <p:ph type="body" idx="1"/>
          </p:nvPr>
        </p:nvSpPr>
        <p:spPr>
          <a:xfrm>
            <a:off x="168433" y="1279637"/>
            <a:ext cx="8664000" cy="1965733"/>
          </a:xfrm>
          <a:noFill/>
        </p:spPr>
        <p:txBody>
          <a:bodyPr/>
          <a:lstStyle/>
          <a:p>
            <a:pPr>
              <a:buFont typeface="Wingdings" panose="05000000000000000000" pitchFamily="2" charset="2"/>
              <a:buChar char=""/>
            </a:pPr>
            <a:r>
              <a:rPr lang="en-GB" dirty="0"/>
              <a:t>What are important steps in research and critical thinking in general?</a:t>
            </a:r>
          </a:p>
          <a:p>
            <a:pPr marL="114300" indent="0">
              <a:buNone/>
            </a:pPr>
            <a:endParaRPr lang="en-GB" dirty="0"/>
          </a:p>
          <a:p>
            <a:pPr>
              <a:buFont typeface="Wingdings" panose="05000000000000000000" pitchFamily="2" charset="2"/>
              <a:buChar char=""/>
            </a:pPr>
            <a:endParaRPr lang="en-GB" dirty="0"/>
          </a:p>
          <a:p>
            <a:pPr>
              <a:buFont typeface="Wingdings" panose="05000000000000000000" pitchFamily="2" charset="2"/>
              <a:buChar char=""/>
            </a:pPr>
            <a:r>
              <a:rPr lang="en-GB" dirty="0"/>
              <a:t>How to do research and fact proofing of news?</a:t>
            </a:r>
          </a:p>
          <a:p>
            <a:pPr>
              <a:buFont typeface="Wingdings" panose="05000000000000000000" pitchFamily="2" charset="2"/>
              <a:buChar char=""/>
            </a:pPr>
            <a:endParaRPr lang="en-GB" dirty="0"/>
          </a:p>
          <a:p>
            <a:pPr marL="114300" indent="0">
              <a:buNone/>
            </a:pPr>
            <a:endParaRPr lang="en-GB" dirty="0"/>
          </a:p>
          <a:p>
            <a:pPr>
              <a:buFont typeface="Wingdings" panose="05000000000000000000" pitchFamily="2" charset="2"/>
              <a:buChar char=""/>
            </a:pPr>
            <a:r>
              <a:rPr lang="en-GB" dirty="0"/>
              <a:t>Critical thinking: What can actually help prevent the spread of conspiracy myths?</a:t>
            </a:r>
          </a:p>
          <a:p>
            <a:endParaRPr lang="en-GB" dirty="0"/>
          </a:p>
        </p:txBody>
      </p:sp>
      <p:sp>
        <p:nvSpPr>
          <p:cNvPr id="4" name="Foliennummernplatzhalter 3">
            <a:extLst>
              <a:ext uri="{FF2B5EF4-FFF2-40B4-BE49-F238E27FC236}">
                <a16:creationId xmlns:a16="http://schemas.microsoft.com/office/drawing/2014/main" id="{E76A7F4B-B3FD-E442-BD3B-1BE756012A8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14</a:t>
            </a:fld>
            <a:endParaRPr lang="de-AT"/>
          </a:p>
        </p:txBody>
      </p:sp>
    </p:spTree>
    <p:extLst>
      <p:ext uri="{BB962C8B-B14F-4D97-AF65-F5344CB8AC3E}">
        <p14:creationId xmlns:p14="http://schemas.microsoft.com/office/powerpoint/2010/main" val="34325363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Literature</a:t>
            </a:r>
            <a:endParaRPr lang="de-DE" dirty="0"/>
          </a:p>
        </p:txBody>
      </p:sp>
      <p:sp>
        <p:nvSpPr>
          <p:cNvPr id="3" name="Textplatzhalter 2"/>
          <p:cNvSpPr>
            <a:spLocks noGrp="1"/>
          </p:cNvSpPr>
          <p:nvPr>
            <p:ph type="body" idx="1"/>
          </p:nvPr>
        </p:nvSpPr>
        <p:spPr/>
        <p:txBody>
          <a:bodyPr/>
          <a:lstStyle/>
          <a:p>
            <a:pPr marL="0" indent="0">
              <a:lnSpc>
                <a:spcPct val="100000"/>
              </a:lnSpc>
              <a:spcBef>
                <a:spcPts val="400"/>
              </a:spcBef>
              <a:spcAft>
                <a:spcPts val="400"/>
              </a:spcAft>
              <a:buClr>
                <a:srgbClr val="000000"/>
              </a:buClr>
              <a:buSzPts val="1100"/>
              <a:buNone/>
              <a:defRPr/>
            </a:pPr>
            <a:r>
              <a:rPr lang="en-GB" sz="1200" dirty="0">
                <a:solidFill>
                  <a:schemeClr val="tx1"/>
                </a:solidFill>
                <a:latin typeface="Lato" panose="020B0604020202020204" charset="0"/>
                <a:ea typeface="Lato" panose="020B0604020202020204" charset="0"/>
                <a:cs typeface="Lato" panose="020B0604020202020204" charset="0"/>
                <a:sym typeface="Arial"/>
              </a:rPr>
              <a:t>Antisemitism Policy Trust (2020) </a:t>
            </a:r>
            <a:r>
              <a:rPr lang="en-GB" sz="1200" dirty="0" err="1">
                <a:solidFill>
                  <a:schemeClr val="tx1"/>
                </a:solidFill>
                <a:latin typeface="Lato" panose="020B0604020202020204" charset="0"/>
                <a:ea typeface="Lato" panose="020B0604020202020204" charset="0"/>
                <a:cs typeface="Lato" panose="020B0604020202020204" charset="0"/>
                <a:sym typeface="Arial"/>
              </a:rPr>
              <a:t>Antisemitic</a:t>
            </a:r>
            <a:r>
              <a:rPr lang="en-GB" sz="1200" dirty="0">
                <a:solidFill>
                  <a:schemeClr val="tx1"/>
                </a:solidFill>
                <a:latin typeface="Lato" panose="020B0604020202020204" charset="0"/>
                <a:ea typeface="Lato" panose="020B0604020202020204" charset="0"/>
                <a:cs typeface="Lato" panose="020B0604020202020204" charset="0"/>
                <a:sym typeface="Arial"/>
              </a:rPr>
              <a:t> Imagery, </a:t>
            </a:r>
            <a:r>
              <a:rPr lang="en-GB" sz="1200" dirty="0">
                <a:solidFill>
                  <a:schemeClr val="tx1"/>
                </a:solidFill>
                <a:latin typeface="Lato" panose="020B0604020202020204" charset="0"/>
                <a:ea typeface="Lato" panose="020B0604020202020204" charset="0"/>
                <a:cs typeface="Lato" panose="020B0604020202020204" charset="0"/>
                <a:sym typeface="Arial"/>
                <a:hlinkClick r:id="rId2">
                  <a:extLst>
                    <a:ext uri="{A12FA001-AC4F-418D-AE19-62706E023703}">
                      <ahyp:hlinkClr xmlns:ahyp="http://schemas.microsoft.com/office/drawing/2018/hyperlinkcolor" val="tx"/>
                    </a:ext>
                  </a:extLst>
                </a:hlinkClick>
              </a:rPr>
              <a:t>https://</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2">
                  <a:extLst>
                    <a:ext uri="{A12FA001-AC4F-418D-AE19-62706E023703}">
                      <ahyp:hlinkClr xmlns:ahyp="http://schemas.microsoft.com/office/drawing/2018/hyperlinkcolor" val="tx"/>
                    </a:ext>
                  </a:extLst>
                </a:hlinkClick>
              </a:rPr>
              <a:t>antisemitism.org.uk</a:t>
            </a:r>
            <a:r>
              <a:rPr lang="en-GB" sz="1200" dirty="0">
                <a:solidFill>
                  <a:schemeClr val="tx1"/>
                </a:solidFill>
                <a:latin typeface="Lato" panose="020B0604020202020204" charset="0"/>
                <a:ea typeface="Lato" panose="020B0604020202020204" charset="0"/>
                <a:cs typeface="Lato" panose="020B0604020202020204" charset="0"/>
                <a:sym typeface="Arial"/>
                <a:hlinkClick r:id="rId2">
                  <a:extLst>
                    <a:ext uri="{A12FA001-AC4F-418D-AE19-62706E023703}">
                      <ahyp:hlinkClr xmlns:ahyp="http://schemas.microsoft.com/office/drawing/2018/hyperlinkcolor" val="tx"/>
                    </a:ext>
                  </a:extLst>
                </a:hlinkClick>
              </a:rPr>
              <a:t>/</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2">
                  <a:extLst>
                    <a:ext uri="{A12FA001-AC4F-418D-AE19-62706E023703}">
                      <ahyp:hlinkClr xmlns:ahyp="http://schemas.microsoft.com/office/drawing/2018/hyperlinkcolor" val="tx"/>
                    </a:ext>
                  </a:extLst>
                </a:hlinkClick>
              </a:rPr>
              <a:t>wp</a:t>
            </a:r>
            <a:r>
              <a:rPr lang="en-GB" sz="1200" dirty="0">
                <a:solidFill>
                  <a:schemeClr val="tx1"/>
                </a:solidFill>
                <a:latin typeface="Lato" panose="020B0604020202020204" charset="0"/>
                <a:ea typeface="Lato" panose="020B0604020202020204" charset="0"/>
                <a:cs typeface="Lato" panose="020B0604020202020204" charset="0"/>
                <a:sym typeface="Arial"/>
                <a:hlinkClick r:id="rId2">
                  <a:extLst>
                    <a:ext uri="{A12FA001-AC4F-418D-AE19-62706E023703}">
                      <ahyp:hlinkClr xmlns:ahyp="http://schemas.microsoft.com/office/drawing/2018/hyperlinkcolor" val="tx"/>
                    </a:ext>
                  </a:extLst>
                </a:hlinkClick>
              </a:rPr>
              <a:t>-content/uploads/2020/07/</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2">
                  <a:extLst>
                    <a:ext uri="{A12FA001-AC4F-418D-AE19-62706E023703}">
                      <ahyp:hlinkClr xmlns:ahyp="http://schemas.microsoft.com/office/drawing/2018/hyperlinkcolor" val="tx"/>
                    </a:ext>
                  </a:extLst>
                </a:hlinkClick>
              </a:rPr>
              <a:t>Antisemitic</a:t>
            </a:r>
            <a:r>
              <a:rPr lang="en-GB" sz="1200" dirty="0">
                <a:solidFill>
                  <a:schemeClr val="tx1"/>
                </a:solidFill>
                <a:latin typeface="Lato" panose="020B0604020202020204" charset="0"/>
                <a:ea typeface="Lato" panose="020B0604020202020204" charset="0"/>
                <a:cs typeface="Lato" panose="020B0604020202020204" charset="0"/>
                <a:sym typeface="Arial"/>
                <a:hlinkClick r:id="rId2">
                  <a:extLst>
                    <a:ext uri="{A12FA001-AC4F-418D-AE19-62706E023703}">
                      <ahyp:hlinkClr xmlns:ahyp="http://schemas.microsoft.com/office/drawing/2018/hyperlinkcolor" val="tx"/>
                    </a:ext>
                  </a:extLst>
                </a:hlinkClick>
              </a:rPr>
              <a:t>-imagery-May-</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2">
                  <a:extLst>
                    <a:ext uri="{A12FA001-AC4F-418D-AE19-62706E023703}">
                      <ahyp:hlinkClr xmlns:ahyp="http://schemas.microsoft.com/office/drawing/2018/hyperlinkcolor" val="tx"/>
                    </a:ext>
                  </a:extLst>
                </a:hlinkClick>
              </a:rPr>
              <a:t>2020.pdf</a:t>
            </a:r>
            <a:r>
              <a:rPr lang="en-GB" sz="1200" dirty="0">
                <a:solidFill>
                  <a:schemeClr val="tx1"/>
                </a:solidFill>
                <a:latin typeface="Lato" panose="020B0604020202020204" charset="0"/>
                <a:ea typeface="Lato" panose="020B0604020202020204" charset="0"/>
                <a:cs typeface="Lato" panose="020B0604020202020204" charset="0"/>
                <a:sym typeface="Arial"/>
              </a:rPr>
              <a:t> accessed 20 May 2021, </a:t>
            </a:r>
            <a:r>
              <a:rPr lang="de-AT" sz="1200" dirty="0">
                <a:solidFill>
                  <a:schemeClr val="tx1"/>
                </a:solidFill>
                <a:latin typeface="Lato" panose="020B0604020202020204" charset="0"/>
                <a:ea typeface="Lato" panose="020B0604020202020204" charset="0"/>
                <a:cs typeface="Lato" panose="020B0604020202020204" charset="0"/>
                <a:sym typeface="Arial"/>
              </a:rPr>
              <a:t>p. 5 &amp; p. 14.</a:t>
            </a:r>
            <a:endParaRPr lang="en-GB" sz="1200" dirty="0">
              <a:solidFill>
                <a:schemeClr val="tx1"/>
              </a:solidFill>
              <a:latin typeface="Lato" panose="020B0604020202020204" charset="0"/>
              <a:ea typeface="Lato" panose="020B0604020202020204" charset="0"/>
              <a:cs typeface="Lato" panose="020B0604020202020204" charset="0"/>
            </a:endParaRPr>
          </a:p>
          <a:p>
            <a:pPr marL="0" indent="0">
              <a:lnSpc>
                <a:spcPct val="100000"/>
              </a:lnSpc>
              <a:spcBef>
                <a:spcPts val="400"/>
              </a:spcBef>
              <a:spcAft>
                <a:spcPts val="400"/>
              </a:spcAft>
              <a:buClr>
                <a:srgbClr val="000000"/>
              </a:buClr>
              <a:buSzPts val="1100"/>
              <a:buNone/>
              <a:defRPr/>
            </a:pPr>
            <a:r>
              <a:rPr lang="de-AT" sz="1200" dirty="0">
                <a:solidFill>
                  <a:schemeClr val="tx1"/>
                </a:solidFill>
                <a:latin typeface="Lato" panose="020B0604020202020204" charset="0"/>
                <a:ea typeface="Lato" panose="020B0604020202020204" charset="0"/>
                <a:cs typeface="Lato" panose="020B0604020202020204" charset="0"/>
                <a:sym typeface="Arial"/>
              </a:rPr>
              <a:t>Antonio </a:t>
            </a:r>
            <a:r>
              <a:rPr lang="de-AT" sz="1200" dirty="0" err="1">
                <a:solidFill>
                  <a:schemeClr val="tx1"/>
                </a:solidFill>
                <a:latin typeface="Lato" panose="020B0604020202020204" charset="0"/>
                <a:ea typeface="Lato" panose="020B0604020202020204" charset="0"/>
                <a:cs typeface="Lato" panose="020B0604020202020204" charset="0"/>
                <a:sym typeface="Arial"/>
              </a:rPr>
              <a:t>Amadeu</a:t>
            </a:r>
            <a:r>
              <a:rPr lang="de-AT" sz="1200" dirty="0">
                <a:solidFill>
                  <a:schemeClr val="tx1"/>
                </a:solidFill>
                <a:latin typeface="Lato" panose="020B0604020202020204" charset="0"/>
                <a:ea typeface="Lato" panose="020B0604020202020204" charset="0"/>
                <a:cs typeface="Lato" panose="020B0604020202020204" charset="0"/>
                <a:sym typeface="Arial"/>
              </a:rPr>
              <a:t> Stiftung (2020) Wissen was wirklich gespielt wird. Projekt </a:t>
            </a:r>
            <a:r>
              <a:rPr lang="de-AT" sz="1200" dirty="0" err="1">
                <a:solidFill>
                  <a:schemeClr val="tx1"/>
                </a:solidFill>
                <a:latin typeface="Lato" panose="020B0604020202020204" charset="0"/>
                <a:ea typeface="Lato" panose="020B0604020202020204" charset="0"/>
                <a:cs typeface="Lato" panose="020B0604020202020204" charset="0"/>
                <a:sym typeface="Arial"/>
              </a:rPr>
              <a:t>No</a:t>
            </a:r>
            <a:r>
              <a:rPr lang="de-AT" sz="1200" dirty="0">
                <a:solidFill>
                  <a:schemeClr val="tx1"/>
                </a:solidFill>
                <a:latin typeface="Lato" panose="020B0604020202020204" charset="0"/>
                <a:ea typeface="Lato" panose="020B0604020202020204" charset="0"/>
                <a:cs typeface="Lato" panose="020B0604020202020204" charset="0"/>
                <a:sym typeface="Arial"/>
              </a:rPr>
              <a:t> World Order. Handeln gegen Verschwörungsideologien,  </a:t>
            </a:r>
            <a:r>
              <a:rPr lang="de-DE" sz="1200" dirty="0">
                <a:solidFill>
                  <a:schemeClr val="tx1"/>
                </a:solidFill>
                <a:latin typeface="Lato" panose="020B0604020202020204" charset="0"/>
                <a:ea typeface="Lato" panose="020B0604020202020204" charset="0"/>
                <a:cs typeface="Lato" panose="020B0604020202020204" charset="0"/>
                <a:sym typeface="Arial"/>
                <a:hlinkClick r:id="rId3"/>
              </a:rPr>
              <a:t>https://</a:t>
            </a:r>
            <a:r>
              <a:rPr lang="de-DE" sz="1200" dirty="0" err="1">
                <a:solidFill>
                  <a:schemeClr val="tx1"/>
                </a:solidFill>
                <a:latin typeface="Lato" panose="020B0604020202020204" charset="0"/>
                <a:ea typeface="Lato" panose="020B0604020202020204" charset="0"/>
                <a:cs typeface="Lato" panose="020B0604020202020204" charset="0"/>
                <a:sym typeface="Arial"/>
                <a:hlinkClick r:id="rId3"/>
              </a:rPr>
              <a:t>www.amadeu-antonio-stiftung.de</a:t>
            </a:r>
            <a:r>
              <a:rPr lang="de-DE" sz="1200" dirty="0">
                <a:solidFill>
                  <a:schemeClr val="tx1"/>
                </a:solidFill>
                <a:latin typeface="Lato" panose="020B0604020202020204" charset="0"/>
                <a:ea typeface="Lato" panose="020B0604020202020204" charset="0"/>
                <a:cs typeface="Lato" panose="020B0604020202020204" charset="0"/>
                <a:sym typeface="Arial"/>
                <a:hlinkClick r:id="rId3"/>
              </a:rPr>
              <a:t>/</a:t>
            </a:r>
            <a:r>
              <a:rPr lang="de-DE" sz="1200" dirty="0" err="1">
                <a:solidFill>
                  <a:schemeClr val="tx1"/>
                </a:solidFill>
                <a:latin typeface="Lato" panose="020B0604020202020204" charset="0"/>
                <a:ea typeface="Lato" panose="020B0604020202020204" charset="0"/>
                <a:cs typeface="Lato" panose="020B0604020202020204" charset="0"/>
                <a:sym typeface="Arial"/>
                <a:hlinkClick r:id="rId3"/>
              </a:rPr>
              <a:t>wp</a:t>
            </a:r>
            <a:r>
              <a:rPr lang="de-DE" sz="1200" dirty="0">
                <a:solidFill>
                  <a:schemeClr val="tx1"/>
                </a:solidFill>
                <a:latin typeface="Lato" panose="020B0604020202020204" charset="0"/>
                <a:ea typeface="Lato" panose="020B0604020202020204" charset="0"/>
                <a:cs typeface="Lato" panose="020B0604020202020204" charset="0"/>
                <a:sym typeface="Arial"/>
                <a:hlinkClick r:id="rId3"/>
              </a:rPr>
              <a:t>-content/</a:t>
            </a:r>
            <a:r>
              <a:rPr lang="de-DE" sz="1200" dirty="0" err="1">
                <a:solidFill>
                  <a:schemeClr val="tx1"/>
                </a:solidFill>
                <a:latin typeface="Lato" panose="020B0604020202020204" charset="0"/>
                <a:ea typeface="Lato" panose="020B0604020202020204" charset="0"/>
                <a:cs typeface="Lato" panose="020B0604020202020204" charset="0"/>
                <a:sym typeface="Arial"/>
                <a:hlinkClick r:id="rId3"/>
              </a:rPr>
              <a:t>uploads</a:t>
            </a:r>
            <a:r>
              <a:rPr lang="de-DE" sz="1200" dirty="0">
                <a:solidFill>
                  <a:schemeClr val="tx1"/>
                </a:solidFill>
                <a:latin typeface="Lato" panose="020B0604020202020204" charset="0"/>
                <a:ea typeface="Lato" panose="020B0604020202020204" charset="0"/>
                <a:cs typeface="Lato" panose="020B0604020202020204" charset="0"/>
                <a:sym typeface="Arial"/>
                <a:hlinkClick r:id="rId3"/>
              </a:rPr>
              <a:t>/2020/05/</a:t>
            </a:r>
            <a:r>
              <a:rPr lang="de-DE" sz="1200" dirty="0" err="1">
                <a:solidFill>
                  <a:schemeClr val="tx1"/>
                </a:solidFill>
                <a:latin typeface="Lato" panose="020B0604020202020204" charset="0"/>
                <a:ea typeface="Lato" panose="020B0604020202020204" charset="0"/>
                <a:cs typeface="Lato" panose="020B0604020202020204" charset="0"/>
                <a:sym typeface="Arial"/>
                <a:hlinkClick r:id="rId3"/>
              </a:rPr>
              <a:t>wissen_was_wirklich_2.Auflage.pdf</a:t>
            </a:r>
            <a:r>
              <a:rPr lang="de-AT" sz="1200" dirty="0">
                <a:solidFill>
                  <a:schemeClr val="tx1"/>
                </a:solidFill>
                <a:latin typeface="Lato" panose="020B0604020202020204" charset="0"/>
                <a:ea typeface="Lato" panose="020B0604020202020204" charset="0"/>
                <a:cs typeface="Lato" panose="020B0604020202020204" charset="0"/>
                <a:sym typeface="Arial"/>
              </a:rPr>
              <a:t>, </a:t>
            </a:r>
            <a:r>
              <a:rPr lang="de-AT" sz="1200" dirty="0" err="1">
                <a:solidFill>
                  <a:schemeClr val="tx1"/>
                </a:solidFill>
                <a:latin typeface="Lato" panose="020B0604020202020204" charset="0"/>
                <a:ea typeface="Lato" panose="020B0604020202020204" charset="0"/>
                <a:cs typeface="Lato" panose="020B0604020202020204" charset="0"/>
                <a:sym typeface="Arial"/>
              </a:rPr>
              <a:t>accessed</a:t>
            </a:r>
            <a:r>
              <a:rPr lang="de-AT" sz="1200" dirty="0">
                <a:solidFill>
                  <a:schemeClr val="tx1"/>
                </a:solidFill>
                <a:latin typeface="Lato" panose="020B0604020202020204" charset="0"/>
                <a:ea typeface="Lato" panose="020B0604020202020204" charset="0"/>
                <a:cs typeface="Lato" panose="020B0604020202020204" charset="0"/>
                <a:sym typeface="Arial"/>
              </a:rPr>
              <a:t> 20 May 2021.</a:t>
            </a:r>
            <a:endParaRPr lang="en-GB" sz="1200" dirty="0">
              <a:solidFill>
                <a:schemeClr val="tx1"/>
              </a:solidFill>
              <a:latin typeface="Lato" panose="020B0604020202020204" charset="0"/>
              <a:ea typeface="Lato" panose="020B0604020202020204" charset="0"/>
              <a:cs typeface="Lato" panose="020B0604020202020204" charset="0"/>
              <a:sym typeface="Arial"/>
            </a:endParaRPr>
          </a:p>
          <a:p>
            <a:pPr marL="0" indent="0">
              <a:lnSpc>
                <a:spcPct val="100000"/>
              </a:lnSpc>
              <a:spcBef>
                <a:spcPts val="400"/>
              </a:spcBef>
              <a:spcAft>
                <a:spcPts val="400"/>
              </a:spcAft>
              <a:buClr>
                <a:srgbClr val="000000"/>
              </a:buClr>
              <a:buSzPts val="1100"/>
              <a:buNone/>
              <a:defRPr/>
            </a:pPr>
            <a:r>
              <a:rPr lang="en-GB" sz="1200" dirty="0">
                <a:solidFill>
                  <a:schemeClr val="tx1"/>
                </a:solidFill>
                <a:latin typeface="Lato" panose="020B0604020202020204" charset="0"/>
                <a:ea typeface="Lato" panose="020B0604020202020204" charset="0"/>
                <a:cs typeface="Lato" panose="020B0604020202020204" charset="0"/>
                <a:sym typeface="Arial"/>
              </a:rPr>
              <a:t>European Commission (</a:t>
            </a:r>
            <a:r>
              <a:rPr lang="en-GB" sz="1200" dirty="0" err="1">
                <a:solidFill>
                  <a:schemeClr val="tx1"/>
                </a:solidFill>
                <a:latin typeface="Lato" panose="020B0604020202020204" charset="0"/>
                <a:ea typeface="Lato" panose="020B0604020202020204" charset="0"/>
                <a:cs typeface="Lato" panose="020B0604020202020204" charset="0"/>
                <a:sym typeface="Arial"/>
              </a:rPr>
              <a:t>n.y.</a:t>
            </a:r>
            <a:r>
              <a:rPr lang="en-GB" sz="1200" dirty="0">
                <a:solidFill>
                  <a:schemeClr val="tx1"/>
                </a:solidFill>
                <a:latin typeface="Lato" panose="020B0604020202020204" charset="0"/>
                <a:ea typeface="Lato" panose="020B0604020202020204" charset="0"/>
                <a:cs typeface="Lato" panose="020B0604020202020204" charset="0"/>
                <a:sym typeface="Arial"/>
              </a:rPr>
              <a:t>) Identifying Conspiracy Theories, </a:t>
            </a:r>
            <a:r>
              <a:rPr lang="en-GB" sz="1200" dirty="0">
                <a:solidFill>
                  <a:schemeClr val="tx1"/>
                </a:solidFill>
                <a:latin typeface="Lato" panose="020B0604020202020204" charset="0"/>
                <a:ea typeface="Lato" panose="020B0604020202020204" charset="0"/>
                <a:cs typeface="Lato" panose="020B0604020202020204" charset="0"/>
                <a:sym typeface="Arial"/>
                <a:hlinkClick r:id="rId4"/>
              </a:rPr>
              <a:t>https://</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4"/>
              </a:rPr>
              <a:t>ec.europa.eu</a:t>
            </a:r>
            <a:r>
              <a:rPr lang="en-GB" sz="1200" dirty="0">
                <a:solidFill>
                  <a:schemeClr val="tx1"/>
                </a:solidFill>
                <a:latin typeface="Lato" panose="020B0604020202020204" charset="0"/>
                <a:ea typeface="Lato" panose="020B0604020202020204" charset="0"/>
                <a:cs typeface="Lato" panose="020B0604020202020204" charset="0"/>
                <a:sym typeface="Arial"/>
                <a:hlinkClick r:id="rId4"/>
              </a:rPr>
              <a:t>/info/live-work-travel-</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4"/>
              </a:rPr>
              <a:t>eu</a:t>
            </a:r>
            <a:r>
              <a:rPr lang="en-GB" sz="1200" dirty="0">
                <a:solidFill>
                  <a:schemeClr val="tx1"/>
                </a:solidFill>
                <a:latin typeface="Lato" panose="020B0604020202020204" charset="0"/>
                <a:ea typeface="Lato" panose="020B0604020202020204" charset="0"/>
                <a:cs typeface="Lato" panose="020B0604020202020204" charset="0"/>
                <a:sym typeface="Arial"/>
                <a:hlinkClick r:id="rId4"/>
              </a:rPr>
              <a:t>/coronavirus-response/fighting-disinformation/identifying-conspiracy-</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4"/>
              </a:rPr>
              <a:t>theories_en</a:t>
            </a:r>
            <a:r>
              <a:rPr lang="en-GB" sz="1200" dirty="0">
                <a:solidFill>
                  <a:schemeClr val="tx1"/>
                </a:solidFill>
                <a:latin typeface="Lato" panose="020B0604020202020204" charset="0"/>
                <a:ea typeface="Lato" panose="020B0604020202020204" charset="0"/>
                <a:cs typeface="Lato" panose="020B0604020202020204" charset="0"/>
                <a:sym typeface="Arial"/>
              </a:rPr>
              <a:t>, accessed 20 May 2021.</a:t>
            </a:r>
            <a:endParaRPr lang="de-AT" sz="1200" dirty="0">
              <a:solidFill>
                <a:schemeClr val="tx1"/>
              </a:solidFill>
              <a:latin typeface="Lato" panose="020B0604020202020204" charset="0"/>
              <a:ea typeface="Lato" panose="020B0604020202020204" charset="0"/>
              <a:cs typeface="Lato" panose="020B0604020202020204" charset="0"/>
              <a:sym typeface="Arial"/>
            </a:endParaRPr>
          </a:p>
          <a:p>
            <a:pPr marL="0" lvl="0" indent="0">
              <a:lnSpc>
                <a:spcPct val="100000"/>
              </a:lnSpc>
              <a:spcBef>
                <a:spcPts val="400"/>
              </a:spcBef>
              <a:spcAft>
                <a:spcPts val="400"/>
              </a:spcAft>
              <a:buClr>
                <a:srgbClr val="000000"/>
              </a:buClr>
              <a:buSzPts val="1100"/>
              <a:buNone/>
              <a:defRPr/>
            </a:pPr>
            <a:r>
              <a:rPr lang="en-US" sz="1200" dirty="0">
                <a:solidFill>
                  <a:schemeClr val="tx1"/>
                </a:solidFill>
                <a:latin typeface="Lato" panose="020B0604020202020204" charset="0"/>
                <a:ea typeface="Lato" panose="020B0604020202020204" charset="0"/>
                <a:cs typeface="Lato" panose="020B0604020202020204" charset="0"/>
                <a:sym typeface="Arial"/>
              </a:rPr>
              <a:t>Pitt, B. (2020) Antisemitism and a ‘Voltaire’ quote, </a:t>
            </a:r>
            <a:r>
              <a:rPr lang="en-US" sz="1200" dirty="0" err="1">
                <a:solidFill>
                  <a:schemeClr val="tx1"/>
                </a:solidFill>
                <a:latin typeface="Lato" panose="020B0604020202020204" charset="0"/>
                <a:ea typeface="Lato" panose="020B0604020202020204" charset="0"/>
                <a:cs typeface="Lato" panose="020B0604020202020204" charset="0"/>
                <a:sym typeface="Arial"/>
              </a:rPr>
              <a:t>medium.com</a:t>
            </a:r>
            <a:r>
              <a:rPr lang="en-US" sz="1200" dirty="0">
                <a:solidFill>
                  <a:schemeClr val="tx1"/>
                </a:solidFill>
                <a:latin typeface="Lato" panose="020B0604020202020204" charset="0"/>
                <a:ea typeface="Lato" panose="020B0604020202020204" charset="0"/>
                <a:cs typeface="Lato" panose="020B0604020202020204" charset="0"/>
                <a:sym typeface="Arial"/>
              </a:rPr>
              <a:t>, 20 September 2020, </a:t>
            </a:r>
            <a:r>
              <a:rPr lang="en-US" sz="1200" dirty="0">
                <a:solidFill>
                  <a:schemeClr val="tx1"/>
                </a:solidFill>
                <a:latin typeface="Lato" panose="020B0604020202020204" charset="0"/>
                <a:ea typeface="Lato" panose="020B0604020202020204" charset="0"/>
                <a:cs typeface="Lato" panose="020B0604020202020204" charset="0"/>
                <a:sym typeface="Arial"/>
                <a:hlinkClick r:id="rId5"/>
              </a:rPr>
              <a:t>https://</a:t>
            </a:r>
            <a:r>
              <a:rPr lang="en-US" sz="1200" dirty="0" err="1">
                <a:solidFill>
                  <a:schemeClr val="tx1"/>
                </a:solidFill>
                <a:latin typeface="Lato" panose="020B0604020202020204" charset="0"/>
                <a:ea typeface="Lato" panose="020B0604020202020204" charset="0"/>
                <a:cs typeface="Lato" panose="020B0604020202020204" charset="0"/>
                <a:sym typeface="Arial"/>
                <a:hlinkClick r:id="rId5"/>
              </a:rPr>
              <a:t>medium.com</a:t>
            </a:r>
            <a:r>
              <a:rPr lang="en-US" sz="1200" dirty="0">
                <a:solidFill>
                  <a:schemeClr val="tx1"/>
                </a:solidFill>
                <a:latin typeface="Lato" panose="020B0604020202020204" charset="0"/>
                <a:ea typeface="Lato" panose="020B0604020202020204" charset="0"/>
                <a:cs typeface="Lato" panose="020B0604020202020204" charset="0"/>
                <a:sym typeface="Arial"/>
                <a:hlinkClick r:id="rId5"/>
              </a:rPr>
              <a:t>/@</a:t>
            </a:r>
            <a:r>
              <a:rPr lang="en-US" sz="1200" dirty="0" err="1">
                <a:solidFill>
                  <a:schemeClr val="tx1"/>
                </a:solidFill>
                <a:latin typeface="Lato" panose="020B0604020202020204" charset="0"/>
                <a:ea typeface="Lato" panose="020B0604020202020204" charset="0"/>
                <a:cs typeface="Lato" panose="020B0604020202020204" charset="0"/>
                <a:sym typeface="Arial"/>
                <a:hlinkClick r:id="rId5"/>
              </a:rPr>
              <a:t>pitt_bob</a:t>
            </a:r>
            <a:r>
              <a:rPr lang="en-US" sz="1200" dirty="0">
                <a:solidFill>
                  <a:schemeClr val="tx1"/>
                </a:solidFill>
                <a:latin typeface="Lato" panose="020B0604020202020204" charset="0"/>
                <a:ea typeface="Lato" panose="020B0604020202020204" charset="0"/>
                <a:cs typeface="Lato" panose="020B0604020202020204" charset="0"/>
                <a:sym typeface="Arial"/>
                <a:hlinkClick r:id="rId5"/>
              </a:rPr>
              <a:t>/antisemitism-and-a-</a:t>
            </a:r>
            <a:r>
              <a:rPr lang="en-US" sz="1200" dirty="0" err="1">
                <a:solidFill>
                  <a:schemeClr val="tx1"/>
                </a:solidFill>
                <a:latin typeface="Lato" panose="020B0604020202020204" charset="0"/>
                <a:ea typeface="Lato" panose="020B0604020202020204" charset="0"/>
                <a:cs typeface="Lato" panose="020B0604020202020204" charset="0"/>
                <a:sym typeface="Arial"/>
                <a:hlinkClick r:id="rId5"/>
              </a:rPr>
              <a:t>voltaire</a:t>
            </a:r>
            <a:r>
              <a:rPr lang="en-US" sz="1200" dirty="0">
                <a:solidFill>
                  <a:schemeClr val="tx1"/>
                </a:solidFill>
                <a:latin typeface="Lato" panose="020B0604020202020204" charset="0"/>
                <a:ea typeface="Lato" panose="020B0604020202020204" charset="0"/>
                <a:cs typeface="Lato" panose="020B0604020202020204" charset="0"/>
                <a:sym typeface="Arial"/>
                <a:hlinkClick r:id="rId5"/>
              </a:rPr>
              <a:t>-quote-</a:t>
            </a:r>
            <a:r>
              <a:rPr lang="en-US" sz="1200" dirty="0" err="1">
                <a:solidFill>
                  <a:schemeClr val="tx1"/>
                </a:solidFill>
                <a:latin typeface="Lato" panose="020B0604020202020204" charset="0"/>
                <a:ea typeface="Lato" panose="020B0604020202020204" charset="0"/>
                <a:cs typeface="Lato" panose="020B0604020202020204" charset="0"/>
                <a:sym typeface="Arial"/>
                <a:hlinkClick r:id="rId5"/>
              </a:rPr>
              <a:t>9d06172c944f</a:t>
            </a:r>
            <a:r>
              <a:rPr lang="en-US" sz="1200" dirty="0">
                <a:solidFill>
                  <a:schemeClr val="tx1"/>
                </a:solidFill>
                <a:latin typeface="Lato" panose="020B0604020202020204" charset="0"/>
                <a:ea typeface="Lato" panose="020B0604020202020204" charset="0"/>
                <a:cs typeface="Lato" panose="020B0604020202020204" charset="0"/>
                <a:sym typeface="Arial"/>
              </a:rPr>
              <a:t>, accessed 20 May 2021.</a:t>
            </a:r>
            <a:endParaRPr lang="de-AT" sz="1200" dirty="0">
              <a:solidFill>
                <a:schemeClr val="tx1"/>
              </a:solidFill>
              <a:latin typeface="Lato" panose="020B0604020202020204" charset="0"/>
              <a:ea typeface="Lato" panose="020B0604020202020204" charset="0"/>
              <a:cs typeface="Lato" panose="020B0604020202020204" charset="0"/>
              <a:sym typeface="Arial"/>
            </a:endParaRPr>
          </a:p>
          <a:p>
            <a:pPr marL="0" lvl="0" indent="0">
              <a:lnSpc>
                <a:spcPct val="100000"/>
              </a:lnSpc>
              <a:spcBef>
                <a:spcPts val="400"/>
              </a:spcBef>
              <a:spcAft>
                <a:spcPts val="400"/>
              </a:spcAft>
              <a:buClr>
                <a:srgbClr val="000000"/>
              </a:buClr>
              <a:buSzPts val="1100"/>
              <a:buNone/>
              <a:defRPr/>
            </a:pPr>
            <a:r>
              <a:rPr lang="en-GB" sz="1200" dirty="0">
                <a:solidFill>
                  <a:schemeClr val="tx1"/>
                </a:solidFill>
                <a:latin typeface="Lato" panose="020B0604020202020204" charset="0"/>
                <a:ea typeface="Lato" panose="020B0604020202020204" charset="0"/>
                <a:cs typeface="Lato" panose="020B0604020202020204" charset="0"/>
                <a:sym typeface="Arial"/>
              </a:rPr>
              <a:t>Hunt, E. (2015) Cory </a:t>
            </a:r>
            <a:r>
              <a:rPr lang="en-GB" sz="1200" dirty="0" err="1">
                <a:solidFill>
                  <a:schemeClr val="tx1"/>
                </a:solidFill>
                <a:latin typeface="Lato" panose="020B0604020202020204" charset="0"/>
                <a:ea typeface="Lato" panose="020B0604020202020204" charset="0"/>
                <a:cs typeface="Lato" panose="020B0604020202020204" charset="0"/>
                <a:sym typeface="Arial"/>
              </a:rPr>
              <a:t>Bernardi</a:t>
            </a:r>
            <a:r>
              <a:rPr lang="en-GB" sz="1200" dirty="0">
                <a:solidFill>
                  <a:schemeClr val="tx1"/>
                </a:solidFill>
                <a:latin typeface="Lato" panose="020B0604020202020204" charset="0"/>
                <a:ea typeface="Lato" panose="020B0604020202020204" charset="0"/>
                <a:cs typeface="Lato" panose="020B0604020202020204" charset="0"/>
                <a:sym typeface="Arial"/>
              </a:rPr>
              <a:t> mistakenly 'quotes' Voltaire on Twitter with neo-Nazi's line, the guardian, 27 November 2015, </a:t>
            </a:r>
            <a:r>
              <a:rPr lang="en-US" sz="1200" dirty="0">
                <a:solidFill>
                  <a:schemeClr val="tx1"/>
                </a:solidFill>
                <a:latin typeface="Lato" panose="020B0604020202020204" charset="0"/>
                <a:ea typeface="Lato" panose="020B0604020202020204" charset="0"/>
                <a:cs typeface="Lato" panose="020B0604020202020204" charset="0"/>
                <a:sym typeface="Arial"/>
                <a:hlinkClick r:id="rId6"/>
              </a:rPr>
              <a:t>https://</a:t>
            </a:r>
            <a:r>
              <a:rPr lang="en-US" sz="1200" dirty="0" err="1">
                <a:solidFill>
                  <a:schemeClr val="tx1"/>
                </a:solidFill>
                <a:latin typeface="Lato" panose="020B0604020202020204" charset="0"/>
                <a:ea typeface="Lato" panose="020B0604020202020204" charset="0"/>
                <a:cs typeface="Lato" panose="020B0604020202020204" charset="0"/>
                <a:sym typeface="Arial"/>
                <a:hlinkClick r:id="rId6"/>
              </a:rPr>
              <a:t>www.theguardian.com</a:t>
            </a:r>
            <a:r>
              <a:rPr lang="en-US" sz="1200" dirty="0">
                <a:solidFill>
                  <a:schemeClr val="tx1"/>
                </a:solidFill>
                <a:latin typeface="Lato" panose="020B0604020202020204" charset="0"/>
                <a:ea typeface="Lato" panose="020B0604020202020204" charset="0"/>
                <a:cs typeface="Lato" panose="020B0604020202020204" charset="0"/>
                <a:sym typeface="Arial"/>
                <a:hlinkClick r:id="rId6"/>
              </a:rPr>
              <a:t>/</a:t>
            </a:r>
            <a:r>
              <a:rPr lang="en-US" sz="1200" dirty="0" err="1">
                <a:solidFill>
                  <a:schemeClr val="tx1"/>
                </a:solidFill>
                <a:latin typeface="Lato" panose="020B0604020202020204" charset="0"/>
                <a:ea typeface="Lato" panose="020B0604020202020204" charset="0"/>
                <a:cs typeface="Lato" panose="020B0604020202020204" charset="0"/>
                <a:sym typeface="Arial"/>
                <a:hlinkClick r:id="rId6"/>
              </a:rPr>
              <a:t>australia</a:t>
            </a:r>
            <a:r>
              <a:rPr lang="en-US" sz="1200" dirty="0">
                <a:solidFill>
                  <a:schemeClr val="tx1"/>
                </a:solidFill>
                <a:latin typeface="Lato" panose="020B0604020202020204" charset="0"/>
                <a:ea typeface="Lato" panose="020B0604020202020204" charset="0"/>
                <a:cs typeface="Lato" panose="020B0604020202020204" charset="0"/>
                <a:sym typeface="Arial"/>
                <a:hlinkClick r:id="rId6"/>
              </a:rPr>
              <a:t>-news/2015/</a:t>
            </a:r>
            <a:r>
              <a:rPr lang="en-US" sz="1200" dirty="0" err="1">
                <a:solidFill>
                  <a:schemeClr val="tx1"/>
                </a:solidFill>
                <a:latin typeface="Lato" panose="020B0604020202020204" charset="0"/>
                <a:ea typeface="Lato" panose="020B0604020202020204" charset="0"/>
                <a:cs typeface="Lato" panose="020B0604020202020204" charset="0"/>
                <a:sym typeface="Arial"/>
                <a:hlinkClick r:id="rId6"/>
              </a:rPr>
              <a:t>nov</a:t>
            </a:r>
            <a:r>
              <a:rPr lang="en-US" sz="1200" dirty="0">
                <a:solidFill>
                  <a:schemeClr val="tx1"/>
                </a:solidFill>
                <a:latin typeface="Lato" panose="020B0604020202020204" charset="0"/>
                <a:ea typeface="Lato" panose="020B0604020202020204" charset="0"/>
                <a:cs typeface="Lato" panose="020B0604020202020204" charset="0"/>
                <a:sym typeface="Arial"/>
                <a:hlinkClick r:id="rId6"/>
              </a:rPr>
              <a:t>/27/cory-bernardi-mistakenly-quotes-voltaire-on-twitter-with-supposed-neo-nazis-line</a:t>
            </a:r>
            <a:r>
              <a:rPr lang="en-US" sz="1200" dirty="0">
                <a:solidFill>
                  <a:schemeClr val="tx1"/>
                </a:solidFill>
                <a:latin typeface="Lato" panose="020B0604020202020204" charset="0"/>
                <a:ea typeface="Lato" panose="020B0604020202020204" charset="0"/>
                <a:cs typeface="Lato" panose="020B0604020202020204" charset="0"/>
                <a:sym typeface="Arial"/>
              </a:rPr>
              <a:t>, accessed 20 May 2021.</a:t>
            </a:r>
            <a:endParaRPr lang="de-AT" sz="1200" dirty="0">
              <a:solidFill>
                <a:schemeClr val="tx1"/>
              </a:solidFill>
              <a:latin typeface="Lato" panose="020B0604020202020204" charset="0"/>
              <a:ea typeface="Lato" panose="020B0604020202020204" charset="0"/>
              <a:cs typeface="Lato" panose="020B0604020202020204" charset="0"/>
              <a:sym typeface="Arial"/>
            </a:endParaRPr>
          </a:p>
          <a:p>
            <a:pPr marL="0" indent="0">
              <a:lnSpc>
                <a:spcPct val="100000"/>
              </a:lnSpc>
              <a:spcBef>
                <a:spcPts val="400"/>
              </a:spcBef>
              <a:spcAft>
                <a:spcPts val="400"/>
              </a:spcAft>
              <a:buClr>
                <a:srgbClr val="000000"/>
              </a:buClr>
              <a:buSzPts val="1100"/>
              <a:buNone/>
              <a:defRPr/>
            </a:pPr>
            <a:endParaRPr lang="en-GB" sz="1200" dirty="0">
              <a:solidFill>
                <a:schemeClr val="tx1"/>
              </a:solidFill>
              <a:latin typeface="Lato" panose="020B0604020202020204" charset="0"/>
              <a:ea typeface="Lato" panose="020B0604020202020204" charset="0"/>
              <a:cs typeface="Lato" panose="020B0604020202020204" charset="0"/>
              <a:sym typeface="Arial"/>
            </a:endParaRPr>
          </a:p>
          <a:p>
            <a:pPr marL="0" indent="0">
              <a:lnSpc>
                <a:spcPct val="100000"/>
              </a:lnSpc>
              <a:spcBef>
                <a:spcPts val="400"/>
              </a:spcBef>
              <a:spcAft>
                <a:spcPts val="400"/>
              </a:spcAft>
              <a:buClr>
                <a:srgbClr val="000000"/>
              </a:buClr>
              <a:buSzPts val="1100"/>
              <a:buNone/>
              <a:defRPr/>
            </a:pPr>
            <a:endParaRPr lang="en-GB" sz="1200" dirty="0">
              <a:solidFill>
                <a:schemeClr val="tx1"/>
              </a:solidFill>
              <a:latin typeface="Lato" panose="020B0604020202020204" charset="0"/>
              <a:ea typeface="Lato" panose="020B0604020202020204" charset="0"/>
              <a:cs typeface="Lato" panose="020B0604020202020204" charset="0"/>
              <a:sym typeface="Arial"/>
            </a:endParaRP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15</a:t>
            </a:fld>
            <a:endParaRPr lang="de-DE"/>
          </a:p>
        </p:txBody>
      </p:sp>
    </p:spTree>
    <p:extLst>
      <p:ext uri="{BB962C8B-B14F-4D97-AF65-F5344CB8AC3E}">
        <p14:creationId xmlns:p14="http://schemas.microsoft.com/office/powerpoint/2010/main" val="4178067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DE" dirty="0" err="1"/>
              <a:t>Overview</a:t>
            </a:r>
            <a:endParaRPr dirty="0"/>
          </a:p>
        </p:txBody>
      </p:sp>
      <p:sp>
        <p:nvSpPr>
          <p:cNvPr id="85" name="Google Shape;85;p14"/>
          <p:cNvSpPr txBox="1">
            <a:spLocks noGrp="1"/>
          </p:cNvSpPr>
          <p:nvPr>
            <p:ph type="body" idx="1"/>
          </p:nvPr>
        </p:nvSpPr>
        <p:spPr>
          <a:xfrm>
            <a:off x="311699" y="1032300"/>
            <a:ext cx="8520725" cy="3406500"/>
          </a:xfrm>
          <a:prstGeom prst="rect">
            <a:avLst/>
          </a:prstGeom>
          <a:solidFill>
            <a:srgbClr val="363F83"/>
          </a:solidFill>
          <a:ln>
            <a:noFill/>
          </a:ln>
        </p:spPr>
        <p:txBody>
          <a:bodyPr spcFirstLastPara="1" wrap="square" lIns="91425" tIns="91425" rIns="91425" bIns="91425" anchor="ctr" anchorCtr="0">
            <a:noAutofit/>
          </a:bodyPr>
          <a:lstStyle/>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Introduction &amp; Definition</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History of conspiracy myths and historical examples</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Ideology of conspiracy and the link to Antisemitism</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Forms of practice and expressions – contemporary examples</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Strategies: Identifying and dealing with conspiracy myths</a:t>
            </a:r>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Tree>
    <p:extLst>
      <p:ext uri="{BB962C8B-B14F-4D97-AF65-F5344CB8AC3E}">
        <p14:creationId xmlns:p14="http://schemas.microsoft.com/office/powerpoint/2010/main" val="1821136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3"/>
          <p:cNvSpPr txBox="1">
            <a:spLocks noGrp="1"/>
          </p:cNvSpPr>
          <p:nvPr>
            <p:ph type="title"/>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de-DE" sz="3600" b="1" dirty="0" err="1">
                <a:latin typeface="Lato" panose="020F0502020204030203" pitchFamily="34" charset="0"/>
                <a:ea typeface="Lato" panose="020F0502020204030203" pitchFamily="34" charset="0"/>
                <a:cs typeface="Lato" panose="020F0502020204030203" pitchFamily="34" charset="0"/>
                <a:sym typeface="Teko"/>
              </a:rPr>
              <a:t>Strategies</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Identifying</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and</a:t>
            </a:r>
            <a:r>
              <a:rPr lang="de-DE" sz="3600" b="1" dirty="0">
                <a:latin typeface="Lato" panose="020F0502020204030203" pitchFamily="34" charset="0"/>
                <a:ea typeface="Lato" panose="020F0502020204030203" pitchFamily="34" charset="0"/>
                <a:cs typeface="Lato" panose="020F0502020204030203" pitchFamily="34" charset="0"/>
                <a:sym typeface="Teko"/>
              </a:rPr>
              <a:t> </a:t>
            </a:r>
            <a:br>
              <a:rPr lang="de-DE" sz="3600" b="1" dirty="0">
                <a:latin typeface="Lato" panose="020F0502020204030203" pitchFamily="34" charset="0"/>
                <a:ea typeface="Lato" panose="020F0502020204030203" pitchFamily="34" charset="0"/>
                <a:cs typeface="Lato" panose="020F0502020204030203" pitchFamily="34" charset="0"/>
                <a:sym typeface="Teko"/>
              </a:rPr>
            </a:br>
            <a:r>
              <a:rPr lang="de-DE" sz="3600" b="1" dirty="0" err="1">
                <a:latin typeface="Lato" panose="020F0502020204030203" pitchFamily="34" charset="0"/>
                <a:ea typeface="Lato" panose="020F0502020204030203" pitchFamily="34" charset="0"/>
                <a:cs typeface="Lato" panose="020F0502020204030203" pitchFamily="34" charset="0"/>
                <a:sym typeface="Teko"/>
              </a:rPr>
              <a:t>Dealing</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with</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Conspiracy</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Myths</a:t>
            </a:r>
            <a:endParaRPr sz="3600" b="1" dirty="0">
              <a:latin typeface="Lato" panose="020F0502020204030203" pitchFamily="34" charset="0"/>
              <a:ea typeface="Lato" panose="020F0502020204030203" pitchFamily="34" charset="0"/>
              <a:cs typeface="Lato" panose="020F0502020204030203" pitchFamily="34" charset="0"/>
              <a:sym typeface="Teko"/>
            </a:endParaRPr>
          </a:p>
        </p:txBody>
      </p:sp>
      <p:sp>
        <p:nvSpPr>
          <p:cNvPr id="92" name="Google Shape;92;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3</a:t>
            </a:fld>
            <a:endParaRPr/>
          </a:p>
        </p:txBody>
      </p:sp>
      <p:sp>
        <p:nvSpPr>
          <p:cNvPr id="93" name="Google Shape;93;p3"/>
          <p:cNvSpPr txBox="1"/>
          <p:nvPr/>
        </p:nvSpPr>
        <p:spPr>
          <a:xfrm>
            <a:off x="1170600" y="127875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dirty="0">
                <a:solidFill>
                  <a:srgbClr val="E5362B"/>
                </a:solidFill>
                <a:latin typeface="Lato"/>
                <a:ea typeface="Lato"/>
                <a:cs typeface="Lato"/>
                <a:sym typeface="Lato"/>
              </a:rPr>
              <a:t>5</a:t>
            </a:r>
            <a:endParaRPr sz="7200" b="1" dirty="0">
              <a:solidFill>
                <a:srgbClr val="E5362B"/>
              </a:solidFill>
              <a:latin typeface="Lato"/>
              <a:ea typeface="Lato"/>
              <a:cs typeface="Lato"/>
              <a:sym typeface="Lato"/>
            </a:endParaRPr>
          </a:p>
        </p:txBody>
      </p:sp>
    </p:spTree>
    <p:extLst>
      <p:ext uri="{BB962C8B-B14F-4D97-AF65-F5344CB8AC3E}">
        <p14:creationId xmlns:p14="http://schemas.microsoft.com/office/powerpoint/2010/main" val="1325311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BE340E52-6C0C-E949-B4E3-5DDB996BBEC1}"/>
              </a:ext>
            </a:extLst>
          </p:cNvPr>
          <p:cNvSpPr>
            <a:spLocks noGrp="1"/>
          </p:cNvSpPr>
          <p:nvPr>
            <p:ph type="body" idx="1"/>
          </p:nvPr>
        </p:nvSpPr>
        <p:spPr>
          <a:xfrm>
            <a:off x="338763" y="3049783"/>
            <a:ext cx="4080838" cy="1020194"/>
          </a:xfrm>
        </p:spPr>
        <p:txBody>
          <a:bodyPr/>
          <a:lstStyle/>
          <a:p>
            <a:pPr marL="114300" indent="0">
              <a:buNone/>
            </a:pPr>
            <a:r>
              <a:rPr lang="en-GB" dirty="0"/>
              <a:t>1. Identifying techniques:</a:t>
            </a:r>
          </a:p>
          <a:p>
            <a:pPr marL="114300" indent="0">
              <a:buNone/>
            </a:pPr>
            <a:r>
              <a:rPr lang="en-GB" sz="1400" dirty="0">
                <a:solidFill>
                  <a:schemeClr val="tx1"/>
                </a:solidFill>
              </a:rPr>
              <a:t>Source criticism and Analysis</a:t>
            </a:r>
          </a:p>
        </p:txBody>
      </p:sp>
      <p:sp>
        <p:nvSpPr>
          <p:cNvPr id="4" name="Foliennummernplatzhalter 3">
            <a:extLst>
              <a:ext uri="{FF2B5EF4-FFF2-40B4-BE49-F238E27FC236}">
                <a16:creationId xmlns:a16="http://schemas.microsoft.com/office/drawing/2014/main" id="{30AA1B62-097F-6A4B-8221-5EAF60130C4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4</a:t>
            </a:fld>
            <a:endParaRPr lang="de-AT"/>
          </a:p>
        </p:txBody>
      </p:sp>
      <p:sp>
        <p:nvSpPr>
          <p:cNvPr id="6" name="Google Shape;202;p12"/>
          <p:cNvSpPr/>
          <p:nvPr/>
        </p:nvSpPr>
        <p:spPr>
          <a:xfrm>
            <a:off x="338763" y="1034537"/>
            <a:ext cx="8493670" cy="1672803"/>
          </a:xfrm>
          <a:prstGeom prst="wedgeRoundRectCallout">
            <a:avLst>
              <a:gd name="adj1" fmla="val -34459"/>
              <a:gd name="adj2" fmla="val -103482"/>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114300">
              <a:lnSpc>
                <a:spcPct val="150000"/>
              </a:lnSpc>
              <a:spcAft>
                <a:spcPts val="1200"/>
              </a:spcAft>
            </a:pPr>
            <a:r>
              <a:rPr lang="en-GB" sz="1800" b="1" dirty="0">
                <a:solidFill>
                  <a:schemeClr val="tx1"/>
                </a:solidFill>
                <a:latin typeface="Lato" panose="020B0604020202020204" charset="0"/>
              </a:rPr>
              <a:t>“The first step to prevent conspiracy theories is to know that they exist. </a:t>
            </a:r>
            <a:r>
              <a:rPr lang="de-AT" sz="1800" b="1" dirty="0" err="1">
                <a:solidFill>
                  <a:schemeClr val="tx1"/>
                </a:solidFill>
                <a:latin typeface="Lato" panose="020B0604020202020204" charset="0"/>
              </a:rPr>
              <a:t>Be</a:t>
            </a:r>
            <a:r>
              <a:rPr lang="de-AT" sz="1800" b="1" dirty="0">
                <a:solidFill>
                  <a:schemeClr val="tx1"/>
                </a:solidFill>
                <a:latin typeface="Lato" panose="020B0604020202020204" charset="0"/>
              </a:rPr>
              <a:t> </a:t>
            </a:r>
            <a:r>
              <a:rPr lang="de-AT" sz="1800" b="1" dirty="0" err="1">
                <a:solidFill>
                  <a:schemeClr val="tx1"/>
                </a:solidFill>
                <a:latin typeface="Lato" panose="020B0604020202020204" charset="0"/>
              </a:rPr>
              <a:t>aware</a:t>
            </a:r>
            <a:r>
              <a:rPr lang="de-AT" sz="1800" b="1" dirty="0">
                <a:solidFill>
                  <a:schemeClr val="tx1"/>
                </a:solidFill>
                <a:latin typeface="Lato" panose="020B0604020202020204" charset="0"/>
              </a:rPr>
              <a:t>. Stop </a:t>
            </a:r>
            <a:r>
              <a:rPr lang="de-AT" sz="1800" b="1" dirty="0" err="1">
                <a:solidFill>
                  <a:schemeClr val="tx1"/>
                </a:solidFill>
                <a:latin typeface="Lato" panose="020B0604020202020204" charset="0"/>
              </a:rPr>
              <a:t>the</a:t>
            </a:r>
            <a:r>
              <a:rPr lang="de-AT" sz="1800" b="1" dirty="0">
                <a:solidFill>
                  <a:schemeClr val="tx1"/>
                </a:solidFill>
                <a:latin typeface="Lato" panose="020B0604020202020204" charset="0"/>
              </a:rPr>
              <a:t> </a:t>
            </a:r>
            <a:r>
              <a:rPr lang="de-AT" sz="1800" b="1" dirty="0" err="1">
                <a:solidFill>
                  <a:schemeClr val="tx1"/>
                </a:solidFill>
                <a:latin typeface="Lato" panose="020B0604020202020204" charset="0"/>
              </a:rPr>
              <a:t>spread</a:t>
            </a:r>
            <a:r>
              <a:rPr lang="de-AT" sz="1800" b="1" dirty="0">
                <a:solidFill>
                  <a:schemeClr val="tx1"/>
                </a:solidFill>
                <a:latin typeface="Lato" panose="020B0604020202020204" charset="0"/>
              </a:rPr>
              <a:t>.“ </a:t>
            </a:r>
            <a:r>
              <a:rPr lang="de-AT" dirty="0">
                <a:solidFill>
                  <a:schemeClr val="tx1"/>
                </a:solidFill>
                <a:latin typeface="Lato" panose="020B0604020202020204" charset="0"/>
              </a:rPr>
              <a:t>(European </a:t>
            </a:r>
            <a:r>
              <a:rPr lang="de-AT" dirty="0" err="1">
                <a:solidFill>
                  <a:schemeClr val="tx1"/>
                </a:solidFill>
                <a:latin typeface="Lato" panose="020B0604020202020204" charset="0"/>
              </a:rPr>
              <a:t>Commission</a:t>
            </a:r>
            <a:r>
              <a:rPr lang="de-AT" dirty="0">
                <a:solidFill>
                  <a:schemeClr val="tx1"/>
                </a:solidFill>
                <a:latin typeface="Lato" panose="020B0604020202020204" charset="0"/>
              </a:rPr>
              <a:t>)</a:t>
            </a:r>
          </a:p>
        </p:txBody>
      </p:sp>
      <p:sp>
        <p:nvSpPr>
          <p:cNvPr id="7" name="Textplatzhalter 2">
            <a:extLst>
              <a:ext uri="{FF2B5EF4-FFF2-40B4-BE49-F238E27FC236}">
                <a16:creationId xmlns:a16="http://schemas.microsoft.com/office/drawing/2014/main" id="{BE340E52-6C0C-E949-B4E3-5DDB996BBEC1}"/>
              </a:ext>
            </a:extLst>
          </p:cNvPr>
          <p:cNvSpPr txBox="1">
            <a:spLocks/>
          </p:cNvSpPr>
          <p:nvPr/>
        </p:nvSpPr>
        <p:spPr>
          <a:xfrm>
            <a:off x="4751595" y="3049783"/>
            <a:ext cx="4080838" cy="1020194"/>
          </a:xfrm>
          <a:prstGeom prst="rect">
            <a:avLst/>
          </a:prstGeom>
          <a:solidFill>
            <a:srgbClr val="FFFFFF"/>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pPr marL="114300" indent="0">
              <a:buFont typeface="Lato"/>
              <a:buNone/>
            </a:pPr>
            <a:r>
              <a:rPr lang="en-GB" dirty="0"/>
              <a:t>2. Strategies for action: </a:t>
            </a:r>
          </a:p>
          <a:p>
            <a:pPr marL="114300" indent="0">
              <a:buFont typeface="Lato"/>
              <a:buNone/>
            </a:pPr>
            <a:r>
              <a:rPr lang="en-GB" sz="1400" dirty="0">
                <a:solidFill>
                  <a:schemeClr val="tx1"/>
                </a:solidFill>
              </a:rPr>
              <a:t>Arguing on a factual or personal level</a:t>
            </a:r>
          </a:p>
          <a:p>
            <a:pPr marL="114300" indent="0">
              <a:buFont typeface="Lato"/>
              <a:buNone/>
            </a:pPr>
            <a:r>
              <a:rPr lang="en-GB" sz="1400" dirty="0">
                <a:solidFill>
                  <a:schemeClr val="tx1"/>
                </a:solidFill>
              </a:rPr>
              <a:t>Other strategies?</a:t>
            </a:r>
          </a:p>
        </p:txBody>
      </p:sp>
    </p:spTree>
    <p:extLst>
      <p:ext uri="{BB962C8B-B14F-4D97-AF65-F5344CB8AC3E}">
        <p14:creationId xmlns:p14="http://schemas.microsoft.com/office/powerpoint/2010/main" val="222867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27B001-CED3-704D-8742-7057AA00153B}"/>
              </a:ext>
            </a:extLst>
          </p:cNvPr>
          <p:cNvSpPr>
            <a:spLocks noGrp="1"/>
          </p:cNvSpPr>
          <p:nvPr>
            <p:ph type="title"/>
          </p:nvPr>
        </p:nvSpPr>
        <p:spPr/>
        <p:txBody>
          <a:bodyPr/>
          <a:lstStyle/>
          <a:p>
            <a:r>
              <a:rPr lang="en-GB" dirty="0"/>
              <a:t>Checklist: Conspiracy Myth or Criticism?</a:t>
            </a:r>
            <a:endParaRPr lang="en-GB" sz="1800" b="1" dirty="0">
              <a:solidFill>
                <a:srgbClr val="DF0205"/>
              </a:solidFill>
            </a:endParaRPr>
          </a:p>
        </p:txBody>
      </p:sp>
      <p:sp>
        <p:nvSpPr>
          <p:cNvPr id="4" name="Foliennummernplatzhalter 3">
            <a:extLst>
              <a:ext uri="{FF2B5EF4-FFF2-40B4-BE49-F238E27FC236}">
                <a16:creationId xmlns:a16="http://schemas.microsoft.com/office/drawing/2014/main" id="{D5104305-CC09-D842-B670-1A87FD04FC6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5</a:t>
            </a:fld>
            <a:endParaRPr lang="de-AT"/>
          </a:p>
        </p:txBody>
      </p:sp>
      <p:graphicFrame>
        <p:nvGraphicFramePr>
          <p:cNvPr id="7" name="Tabelle 7">
            <a:extLst>
              <a:ext uri="{FF2B5EF4-FFF2-40B4-BE49-F238E27FC236}">
                <a16:creationId xmlns:a16="http://schemas.microsoft.com/office/drawing/2014/main" id="{BC022B8B-4332-1343-A6D3-867870D72137}"/>
              </a:ext>
            </a:extLst>
          </p:cNvPr>
          <p:cNvGraphicFramePr>
            <a:graphicFrameLocks noGrp="1"/>
          </p:cNvGraphicFramePr>
          <p:nvPr>
            <p:extLst>
              <p:ext uri="{D42A27DB-BD31-4B8C-83A1-F6EECF244321}">
                <p14:modId xmlns:p14="http://schemas.microsoft.com/office/powerpoint/2010/main" val="1984503973"/>
              </p:ext>
            </p:extLst>
          </p:nvPr>
        </p:nvGraphicFramePr>
        <p:xfrm>
          <a:off x="510987" y="1440125"/>
          <a:ext cx="7942730" cy="2455406"/>
        </p:xfrm>
        <a:graphic>
          <a:graphicData uri="http://schemas.openxmlformats.org/drawingml/2006/table">
            <a:tbl>
              <a:tblPr firstRow="1" bandRow="1">
                <a:tableStyleId>{F5AB1C69-6EDB-4FF4-983F-18BD219EF322}</a:tableStyleId>
              </a:tblPr>
              <a:tblGrid>
                <a:gridCol w="3971365">
                  <a:extLst>
                    <a:ext uri="{9D8B030D-6E8A-4147-A177-3AD203B41FA5}">
                      <a16:colId xmlns:a16="http://schemas.microsoft.com/office/drawing/2014/main" val="988455248"/>
                    </a:ext>
                  </a:extLst>
                </a:gridCol>
                <a:gridCol w="3971365">
                  <a:extLst>
                    <a:ext uri="{9D8B030D-6E8A-4147-A177-3AD203B41FA5}">
                      <a16:colId xmlns:a16="http://schemas.microsoft.com/office/drawing/2014/main" val="2035584938"/>
                    </a:ext>
                  </a:extLst>
                </a:gridCol>
              </a:tblGrid>
              <a:tr h="38345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300" b="1" i="0" u="none" strike="noStrike" cap="none" dirty="0">
                          <a:solidFill>
                            <a:schemeClr val="lt1"/>
                          </a:solidFill>
                          <a:latin typeface="Lato" panose="020B0604020202020204" charset="0"/>
                          <a:ea typeface="+mn-ea"/>
                          <a:cs typeface="+mn-cs"/>
                          <a:sym typeface="Arial"/>
                        </a:rPr>
                        <a:t>Critical world view</a:t>
                      </a:r>
                    </a:p>
                  </a:txBody>
                  <a:tcPr anchor="ctr">
                    <a:solidFill>
                      <a:srgbClr val="DF0205"/>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300" b="1" i="0" u="none" strike="noStrike" cap="none" dirty="0">
                          <a:solidFill>
                            <a:schemeClr val="lt1"/>
                          </a:solidFill>
                          <a:latin typeface="Lato" panose="020B0604020202020204" charset="0"/>
                          <a:ea typeface="+mn-ea"/>
                          <a:cs typeface="+mn-cs"/>
                          <a:sym typeface="Arial"/>
                        </a:rPr>
                        <a:t>Conspiratorial world view</a:t>
                      </a:r>
                    </a:p>
                  </a:txBody>
                  <a:tcPr anchor="ctr">
                    <a:solidFill>
                      <a:srgbClr val="DF0205"/>
                    </a:solidFill>
                  </a:tcPr>
                </a:tc>
                <a:extLst>
                  <a:ext uri="{0D108BD9-81ED-4DB2-BD59-A6C34878D82A}">
                    <a16:rowId xmlns:a16="http://schemas.microsoft.com/office/drawing/2014/main" val="1700675887"/>
                  </a:ext>
                </a:extLst>
              </a:tr>
              <a:tr h="38345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200" dirty="0">
                          <a:solidFill>
                            <a:schemeClr val="tx1"/>
                          </a:solidFill>
                          <a:latin typeface="Lato" panose="020F0502020204030203" pitchFamily="34" charset="0"/>
                          <a:ea typeface="Lato" panose="020F0502020204030203" pitchFamily="34" charset="0"/>
                          <a:cs typeface="Lato" panose="020F0502020204030203" pitchFamily="34" charset="0"/>
                        </a:rPr>
                        <a:t>Search for reasons</a:t>
                      </a:r>
                    </a:p>
                  </a:txBody>
                  <a:tcPr>
                    <a:solidFill>
                      <a:schemeClr val="bg1">
                        <a:lumMod val="95000"/>
                      </a:schemeClr>
                    </a:solidFill>
                  </a:tcPr>
                </a:tc>
                <a:tc>
                  <a:txBody>
                    <a:bodyPr/>
                    <a:lstStyle/>
                    <a:p>
                      <a:pPr algn="ctr"/>
                      <a:r>
                        <a:rPr lang="en-GB" sz="1200" dirty="0">
                          <a:latin typeface="Lato" panose="020F0502020204030203" pitchFamily="34" charset="0"/>
                          <a:ea typeface="Lato" panose="020F0502020204030203" pitchFamily="34" charset="0"/>
                          <a:cs typeface="Lato" panose="020F0502020204030203" pitchFamily="34" charset="0"/>
                        </a:rPr>
                        <a:t>Search for the ‘guilty party’</a:t>
                      </a:r>
                    </a:p>
                  </a:txBody>
                  <a:tcPr>
                    <a:solidFill>
                      <a:schemeClr val="bg1">
                        <a:lumMod val="95000"/>
                      </a:schemeClr>
                    </a:solidFill>
                  </a:tcPr>
                </a:tc>
                <a:extLst>
                  <a:ext uri="{0D108BD9-81ED-4DB2-BD59-A6C34878D82A}">
                    <a16:rowId xmlns:a16="http://schemas.microsoft.com/office/drawing/2014/main" val="1819007516"/>
                  </a:ext>
                </a:extLst>
              </a:tr>
              <a:tr h="38345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200" dirty="0">
                          <a:solidFill>
                            <a:schemeClr val="tx1"/>
                          </a:solidFill>
                          <a:latin typeface="Lato" panose="020F0502020204030203" pitchFamily="34" charset="0"/>
                          <a:ea typeface="Lato" panose="020F0502020204030203" pitchFamily="34" charset="0"/>
                          <a:cs typeface="Lato" panose="020F0502020204030203" pitchFamily="34" charset="0"/>
                        </a:rPr>
                        <a:t>Open for other explanations</a:t>
                      </a:r>
                    </a:p>
                  </a:txBody>
                  <a:tcP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200" dirty="0">
                          <a:latin typeface="Lato" panose="020F0502020204030203" pitchFamily="34" charset="0"/>
                          <a:ea typeface="Lato" panose="020F0502020204030203" pitchFamily="34" charset="0"/>
                          <a:cs typeface="Lato" panose="020F0502020204030203" pitchFamily="34" charset="0"/>
                        </a:rPr>
                        <a:t>Resistant to other explanations</a:t>
                      </a:r>
                    </a:p>
                  </a:txBody>
                  <a:tcPr>
                    <a:solidFill>
                      <a:schemeClr val="bg1">
                        <a:lumMod val="95000"/>
                      </a:schemeClr>
                    </a:solidFill>
                  </a:tcPr>
                </a:tc>
                <a:extLst>
                  <a:ext uri="{0D108BD9-81ED-4DB2-BD59-A6C34878D82A}">
                    <a16:rowId xmlns:a16="http://schemas.microsoft.com/office/drawing/2014/main" val="272540577"/>
                  </a:ext>
                </a:extLst>
              </a:tr>
              <a:tr h="385784">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200" dirty="0">
                          <a:solidFill>
                            <a:schemeClr val="tx1"/>
                          </a:solidFill>
                          <a:latin typeface="Lato" panose="020F0502020204030203" pitchFamily="34" charset="0"/>
                          <a:ea typeface="Lato" panose="020F0502020204030203" pitchFamily="34" charset="0"/>
                          <a:cs typeface="Lato" panose="020F0502020204030203" pitchFamily="34" charset="0"/>
                        </a:rPr>
                        <a:t>Gain in knowledge is the goal</a:t>
                      </a:r>
                    </a:p>
                  </a:txBody>
                  <a:tcP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200" dirty="0">
                          <a:latin typeface="Lato" panose="020F0502020204030203" pitchFamily="34" charset="0"/>
                          <a:ea typeface="Lato" panose="020F0502020204030203" pitchFamily="34" charset="0"/>
                          <a:cs typeface="Lato" panose="020F0502020204030203" pitchFamily="34" charset="0"/>
                        </a:rPr>
                        <a:t>Confirmation of conspiratorial world view is the goal</a:t>
                      </a:r>
                    </a:p>
                  </a:txBody>
                  <a:tcPr>
                    <a:solidFill>
                      <a:schemeClr val="bg1">
                        <a:lumMod val="95000"/>
                      </a:schemeClr>
                    </a:solidFill>
                  </a:tcPr>
                </a:tc>
                <a:extLst>
                  <a:ext uri="{0D108BD9-81ED-4DB2-BD59-A6C34878D82A}">
                    <a16:rowId xmlns:a16="http://schemas.microsoft.com/office/drawing/2014/main" val="3787648188"/>
                  </a:ext>
                </a:extLst>
              </a:tr>
              <a:tr h="38345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200" dirty="0">
                          <a:solidFill>
                            <a:schemeClr val="tx1"/>
                          </a:solidFill>
                          <a:latin typeface="Lato" panose="020F0502020204030203" pitchFamily="34" charset="0"/>
                          <a:ea typeface="Lato" panose="020F0502020204030203" pitchFamily="34" charset="0"/>
                          <a:cs typeface="Lato" panose="020F0502020204030203" pitchFamily="34" charset="0"/>
                        </a:rPr>
                        <a:t>Self-criticism</a:t>
                      </a:r>
                    </a:p>
                  </a:txBody>
                  <a:tcP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200" dirty="0">
                          <a:latin typeface="Lato" panose="020F0502020204030203" pitchFamily="34" charset="0"/>
                          <a:ea typeface="Lato" panose="020F0502020204030203" pitchFamily="34" charset="0"/>
                          <a:cs typeface="Lato" panose="020F0502020204030203" pitchFamily="34" charset="0"/>
                        </a:rPr>
                        <a:t>Absolute claim of the own view</a:t>
                      </a:r>
                    </a:p>
                  </a:txBody>
                  <a:tcPr>
                    <a:solidFill>
                      <a:schemeClr val="bg1">
                        <a:lumMod val="95000"/>
                      </a:schemeClr>
                    </a:solidFill>
                  </a:tcPr>
                </a:tc>
                <a:extLst>
                  <a:ext uri="{0D108BD9-81ED-4DB2-BD59-A6C34878D82A}">
                    <a16:rowId xmlns:a16="http://schemas.microsoft.com/office/drawing/2014/main" val="2662390046"/>
                  </a:ext>
                </a:extLst>
              </a:tr>
              <a:tr h="535790">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200" dirty="0">
                          <a:solidFill>
                            <a:schemeClr val="tx1"/>
                          </a:solidFill>
                          <a:latin typeface="Lato" panose="020F0502020204030203" pitchFamily="34" charset="0"/>
                          <a:ea typeface="Lato" panose="020F0502020204030203" pitchFamily="34" charset="0"/>
                          <a:cs typeface="Lato" panose="020F0502020204030203" pitchFamily="34" charset="0"/>
                        </a:rPr>
                        <a:t>Endure contradiction and acknowledge new perspectives</a:t>
                      </a:r>
                    </a:p>
                  </a:txBody>
                  <a:tcP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200" dirty="0">
                          <a:latin typeface="Lato" panose="020F0502020204030203" pitchFamily="34" charset="0"/>
                          <a:ea typeface="Lato" panose="020F0502020204030203" pitchFamily="34" charset="0"/>
                          <a:cs typeface="Lato" panose="020F0502020204030203" pitchFamily="34" charset="0"/>
                        </a:rPr>
                        <a:t>Contradictions are integrated in own view or denied</a:t>
                      </a:r>
                    </a:p>
                  </a:txBody>
                  <a:tcPr>
                    <a:solidFill>
                      <a:schemeClr val="bg1">
                        <a:lumMod val="95000"/>
                      </a:schemeClr>
                    </a:solidFill>
                  </a:tcPr>
                </a:tc>
                <a:extLst>
                  <a:ext uri="{0D108BD9-81ED-4DB2-BD59-A6C34878D82A}">
                    <a16:rowId xmlns:a16="http://schemas.microsoft.com/office/drawing/2014/main" val="915060050"/>
                  </a:ext>
                </a:extLst>
              </a:tr>
            </a:tbl>
          </a:graphicData>
        </a:graphic>
      </p:graphicFrame>
      <p:sp>
        <p:nvSpPr>
          <p:cNvPr id="3" name="Textfeld 2"/>
          <p:cNvSpPr txBox="1"/>
          <p:nvPr/>
        </p:nvSpPr>
        <p:spPr>
          <a:xfrm>
            <a:off x="6004179" y="3991249"/>
            <a:ext cx="2553904" cy="276999"/>
          </a:xfrm>
          <a:prstGeom prst="rect">
            <a:avLst/>
          </a:prstGeom>
          <a:noFill/>
        </p:spPr>
        <p:txBody>
          <a:bodyPr wrap="none" rtlCol="0">
            <a:spAutoFit/>
          </a:bodyPr>
          <a:lstStyle/>
          <a:p>
            <a:r>
              <a:rPr lang="de-DE" sz="1200" dirty="0">
                <a:latin typeface="Lato" panose="020B0604020202020204" charset="0"/>
              </a:rPr>
              <a:t>(cf. Antonio </a:t>
            </a:r>
            <a:r>
              <a:rPr lang="de-DE" sz="1200" dirty="0" err="1">
                <a:latin typeface="Lato" panose="020B0604020202020204" charset="0"/>
              </a:rPr>
              <a:t>Amadeu</a:t>
            </a:r>
            <a:r>
              <a:rPr lang="de-DE" sz="1200" dirty="0">
                <a:latin typeface="Lato" panose="020B0604020202020204" charset="0"/>
              </a:rPr>
              <a:t> Stiftung 2020)</a:t>
            </a:r>
          </a:p>
        </p:txBody>
      </p:sp>
    </p:spTree>
    <p:extLst>
      <p:ext uri="{BB962C8B-B14F-4D97-AF65-F5344CB8AC3E}">
        <p14:creationId xmlns:p14="http://schemas.microsoft.com/office/powerpoint/2010/main" val="3327181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D5C5DB-5AD4-3741-B2CF-3EC62566FA24}"/>
              </a:ext>
            </a:extLst>
          </p:cNvPr>
          <p:cNvSpPr>
            <a:spLocks noGrp="1"/>
          </p:cNvSpPr>
          <p:nvPr>
            <p:ph type="title"/>
          </p:nvPr>
        </p:nvSpPr>
        <p:spPr/>
        <p:txBody>
          <a:bodyPr/>
          <a:lstStyle/>
          <a:p>
            <a:r>
              <a:rPr lang="en-GB" sz="2400" dirty="0"/>
              <a:t>Source Criticism and Evaluation of Information</a:t>
            </a:r>
            <a:endParaRPr lang="en-GB" sz="1800" b="1" dirty="0">
              <a:solidFill>
                <a:srgbClr val="DF0205"/>
              </a:solidFill>
            </a:endParaRPr>
          </a:p>
        </p:txBody>
      </p:sp>
      <p:sp>
        <p:nvSpPr>
          <p:cNvPr id="4" name="Foliennummernplatzhalter 3">
            <a:extLst>
              <a:ext uri="{FF2B5EF4-FFF2-40B4-BE49-F238E27FC236}">
                <a16:creationId xmlns:a16="http://schemas.microsoft.com/office/drawing/2014/main" id="{236F791A-CA80-6447-A16B-B8FC8BEC5B2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6</a:t>
            </a:fld>
            <a:endParaRPr lang="de-AT"/>
          </a:p>
        </p:txBody>
      </p:sp>
      <p:grpSp>
        <p:nvGrpSpPr>
          <p:cNvPr id="11" name="Gruppieren 10"/>
          <p:cNvGrpSpPr/>
          <p:nvPr/>
        </p:nvGrpSpPr>
        <p:grpSpPr>
          <a:xfrm>
            <a:off x="1331153" y="1157967"/>
            <a:ext cx="6249904" cy="3483000"/>
            <a:chOff x="102988" y="1398750"/>
            <a:chExt cx="6249904" cy="3483000"/>
          </a:xfrm>
        </p:grpSpPr>
        <p:grpSp>
          <p:nvGrpSpPr>
            <p:cNvPr id="5" name="Google Shape;282;gf21e7843ed_0_307"/>
            <p:cNvGrpSpPr/>
            <p:nvPr/>
          </p:nvGrpSpPr>
          <p:grpSpPr>
            <a:xfrm>
              <a:off x="102988" y="1398964"/>
              <a:ext cx="3546900" cy="3284936"/>
              <a:chOff x="0" y="1189989"/>
              <a:chExt cx="3546900" cy="3284936"/>
            </a:xfrm>
          </p:grpSpPr>
          <p:sp>
            <p:nvSpPr>
              <p:cNvPr id="6" name="Google Shape;283;gf21e7843ed_0_307"/>
              <p:cNvSpPr/>
              <p:nvPr/>
            </p:nvSpPr>
            <p:spPr>
              <a:xfrm>
                <a:off x="0" y="1189989"/>
                <a:ext cx="3546900" cy="669000"/>
              </a:xfrm>
              <a:prstGeom prst="homePlate">
                <a:avLst>
                  <a:gd name="adj" fmla="val 50000"/>
                </a:avLst>
              </a:prstGeom>
              <a:solidFill>
                <a:srgbClr val="E5362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de-DE" sz="2400" b="1" dirty="0">
                    <a:solidFill>
                      <a:srgbClr val="FFFFFF"/>
                    </a:solidFill>
                    <a:latin typeface="Lato" panose="020F0502020204030203" pitchFamily="34" charset="0"/>
                    <a:ea typeface="Lato" panose="020F0502020204030203" pitchFamily="34" charset="0"/>
                    <a:cs typeface="Lato" panose="020F0502020204030203" pitchFamily="34" charset="0"/>
                    <a:sym typeface="Lato"/>
                  </a:rPr>
                  <a:t>Analysis</a:t>
                </a:r>
                <a:endParaRPr sz="2400" b="1" dirty="0">
                  <a:solidFill>
                    <a:srgbClr val="FFFFFF"/>
                  </a:solidFill>
                  <a:latin typeface="Lato" panose="020F0502020204030203" pitchFamily="34" charset="0"/>
                  <a:ea typeface="Lato" panose="020F0502020204030203" pitchFamily="34" charset="0"/>
                  <a:cs typeface="Lato" panose="020F0502020204030203" pitchFamily="34" charset="0"/>
                  <a:sym typeface="Lato"/>
                </a:endParaRPr>
              </a:p>
            </p:txBody>
          </p:sp>
          <p:sp>
            <p:nvSpPr>
              <p:cNvPr id="7" name="Google Shape;284;gf21e7843ed_0_307"/>
              <p:cNvSpPr txBox="1"/>
              <p:nvPr/>
            </p:nvSpPr>
            <p:spPr>
              <a:xfrm>
                <a:off x="208712" y="1859225"/>
                <a:ext cx="2735400" cy="2615700"/>
              </a:xfrm>
              <a:prstGeom prst="rect">
                <a:avLst/>
              </a:prstGeom>
              <a:noFill/>
              <a:ln>
                <a:noFill/>
              </a:ln>
            </p:spPr>
            <p:txBody>
              <a:bodyPr spcFirstLastPara="1" wrap="square" lIns="91425" tIns="91425" rIns="91425" bIns="91425" anchor="t" anchorCtr="0">
                <a:noAutofit/>
              </a:bodyPr>
              <a:lstStyle/>
              <a:p>
                <a:pPr marL="285750" indent="-285750">
                  <a:lnSpc>
                    <a:spcPct val="150000"/>
                  </a:lnSpc>
                  <a:buClr>
                    <a:srgbClr val="DF0205"/>
                  </a:buClr>
                  <a:buFont typeface="Arial" panose="020B0604020202020204" pitchFamily="34" charset="0"/>
                  <a:buChar char="•"/>
                </a:pPr>
                <a:r>
                  <a:rPr lang="en-GB" b="1" dirty="0">
                    <a:solidFill>
                      <a:schemeClr val="tx1"/>
                    </a:solidFill>
                    <a:latin typeface="Lato" panose="020B0604020202020204" charset="0"/>
                  </a:rPr>
                  <a:t>Description</a:t>
                </a:r>
              </a:p>
              <a:p>
                <a:pPr marL="285750" indent="-285750">
                  <a:lnSpc>
                    <a:spcPct val="150000"/>
                  </a:lnSpc>
                  <a:buClr>
                    <a:srgbClr val="DF0205"/>
                  </a:buClr>
                  <a:buFont typeface="Arial" panose="020B0604020202020204" pitchFamily="34" charset="0"/>
                  <a:buChar char="•"/>
                </a:pPr>
                <a:r>
                  <a:rPr lang="en-GB" b="1" dirty="0">
                    <a:solidFill>
                      <a:schemeClr val="tx1"/>
                    </a:solidFill>
                    <a:latin typeface="Lato" panose="020B0604020202020204" charset="0"/>
                  </a:rPr>
                  <a:t>Origin of the publication (date, place, …)</a:t>
                </a:r>
              </a:p>
              <a:p>
                <a:pPr marL="285750" indent="-285750">
                  <a:lnSpc>
                    <a:spcPct val="150000"/>
                  </a:lnSpc>
                  <a:buClr>
                    <a:srgbClr val="DF0205"/>
                  </a:buClr>
                  <a:buFont typeface="Arial" panose="020B0604020202020204" pitchFamily="34" charset="0"/>
                  <a:buChar char="•"/>
                </a:pPr>
                <a:r>
                  <a:rPr lang="en-GB" b="1" dirty="0">
                    <a:solidFill>
                      <a:schemeClr val="tx1"/>
                    </a:solidFill>
                    <a:latin typeface="Lato" panose="020B0604020202020204" charset="0"/>
                  </a:rPr>
                  <a:t>Perspective</a:t>
                </a:r>
              </a:p>
              <a:p>
                <a:pPr marL="285750" indent="-285750">
                  <a:lnSpc>
                    <a:spcPct val="150000"/>
                  </a:lnSpc>
                  <a:buClr>
                    <a:srgbClr val="DF0205"/>
                  </a:buClr>
                  <a:buFont typeface="Arial" panose="020B0604020202020204" pitchFamily="34" charset="0"/>
                  <a:buChar char="•"/>
                </a:pPr>
                <a:r>
                  <a:rPr lang="en-GB" b="1" dirty="0">
                    <a:solidFill>
                      <a:schemeClr val="tx1"/>
                    </a:solidFill>
                    <a:latin typeface="Lato" panose="020B0604020202020204" charset="0"/>
                  </a:rPr>
                  <a:t>Motive and aim</a:t>
                </a:r>
              </a:p>
              <a:p>
                <a:pPr marL="285750" indent="-285750">
                  <a:lnSpc>
                    <a:spcPct val="150000"/>
                  </a:lnSpc>
                  <a:buClr>
                    <a:srgbClr val="DF0205"/>
                  </a:buClr>
                  <a:buFont typeface="Arial" panose="020B0604020202020204" pitchFamily="34" charset="0"/>
                  <a:buChar char="•"/>
                </a:pPr>
                <a:r>
                  <a:rPr lang="en-GB" b="1" dirty="0">
                    <a:solidFill>
                      <a:schemeClr val="tx1"/>
                    </a:solidFill>
                    <a:latin typeface="Lato" panose="020B0604020202020204" charset="0"/>
                  </a:rPr>
                  <a:t>Context</a:t>
                </a:r>
              </a:p>
              <a:p>
                <a:pPr marL="285750" indent="-285750">
                  <a:lnSpc>
                    <a:spcPct val="150000"/>
                  </a:lnSpc>
                  <a:buClr>
                    <a:srgbClr val="DF0205"/>
                  </a:buClr>
                  <a:buFont typeface="Arial" panose="020B0604020202020204" pitchFamily="34" charset="0"/>
                  <a:buChar char="•"/>
                </a:pPr>
                <a:r>
                  <a:rPr lang="en-GB" b="1" dirty="0">
                    <a:solidFill>
                      <a:schemeClr val="tx1"/>
                    </a:solidFill>
                    <a:latin typeface="Lato" panose="020B0604020202020204" charset="0"/>
                  </a:rPr>
                  <a:t>Audience</a:t>
                </a:r>
              </a:p>
            </p:txBody>
          </p:sp>
        </p:grpSp>
        <p:grpSp>
          <p:nvGrpSpPr>
            <p:cNvPr id="8" name="Google Shape;285;gf21e7843ed_0_307"/>
            <p:cNvGrpSpPr/>
            <p:nvPr/>
          </p:nvGrpSpPr>
          <p:grpSpPr>
            <a:xfrm>
              <a:off x="3047192" y="1398750"/>
              <a:ext cx="3305700" cy="3483000"/>
              <a:chOff x="2944204" y="1189775"/>
              <a:chExt cx="3305700" cy="3483000"/>
            </a:xfrm>
          </p:grpSpPr>
          <p:sp>
            <p:nvSpPr>
              <p:cNvPr id="9" name="Google Shape;286;gf21e7843ed_0_307"/>
              <p:cNvSpPr/>
              <p:nvPr/>
            </p:nvSpPr>
            <p:spPr>
              <a:xfrm>
                <a:off x="2944204" y="1189775"/>
                <a:ext cx="3305700" cy="669000"/>
              </a:xfrm>
              <a:prstGeom prst="chevron">
                <a:avLst>
                  <a:gd name="adj" fmla="val 50000"/>
                </a:avLst>
              </a:prstGeom>
              <a:solidFill>
                <a:srgbClr val="EA999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de-DE" sz="2400" b="1" dirty="0">
                    <a:solidFill>
                      <a:srgbClr val="FFFFFF"/>
                    </a:solidFill>
                    <a:latin typeface="Lato" panose="020F0502020204030203" pitchFamily="34" charset="0"/>
                    <a:ea typeface="Lato" panose="020F0502020204030203" pitchFamily="34" charset="0"/>
                    <a:cs typeface="Lato" panose="020F0502020204030203" pitchFamily="34" charset="0"/>
                    <a:sym typeface="Lato"/>
                  </a:rPr>
                  <a:t>Evaluation</a:t>
                </a:r>
                <a:endParaRPr sz="2400" dirty="0">
                  <a:solidFill>
                    <a:srgbClr val="FFFFFF"/>
                  </a:solidFill>
                  <a:latin typeface="Lato" panose="020F0502020204030203" pitchFamily="34" charset="0"/>
                  <a:ea typeface="Lato" panose="020F0502020204030203" pitchFamily="34" charset="0"/>
                  <a:cs typeface="Lato" panose="020F0502020204030203" pitchFamily="34" charset="0"/>
                  <a:sym typeface="Roboto"/>
                </a:endParaRPr>
              </a:p>
            </p:txBody>
          </p:sp>
          <p:sp>
            <p:nvSpPr>
              <p:cNvPr id="10" name="Google Shape;287;gf21e7843ed_0_307"/>
              <p:cNvSpPr txBox="1"/>
              <p:nvPr/>
            </p:nvSpPr>
            <p:spPr>
              <a:xfrm>
                <a:off x="2944213" y="1858775"/>
                <a:ext cx="3003600" cy="2814000"/>
              </a:xfrm>
              <a:prstGeom prst="rect">
                <a:avLst/>
              </a:prstGeom>
              <a:noFill/>
              <a:ln>
                <a:noFill/>
              </a:ln>
            </p:spPr>
            <p:txBody>
              <a:bodyPr spcFirstLastPara="1" wrap="square" lIns="91425" tIns="91425" rIns="91425" bIns="91425" anchor="t" anchorCtr="0">
                <a:noAutofit/>
              </a:bodyPr>
              <a:lstStyle/>
              <a:p>
                <a:pPr marL="285750" indent="-285750">
                  <a:lnSpc>
                    <a:spcPct val="150000"/>
                  </a:lnSpc>
                  <a:buClr>
                    <a:srgbClr val="DF0205"/>
                  </a:buClr>
                  <a:buFont typeface="Arial" panose="020B0604020202020204" pitchFamily="34" charset="0"/>
                  <a:buChar char="•"/>
                </a:pPr>
                <a:r>
                  <a:rPr lang="en-GB" b="1" dirty="0">
                    <a:solidFill>
                      <a:schemeClr val="tx1"/>
                    </a:solidFill>
                    <a:latin typeface="Lato" panose="020B0604020202020204" charset="0"/>
                  </a:rPr>
                  <a:t>Reliability</a:t>
                </a:r>
              </a:p>
              <a:p>
                <a:pPr marL="285750" indent="-285750">
                  <a:lnSpc>
                    <a:spcPct val="150000"/>
                  </a:lnSpc>
                  <a:buClr>
                    <a:srgbClr val="DF0205"/>
                  </a:buClr>
                  <a:buFont typeface="Arial" panose="020B0604020202020204" pitchFamily="34" charset="0"/>
                  <a:buChar char="•"/>
                </a:pPr>
                <a:r>
                  <a:rPr lang="en-GB" b="1" dirty="0">
                    <a:solidFill>
                      <a:schemeClr val="tx1"/>
                    </a:solidFill>
                    <a:latin typeface="Lato" panose="020B0604020202020204" charset="0"/>
                  </a:rPr>
                  <a:t>Benefit </a:t>
                </a:r>
              </a:p>
            </p:txBody>
          </p:sp>
        </p:grpSp>
      </p:grpSp>
    </p:spTree>
    <p:extLst>
      <p:ext uri="{BB962C8B-B14F-4D97-AF65-F5344CB8AC3E}">
        <p14:creationId xmlns:p14="http://schemas.microsoft.com/office/powerpoint/2010/main" val="170845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D5C5DB-5AD4-3741-B2CF-3EC62566FA24}"/>
              </a:ext>
            </a:extLst>
          </p:cNvPr>
          <p:cNvSpPr>
            <a:spLocks noGrp="1"/>
          </p:cNvSpPr>
          <p:nvPr>
            <p:ph type="title"/>
          </p:nvPr>
        </p:nvSpPr>
        <p:spPr/>
        <p:txBody>
          <a:bodyPr/>
          <a:lstStyle/>
          <a:p>
            <a:r>
              <a:rPr lang="en-GB" sz="2400" dirty="0"/>
              <a:t>Source Criticism</a:t>
            </a:r>
          </a:p>
        </p:txBody>
      </p:sp>
      <p:sp>
        <p:nvSpPr>
          <p:cNvPr id="3" name="Textplatzhalter 2">
            <a:extLst>
              <a:ext uri="{FF2B5EF4-FFF2-40B4-BE49-F238E27FC236}">
                <a16:creationId xmlns:a16="http://schemas.microsoft.com/office/drawing/2014/main" id="{3C348516-9846-1945-B738-BFF266731C21}"/>
              </a:ext>
            </a:extLst>
          </p:cNvPr>
          <p:cNvSpPr>
            <a:spLocks noGrp="1"/>
          </p:cNvSpPr>
          <p:nvPr>
            <p:ph type="body" idx="1"/>
          </p:nvPr>
        </p:nvSpPr>
        <p:spPr>
          <a:xfrm>
            <a:off x="168425" y="1032300"/>
            <a:ext cx="8664000" cy="2992853"/>
          </a:xfrm>
          <a:noFill/>
        </p:spPr>
        <p:txBody>
          <a:bodyPr anchor="ctr"/>
          <a:lstStyle/>
          <a:p>
            <a:pPr>
              <a:buFont typeface="Arial" panose="020B0604020202020204" pitchFamily="34" charset="0"/>
              <a:buChar char="•"/>
            </a:pPr>
            <a:r>
              <a:rPr lang="en-GB" sz="1600" dirty="0">
                <a:solidFill>
                  <a:schemeClr val="tx1"/>
                </a:solidFill>
              </a:rPr>
              <a:t>check the author – </a:t>
            </a:r>
            <a:r>
              <a:rPr lang="en-GB" b="1" dirty="0"/>
              <a:t>Who is writing this and why?</a:t>
            </a:r>
          </a:p>
          <a:p>
            <a:pPr>
              <a:buFont typeface="Arial" panose="020B0604020202020204" pitchFamily="34" charset="0"/>
              <a:buChar char="•"/>
            </a:pPr>
            <a:endParaRPr lang="en-GB" sz="1600" dirty="0">
              <a:solidFill>
                <a:schemeClr val="tx1"/>
              </a:solidFill>
            </a:endParaRPr>
          </a:p>
          <a:p>
            <a:pPr>
              <a:buFont typeface="Arial" panose="020B0604020202020204" pitchFamily="34" charset="0"/>
              <a:buChar char="•"/>
            </a:pPr>
            <a:r>
              <a:rPr lang="en-GB" sz="1600" dirty="0">
                <a:solidFill>
                  <a:schemeClr val="tx1"/>
                </a:solidFill>
              </a:rPr>
              <a:t>check the source – </a:t>
            </a:r>
            <a:r>
              <a:rPr lang="en-GB" b="1" dirty="0"/>
              <a:t>Is it reliable and reputable?</a:t>
            </a:r>
          </a:p>
          <a:p>
            <a:pPr>
              <a:buFont typeface="Arial" panose="020B0604020202020204" pitchFamily="34" charset="0"/>
              <a:buChar char="•"/>
            </a:pPr>
            <a:endParaRPr lang="en-GB" sz="1600" dirty="0">
              <a:solidFill>
                <a:schemeClr val="tx1"/>
              </a:solidFill>
            </a:endParaRPr>
          </a:p>
          <a:p>
            <a:pPr>
              <a:buFont typeface="Arial" panose="020B0604020202020204" pitchFamily="34" charset="0"/>
              <a:buChar char="•"/>
            </a:pPr>
            <a:r>
              <a:rPr lang="en-GB" sz="1600" dirty="0">
                <a:solidFill>
                  <a:schemeClr val="tx1"/>
                </a:solidFill>
              </a:rPr>
              <a:t>check the tone and style – </a:t>
            </a:r>
            <a:r>
              <a:rPr lang="en-GB" b="1" dirty="0"/>
              <a:t>Is it balanced and fair or sensationalist and one-dimensional?</a:t>
            </a:r>
            <a:endParaRPr lang="en-GB" sz="1400" b="1" dirty="0"/>
          </a:p>
          <a:p>
            <a:pPr>
              <a:buFont typeface="Arial" panose="020B0604020202020204" pitchFamily="34" charset="0"/>
              <a:buChar char="•"/>
            </a:pPr>
            <a:endParaRPr lang="en-GB" sz="1600" dirty="0">
              <a:solidFill>
                <a:schemeClr val="tx1"/>
              </a:solidFill>
            </a:endParaRPr>
          </a:p>
          <a:p>
            <a:pPr>
              <a:buFont typeface="Arial" panose="020B0604020202020204" pitchFamily="34" charset="0"/>
              <a:buChar char="•"/>
            </a:pPr>
            <a:r>
              <a:rPr lang="en-GB" sz="1600" dirty="0">
                <a:solidFill>
                  <a:schemeClr val="tx1"/>
                </a:solidFill>
              </a:rPr>
              <a:t>… Is it a real conspiracy?</a:t>
            </a:r>
          </a:p>
        </p:txBody>
      </p:sp>
      <p:sp>
        <p:nvSpPr>
          <p:cNvPr id="4" name="Foliennummernplatzhalter 3">
            <a:extLst>
              <a:ext uri="{FF2B5EF4-FFF2-40B4-BE49-F238E27FC236}">
                <a16:creationId xmlns:a16="http://schemas.microsoft.com/office/drawing/2014/main" id="{236F791A-CA80-6447-A16B-B8FC8BEC5B2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7</a:t>
            </a:fld>
            <a:endParaRPr lang="de-AT"/>
          </a:p>
        </p:txBody>
      </p:sp>
      <p:sp>
        <p:nvSpPr>
          <p:cNvPr id="5" name="Rechteck 4"/>
          <p:cNvSpPr/>
          <p:nvPr/>
        </p:nvSpPr>
        <p:spPr>
          <a:xfrm>
            <a:off x="6475991" y="3917562"/>
            <a:ext cx="2388795" cy="415498"/>
          </a:xfrm>
          <a:prstGeom prst="rect">
            <a:avLst/>
          </a:prstGeom>
        </p:spPr>
        <p:txBody>
          <a:bodyPr wrap="none">
            <a:spAutoFit/>
          </a:bodyPr>
          <a:lstStyle/>
          <a:p>
            <a:pPr marL="114300">
              <a:lnSpc>
                <a:spcPct val="150000"/>
              </a:lnSpc>
              <a:spcAft>
                <a:spcPts val="1200"/>
              </a:spcAft>
            </a:pPr>
            <a:r>
              <a:rPr lang="de-AT" dirty="0">
                <a:solidFill>
                  <a:schemeClr val="tx1"/>
                </a:solidFill>
                <a:latin typeface="Lato" panose="020B0604020202020204" charset="0"/>
              </a:rPr>
              <a:t>(cf. European </a:t>
            </a:r>
            <a:r>
              <a:rPr lang="de-AT" dirty="0" err="1">
                <a:solidFill>
                  <a:schemeClr val="tx1"/>
                </a:solidFill>
                <a:latin typeface="Lato" panose="020B0604020202020204" charset="0"/>
              </a:rPr>
              <a:t>Commission</a:t>
            </a:r>
            <a:r>
              <a:rPr lang="de-AT" dirty="0">
                <a:solidFill>
                  <a:schemeClr val="tx1"/>
                </a:solidFill>
                <a:latin typeface="Lato" panose="020B0604020202020204" charset="0"/>
              </a:rPr>
              <a:t>)</a:t>
            </a:r>
          </a:p>
        </p:txBody>
      </p:sp>
    </p:spTree>
    <p:extLst>
      <p:ext uri="{BB962C8B-B14F-4D97-AF65-F5344CB8AC3E}">
        <p14:creationId xmlns:p14="http://schemas.microsoft.com/office/powerpoint/2010/main" val="9461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50053C-F824-B744-9987-AF5202C530A0}"/>
              </a:ext>
            </a:extLst>
          </p:cNvPr>
          <p:cNvSpPr>
            <a:spLocks noGrp="1"/>
          </p:cNvSpPr>
          <p:nvPr>
            <p:ph type="title"/>
          </p:nvPr>
        </p:nvSpPr>
        <p:spPr>
          <a:xfrm>
            <a:off x="307310" y="218037"/>
            <a:ext cx="6802800" cy="572700"/>
          </a:xfrm>
        </p:spPr>
        <p:txBody>
          <a:bodyPr/>
          <a:lstStyle/>
          <a:p>
            <a:r>
              <a:rPr lang="en-GB" sz="2400" dirty="0"/>
              <a:t>Source Criticism exercise</a:t>
            </a:r>
          </a:p>
        </p:txBody>
      </p:sp>
      <p:sp>
        <p:nvSpPr>
          <p:cNvPr id="4" name="Foliennummernplatzhalter 3">
            <a:extLst>
              <a:ext uri="{FF2B5EF4-FFF2-40B4-BE49-F238E27FC236}">
                <a16:creationId xmlns:a16="http://schemas.microsoft.com/office/drawing/2014/main" id="{18DCEC35-7862-2D47-99F3-556F2627D21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8</a:t>
            </a:fld>
            <a:endParaRPr lang="de-AT"/>
          </a:p>
        </p:txBody>
      </p:sp>
      <p:sp>
        <p:nvSpPr>
          <p:cNvPr id="6" name="Google Shape;194;p11"/>
          <p:cNvSpPr/>
          <p:nvPr/>
        </p:nvSpPr>
        <p:spPr>
          <a:xfrm>
            <a:off x="186916" y="894386"/>
            <a:ext cx="6094675" cy="1141834"/>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114300" indent="0">
              <a:buNone/>
            </a:pPr>
            <a:r>
              <a:rPr lang="en-GB" sz="1600" b="1" dirty="0">
                <a:solidFill>
                  <a:schemeClr val="bg1"/>
                </a:solidFill>
                <a:latin typeface="Lato" panose="020B0604020202020204" charset="0"/>
              </a:rPr>
              <a:t>I. Describe the image and narration </a:t>
            </a:r>
          </a:p>
          <a:p>
            <a:pPr marL="192088" indent="-192088">
              <a:buFont typeface="Arial" panose="020B0604020202020204" pitchFamily="34" charset="0"/>
              <a:buChar char="•"/>
            </a:pPr>
            <a:r>
              <a:rPr lang="en-GB" b="1" dirty="0">
                <a:solidFill>
                  <a:srgbClr val="002060"/>
                </a:solidFill>
                <a:latin typeface="Lato" panose="020B0604020202020204" charset="0"/>
              </a:rPr>
              <a:t>What symbols can you see?</a:t>
            </a:r>
          </a:p>
          <a:p>
            <a:pPr marL="192088" indent="-192088">
              <a:buFont typeface="Arial" panose="020B0604020202020204" pitchFamily="34" charset="0"/>
              <a:buChar char="•"/>
            </a:pPr>
            <a:r>
              <a:rPr lang="en-GB" b="1" dirty="0">
                <a:solidFill>
                  <a:srgbClr val="002060"/>
                </a:solidFill>
                <a:latin typeface="Lato" panose="020B0604020202020204" charset="0"/>
              </a:rPr>
              <a:t>What is the statement of the image? Identify perspective, motive and aim.</a:t>
            </a:r>
          </a:p>
        </p:txBody>
      </p:sp>
      <p:sp>
        <p:nvSpPr>
          <p:cNvPr id="7" name="Google Shape;195;p11"/>
          <p:cNvSpPr/>
          <p:nvPr/>
        </p:nvSpPr>
        <p:spPr>
          <a:xfrm>
            <a:off x="92964" y="2106588"/>
            <a:ext cx="6296114" cy="1521069"/>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114300"/>
            <a:r>
              <a:rPr lang="en-GB" sz="1600" b="1" dirty="0">
                <a:solidFill>
                  <a:schemeClr val="bg1"/>
                </a:solidFill>
                <a:latin typeface="Lato" panose="020B0604020202020204" charset="0"/>
              </a:rPr>
              <a:t>II. Research the following information and </a:t>
            </a:r>
            <a:br>
              <a:rPr lang="en-GB" sz="1600" b="1" dirty="0">
                <a:solidFill>
                  <a:schemeClr val="bg1"/>
                </a:solidFill>
                <a:latin typeface="Lato" panose="020B0604020202020204" charset="0"/>
              </a:rPr>
            </a:br>
            <a:r>
              <a:rPr lang="en-GB" sz="1600" b="1" dirty="0">
                <a:solidFill>
                  <a:schemeClr val="bg1"/>
                </a:solidFill>
                <a:latin typeface="Lato" panose="020B0604020202020204" charset="0"/>
              </a:rPr>
              <a:t>answer the following questions </a:t>
            </a:r>
          </a:p>
          <a:p>
            <a:pPr marL="192088" indent="-192088">
              <a:buFont typeface="Arial" panose="020B0604020202020204" pitchFamily="34" charset="0"/>
              <a:buChar char="•"/>
            </a:pPr>
            <a:r>
              <a:rPr lang="en-GB" b="1" dirty="0">
                <a:solidFill>
                  <a:srgbClr val="002060"/>
                </a:solidFill>
                <a:latin typeface="Lato" panose="020B0604020202020204" charset="0"/>
              </a:rPr>
              <a:t>What is the origin of the image/meme?</a:t>
            </a:r>
          </a:p>
          <a:p>
            <a:pPr marL="192088" indent="-192088">
              <a:buFont typeface="Arial" panose="020B0604020202020204" pitchFamily="34" charset="0"/>
              <a:buChar char="•"/>
            </a:pPr>
            <a:r>
              <a:rPr lang="en-GB" b="1" dirty="0">
                <a:solidFill>
                  <a:srgbClr val="002060"/>
                </a:solidFill>
                <a:latin typeface="Lato" panose="020B0604020202020204" charset="0"/>
              </a:rPr>
              <a:t>Who is the author of the quote?</a:t>
            </a:r>
          </a:p>
          <a:p>
            <a:pPr marL="192088" indent="-192088">
              <a:buFont typeface="Arial" panose="020B0604020202020204" pitchFamily="34" charset="0"/>
              <a:buChar char="•"/>
            </a:pPr>
            <a:r>
              <a:rPr lang="en-GB" b="1" dirty="0">
                <a:solidFill>
                  <a:srgbClr val="002060"/>
                </a:solidFill>
                <a:latin typeface="Lato" panose="020B0604020202020204" charset="0"/>
              </a:rPr>
              <a:t>What context of publication and audience did you find it in?</a:t>
            </a:r>
          </a:p>
        </p:txBody>
      </p:sp>
      <p:sp>
        <p:nvSpPr>
          <p:cNvPr id="8" name="Google Shape;194;p11"/>
          <p:cNvSpPr/>
          <p:nvPr/>
        </p:nvSpPr>
        <p:spPr>
          <a:xfrm>
            <a:off x="307310" y="3704008"/>
            <a:ext cx="6081768" cy="742327"/>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r>
              <a:rPr lang="en-GB" sz="1600" b="1" dirty="0">
                <a:solidFill>
                  <a:schemeClr val="bg1"/>
                </a:solidFill>
                <a:latin typeface="Lato" panose="020B0604020202020204" charset="0"/>
              </a:rPr>
              <a:t>III. Presentation of results in plenary and discussion</a:t>
            </a:r>
          </a:p>
          <a:p>
            <a:r>
              <a:rPr lang="en-GB" b="1" dirty="0">
                <a:solidFill>
                  <a:srgbClr val="002060"/>
                </a:solidFill>
                <a:latin typeface="Lato" panose="020B0604020202020204" charset="0"/>
              </a:rPr>
              <a:t>(Evaluation – reliability and benefit)</a:t>
            </a:r>
          </a:p>
        </p:txBody>
      </p:sp>
      <p:sp>
        <p:nvSpPr>
          <p:cNvPr id="10" name="Textfeld 9"/>
          <p:cNvSpPr txBox="1"/>
          <p:nvPr/>
        </p:nvSpPr>
        <p:spPr>
          <a:xfrm>
            <a:off x="6576646" y="2925576"/>
            <a:ext cx="2255787" cy="1658875"/>
          </a:xfrm>
          <a:prstGeom prst="rect">
            <a:avLst/>
          </a:prstGeom>
          <a:solidFill>
            <a:schemeClr val="bg1"/>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285750" indent="-285750" algn="ctr">
              <a:buNone/>
              <a:defRPr sz="2000" b="1">
                <a:solidFill>
                  <a:schemeClr val="lt1"/>
                </a:solidFill>
                <a:latin typeface="Lato"/>
                <a:ea typeface="Lato"/>
                <a:cs typeface="Lato"/>
              </a:defRPr>
            </a:lvl1pPr>
          </a:lstStyle>
          <a:p>
            <a:pPr marL="93663" indent="-15875"/>
            <a:r>
              <a:rPr lang="en-GB" sz="1400" dirty="0">
                <a:solidFill>
                  <a:srgbClr val="DF0205"/>
                </a:solidFill>
              </a:rPr>
              <a:t>Scan the </a:t>
            </a:r>
            <a:r>
              <a:rPr lang="en-GB" sz="1400" dirty="0" err="1">
                <a:solidFill>
                  <a:srgbClr val="DF0205"/>
                </a:solidFill>
              </a:rPr>
              <a:t>QR</a:t>
            </a:r>
            <a:r>
              <a:rPr lang="en-GB" sz="1400" dirty="0">
                <a:solidFill>
                  <a:srgbClr val="DF0205"/>
                </a:solidFill>
              </a:rPr>
              <a:t>-Code to open the image or use the following link:</a:t>
            </a:r>
            <a:br>
              <a:rPr lang="en-GB" sz="1400" dirty="0"/>
            </a:br>
            <a:r>
              <a:rPr lang="en-GB" sz="1400" dirty="0">
                <a:solidFill>
                  <a:schemeClr val="tx1"/>
                </a:solidFill>
                <a:hlinkClick r:id="rId3"/>
              </a:rPr>
              <a:t>https://</a:t>
            </a:r>
            <a:r>
              <a:rPr lang="en-GB" sz="1400" dirty="0" err="1">
                <a:solidFill>
                  <a:schemeClr val="tx1"/>
                </a:solidFill>
                <a:hlinkClick r:id="rId3"/>
              </a:rPr>
              <a:t>bit.ly</a:t>
            </a:r>
            <a:r>
              <a:rPr lang="en-GB" sz="1400" dirty="0">
                <a:solidFill>
                  <a:schemeClr val="tx1"/>
                </a:solidFill>
                <a:hlinkClick r:id="rId3"/>
              </a:rPr>
              <a:t>/</a:t>
            </a:r>
            <a:r>
              <a:rPr lang="en-GB" sz="1400" dirty="0" err="1">
                <a:solidFill>
                  <a:schemeClr val="tx1"/>
                </a:solidFill>
                <a:hlinkClick r:id="rId3"/>
              </a:rPr>
              <a:t>3HSgkgt</a:t>
            </a:r>
            <a:r>
              <a:rPr lang="en-GB" sz="1400" dirty="0">
                <a:solidFill>
                  <a:schemeClr val="tx1"/>
                </a:solidFill>
              </a:rPr>
              <a:t> </a:t>
            </a:r>
          </a:p>
        </p:txBody>
      </p:sp>
      <p:sp>
        <p:nvSpPr>
          <p:cNvPr id="5" name="Textfeld 4"/>
          <p:cNvSpPr txBox="1"/>
          <p:nvPr/>
        </p:nvSpPr>
        <p:spPr>
          <a:xfrm>
            <a:off x="4631866" y="4681898"/>
            <a:ext cx="1757212" cy="261610"/>
          </a:xfrm>
          <a:prstGeom prst="rect">
            <a:avLst/>
          </a:prstGeom>
          <a:noFill/>
        </p:spPr>
        <p:txBody>
          <a:bodyPr wrap="none" rtlCol="0">
            <a:spAutoFit/>
          </a:bodyPr>
          <a:lstStyle/>
          <a:p>
            <a:r>
              <a:rPr lang="de-DE" sz="1100" dirty="0">
                <a:latin typeface="Lato" panose="020B0604020202020204" charset="0"/>
              </a:rPr>
              <a:t>(cf. Pitt 2020; </a:t>
            </a:r>
            <a:r>
              <a:rPr lang="de-DE" sz="1100" dirty="0" err="1">
                <a:latin typeface="Lato" panose="020B0604020202020204" charset="0"/>
              </a:rPr>
              <a:t>Hunt</a:t>
            </a:r>
            <a:r>
              <a:rPr lang="de-DE" sz="1100" dirty="0">
                <a:latin typeface="Lato" panose="020B0604020202020204" charset="0"/>
              </a:rPr>
              <a:t> 2015)</a:t>
            </a:r>
          </a:p>
        </p:txBody>
      </p:sp>
      <p:pic>
        <p:nvPicPr>
          <p:cNvPr id="11" name="Grafik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80366" y="847253"/>
            <a:ext cx="1912862" cy="1912862"/>
          </a:xfrm>
          <a:prstGeom prst="rect">
            <a:avLst/>
          </a:prstGeom>
        </p:spPr>
      </p:pic>
    </p:spTree>
    <p:extLst>
      <p:ext uri="{BB962C8B-B14F-4D97-AF65-F5344CB8AC3E}">
        <p14:creationId xmlns:p14="http://schemas.microsoft.com/office/powerpoint/2010/main" val="4107985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3AAACBDB-3CD4-7540-94CA-F73A9830705A}"/>
              </a:ext>
            </a:extLst>
          </p:cNvPr>
          <p:cNvSpPr>
            <a:spLocks noGrp="1"/>
          </p:cNvSpPr>
          <p:nvPr>
            <p:ph type="body" idx="1"/>
          </p:nvPr>
        </p:nvSpPr>
        <p:spPr>
          <a:xfrm>
            <a:off x="180156" y="773822"/>
            <a:ext cx="3536059" cy="1968808"/>
          </a:xfrm>
          <a:noFill/>
        </p:spPr>
        <p:txBody>
          <a:bodyPr/>
          <a:lstStyle/>
          <a:p>
            <a:pPr marL="114300" indent="0" algn="ctr">
              <a:buNone/>
            </a:pPr>
            <a:r>
              <a:rPr lang="en-GB" i="1" dirty="0">
                <a:solidFill>
                  <a:srgbClr val="002060"/>
                </a:solidFill>
              </a:rPr>
              <a:t>“Image with a quote, misattributed to French philosopher Voltaire, which was first used in a piece by American white nationalist Kevin Strom. This image, with the Jewish star of David on its cuff, has been circulated widely on social media.“</a:t>
            </a:r>
          </a:p>
          <a:p>
            <a:pPr marL="114300" indent="0">
              <a:buNone/>
            </a:pPr>
            <a:endParaRPr lang="en-GB" dirty="0"/>
          </a:p>
          <a:p>
            <a:pPr marL="114300" indent="0" algn="r">
              <a:buNone/>
            </a:pPr>
            <a:r>
              <a:rPr lang="en-GB" sz="1200" b="1" i="1" dirty="0">
                <a:solidFill>
                  <a:schemeClr val="tx1"/>
                </a:solidFill>
              </a:rPr>
              <a:t>(Antisemitism Policy Trust 2020, p. 14)</a:t>
            </a:r>
          </a:p>
          <a:p>
            <a:pPr marL="114300" indent="0">
              <a:buNone/>
            </a:pPr>
            <a:endParaRPr lang="en-GB" dirty="0"/>
          </a:p>
        </p:txBody>
      </p:sp>
      <p:sp>
        <p:nvSpPr>
          <p:cNvPr id="4" name="Foliennummernplatzhalter 3">
            <a:extLst>
              <a:ext uri="{FF2B5EF4-FFF2-40B4-BE49-F238E27FC236}">
                <a16:creationId xmlns:a16="http://schemas.microsoft.com/office/drawing/2014/main" id="{552D5AAC-7218-CA4A-BBFD-B781A1E5D30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9</a:t>
            </a:fld>
            <a:endParaRPr lang="de-AT"/>
          </a:p>
        </p:txBody>
      </p:sp>
      <p:sp>
        <p:nvSpPr>
          <p:cNvPr id="7" name="Textfeld 6"/>
          <p:cNvSpPr txBox="1"/>
          <p:nvPr/>
        </p:nvSpPr>
        <p:spPr>
          <a:xfrm>
            <a:off x="4149968" y="2962082"/>
            <a:ext cx="2255787" cy="1658875"/>
          </a:xfrm>
          <a:prstGeom prst="rect">
            <a:avLst/>
          </a:prstGeom>
          <a:solidFill>
            <a:schemeClr val="bg1"/>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285750" indent="-285750" algn="ctr">
              <a:buNone/>
              <a:defRPr sz="2000" b="1">
                <a:solidFill>
                  <a:schemeClr val="lt1"/>
                </a:solidFill>
                <a:latin typeface="Lato"/>
                <a:ea typeface="Lato"/>
                <a:cs typeface="Lato"/>
              </a:defRPr>
            </a:lvl1pPr>
          </a:lstStyle>
          <a:p>
            <a:pPr marL="93663" indent="-15875"/>
            <a:r>
              <a:rPr lang="en-GB" sz="1400" dirty="0">
                <a:solidFill>
                  <a:srgbClr val="DF0205"/>
                </a:solidFill>
              </a:rPr>
              <a:t>Voltaire quote with Jewish star:</a:t>
            </a:r>
            <a:br>
              <a:rPr lang="en-GB" sz="1400" dirty="0"/>
            </a:br>
            <a:r>
              <a:rPr lang="en-GB" sz="1400" dirty="0">
                <a:solidFill>
                  <a:schemeClr val="tx1"/>
                </a:solidFill>
                <a:hlinkClick r:id="rId3"/>
              </a:rPr>
              <a:t>https://</a:t>
            </a:r>
            <a:r>
              <a:rPr lang="en-GB" sz="1400" dirty="0" err="1">
                <a:solidFill>
                  <a:schemeClr val="tx1"/>
                </a:solidFill>
                <a:hlinkClick r:id="rId3"/>
              </a:rPr>
              <a:t>bit.ly</a:t>
            </a:r>
            <a:r>
              <a:rPr lang="en-GB" sz="1400" dirty="0">
                <a:solidFill>
                  <a:schemeClr val="tx1"/>
                </a:solidFill>
                <a:hlinkClick r:id="rId3"/>
              </a:rPr>
              <a:t>/</a:t>
            </a:r>
            <a:r>
              <a:rPr lang="en-GB" sz="1400" dirty="0" err="1">
                <a:solidFill>
                  <a:schemeClr val="tx1"/>
                </a:solidFill>
                <a:hlinkClick r:id="rId3"/>
              </a:rPr>
              <a:t>3l7B8qF</a:t>
            </a:r>
            <a:r>
              <a:rPr lang="en-GB" sz="1400" dirty="0">
                <a:solidFill>
                  <a:schemeClr val="tx1"/>
                </a:solidFill>
              </a:rPr>
              <a:t> </a:t>
            </a:r>
          </a:p>
        </p:txBody>
      </p:sp>
      <p:pic>
        <p:nvPicPr>
          <p:cNvPr id="2" name="Grafik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30243" y="792075"/>
            <a:ext cx="2095238" cy="2095238"/>
          </a:xfrm>
          <a:prstGeom prst="rect">
            <a:avLst/>
          </a:prstGeom>
        </p:spPr>
      </p:pic>
      <p:sp>
        <p:nvSpPr>
          <p:cNvPr id="9" name="Textfeld 8"/>
          <p:cNvSpPr txBox="1"/>
          <p:nvPr/>
        </p:nvSpPr>
        <p:spPr>
          <a:xfrm>
            <a:off x="6576646" y="2962081"/>
            <a:ext cx="2255787" cy="1658875"/>
          </a:xfrm>
          <a:prstGeom prst="rect">
            <a:avLst/>
          </a:prstGeom>
          <a:solidFill>
            <a:schemeClr val="bg1"/>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285750" indent="-285750" algn="ctr">
              <a:buNone/>
              <a:defRPr sz="2000" b="1">
                <a:solidFill>
                  <a:schemeClr val="lt1"/>
                </a:solidFill>
                <a:latin typeface="Lato"/>
                <a:ea typeface="Lato"/>
                <a:cs typeface="Lato"/>
              </a:defRPr>
            </a:lvl1pPr>
          </a:lstStyle>
          <a:p>
            <a:pPr marL="93663" indent="-15875"/>
            <a:r>
              <a:rPr lang="en-GB" sz="1400" dirty="0">
                <a:solidFill>
                  <a:srgbClr val="DF0205"/>
                </a:solidFill>
              </a:rPr>
              <a:t>“Original” piece by white nationalist Kevin Strom: </a:t>
            </a:r>
            <a:br>
              <a:rPr lang="en-GB" sz="1400" dirty="0"/>
            </a:br>
            <a:r>
              <a:rPr lang="en-GB" sz="1400" dirty="0">
                <a:solidFill>
                  <a:schemeClr val="tx1"/>
                </a:solidFill>
                <a:hlinkClick r:id="rId5"/>
              </a:rPr>
              <a:t>https://</a:t>
            </a:r>
            <a:r>
              <a:rPr lang="en-GB" sz="1400" dirty="0" err="1">
                <a:solidFill>
                  <a:schemeClr val="tx1"/>
                </a:solidFill>
                <a:hlinkClick r:id="rId5"/>
              </a:rPr>
              <a:t>bit.ly</a:t>
            </a:r>
            <a:r>
              <a:rPr lang="en-GB" sz="1400" dirty="0">
                <a:solidFill>
                  <a:schemeClr val="tx1"/>
                </a:solidFill>
                <a:hlinkClick r:id="rId5"/>
              </a:rPr>
              <a:t>/</a:t>
            </a:r>
            <a:r>
              <a:rPr lang="en-GB" sz="1400" dirty="0" err="1">
                <a:solidFill>
                  <a:schemeClr val="tx1"/>
                </a:solidFill>
                <a:hlinkClick r:id="rId5"/>
              </a:rPr>
              <a:t>3r5fgzS</a:t>
            </a:r>
            <a:r>
              <a:rPr lang="en-GB" sz="1400" dirty="0">
                <a:solidFill>
                  <a:schemeClr val="tx1"/>
                </a:solidFill>
              </a:rPr>
              <a:t> </a:t>
            </a:r>
          </a:p>
        </p:txBody>
      </p:sp>
      <p:pic>
        <p:nvPicPr>
          <p:cNvPr id="10" name="Grafik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76646" y="773822"/>
            <a:ext cx="2095238" cy="2095238"/>
          </a:xfrm>
          <a:prstGeom prst="rect">
            <a:avLst/>
          </a:prstGeom>
        </p:spPr>
      </p:pic>
    </p:spTree>
    <p:extLst>
      <p:ext uri="{BB962C8B-B14F-4D97-AF65-F5344CB8AC3E}">
        <p14:creationId xmlns:p14="http://schemas.microsoft.com/office/powerpoint/2010/main" val="273148026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2247</Words>
  <Application>Microsoft Macintosh PowerPoint</Application>
  <PresentationFormat>On-screen Show (16:9)</PresentationFormat>
  <Paragraphs>201</Paragraphs>
  <Slides>15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Teko</vt:lpstr>
      <vt:lpstr>Arial</vt:lpstr>
      <vt:lpstr>Wingdings</vt:lpstr>
      <vt:lpstr>Lato</vt:lpstr>
      <vt:lpstr>Simple Light</vt:lpstr>
      <vt:lpstr>CONSPIRACY MYTHS (5/5)</vt:lpstr>
      <vt:lpstr>Overview</vt:lpstr>
      <vt:lpstr>Strategies: Identifying and  Dealing with Conspiracy Myths</vt:lpstr>
      <vt:lpstr>PowerPoint Presentation</vt:lpstr>
      <vt:lpstr>Checklist: Conspiracy Myth or Criticism?</vt:lpstr>
      <vt:lpstr>Source Criticism and Evaluation of Information</vt:lpstr>
      <vt:lpstr>Source Criticism</vt:lpstr>
      <vt:lpstr>Source Criticism exercise</vt:lpstr>
      <vt:lpstr>PowerPoint Presentation</vt:lpstr>
      <vt:lpstr>PowerPoint Presentation</vt:lpstr>
      <vt:lpstr>Dealing with conspiracy myths – Triangle of Coping </vt:lpstr>
      <vt:lpstr>Dealing with conspiracy myths – Triangle of Coping </vt:lpstr>
      <vt:lpstr>Debunking Magnifier </vt:lpstr>
      <vt:lpstr>Summary: research and critical thinking</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World of Easy Answers</dc:title>
  <dc:creator>Johanna Urban</dc:creator>
  <cp:lastModifiedBy>Debora Lucque</cp:lastModifiedBy>
  <cp:revision>408</cp:revision>
  <dcterms:modified xsi:type="dcterms:W3CDTF">2022-04-15T12:36:49Z</dcterms:modified>
</cp:coreProperties>
</file>