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autoCompressPictures="0">
  <p:sldMasterIdLst>
    <p:sldMasterId id="2147483659" r:id="rId1"/>
  </p:sldMasterIdLst>
  <p:notesMasterIdLst>
    <p:notesMasterId r:id="rId11"/>
  </p:notesMasterIdLst>
  <p:sldIdLst>
    <p:sldId id="256" r:id="rId2"/>
    <p:sldId id="258" r:id="rId3"/>
    <p:sldId id="257" r:id="rId4"/>
    <p:sldId id="259" r:id="rId5"/>
    <p:sldId id="260" r:id="rId6"/>
    <p:sldId id="261" r:id="rId7"/>
    <p:sldId id="262" r:id="rId8"/>
    <p:sldId id="263" r:id="rId9"/>
    <p:sldId id="264" r:id="rId10"/>
  </p:sldIdLst>
  <p:sldSz cx="9144000" cy="5143500" type="screen16x9"/>
  <p:notesSz cx="6858000" cy="9144000"/>
  <p:embeddedFontLst>
    <p:embeddedFont>
      <p:font typeface="Lato" panose="020F0502020204030203" pitchFamily="34" charset="0"/>
      <p:regular r:id="rId12"/>
      <p:bold r:id="rId13"/>
      <p:italic r:id="rId14"/>
      <p:boldItalic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467"/>
    <p:restoredTop sz="93245"/>
  </p:normalViewPr>
  <p:slideViewPr>
    <p:cSldViewPr snapToGrid="0">
      <p:cViewPr varScale="1">
        <p:scale>
          <a:sx n="138" d="100"/>
          <a:sy n="138" d="100"/>
        </p:scale>
        <p:origin x="720" y="17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4"/>
        <p:cNvGrpSpPr/>
        <p:nvPr/>
      </p:nvGrpSpPr>
      <p:grpSpPr>
        <a:xfrm>
          <a:off x="0" y="0"/>
          <a:ext cx="0" cy="0"/>
          <a:chOff x="0" y="0"/>
          <a:chExt cx="0" cy="0"/>
        </a:xfrm>
      </p:grpSpPr>
      <p:sp>
        <p:nvSpPr>
          <p:cNvPr id="75" name="Google Shape;75;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6" name="Google Shape;76;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a28579d069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a28579d069_0_4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a28579d069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a28579d069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0" y="650350"/>
            <a:ext cx="5496600" cy="2052600"/>
          </a:xfrm>
          <a:prstGeom prst="rect">
            <a:avLst/>
          </a:prstGeom>
          <a:solidFill>
            <a:srgbClr val="FFFFFF"/>
          </a:solidFill>
          <a:ln>
            <a:noFill/>
          </a:ln>
        </p:spPr>
        <p:txBody>
          <a:bodyPr spcFirstLastPara="1" wrap="square" lIns="360000" tIns="91425" rIns="91425" bIns="91425" anchor="b" anchorCtr="0">
            <a:noAutofit/>
          </a:bodyPr>
          <a:lstStyle>
            <a:lvl1pPr lvl="0">
              <a:spcBef>
                <a:spcPts val="0"/>
              </a:spcBef>
              <a:spcAft>
                <a:spcPts val="0"/>
              </a:spcAft>
              <a:buClr>
                <a:srgbClr val="000000"/>
              </a:buClr>
              <a:buSzPts val="4000"/>
              <a:buNone/>
              <a:defRPr sz="4000">
                <a:solidFill>
                  <a:srgbClr val="000000"/>
                </a:solidFill>
              </a:defRPr>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50" y="2702950"/>
            <a:ext cx="5496600" cy="867900"/>
          </a:xfrm>
          <a:prstGeom prst="rect">
            <a:avLst/>
          </a:prstGeom>
          <a:solidFill>
            <a:srgbClr val="FFFFFF"/>
          </a:solidFill>
          <a:ln>
            <a:noFill/>
          </a:ln>
        </p:spPr>
        <p:txBody>
          <a:bodyPr spcFirstLastPara="1" wrap="square" lIns="360000" tIns="91425" rIns="91425" bIns="91425" anchor="t" anchorCtr="0">
            <a:noAutofit/>
          </a:bodyPr>
          <a:lstStyle>
            <a:lvl1pPr lvl="0">
              <a:lnSpc>
                <a:spcPct val="100000"/>
              </a:lnSpc>
              <a:spcBef>
                <a:spcPts val="0"/>
              </a:spcBef>
              <a:spcAft>
                <a:spcPts val="0"/>
              </a:spcAft>
              <a:buClr>
                <a:srgbClr val="363F83"/>
              </a:buClr>
              <a:buSzPts val="2000"/>
              <a:buNone/>
              <a:defRPr sz="2000">
                <a:solidFill>
                  <a:srgbClr val="363F83"/>
                </a:solidFill>
              </a:defRPr>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pic>
        <p:nvPicPr>
          <p:cNvPr id="12" name="Google Shape;12;p2"/>
          <p:cNvPicPr preferRelativeResize="0"/>
          <p:nvPr/>
        </p:nvPicPr>
        <p:blipFill rotWithShape="1">
          <a:blip r:embed="rId2">
            <a:alphaModFix/>
          </a:blip>
          <a:srcRect l="9173"/>
          <a:stretch/>
        </p:blipFill>
        <p:spPr>
          <a:xfrm>
            <a:off x="5681400" y="2612075"/>
            <a:ext cx="3435150" cy="2531416"/>
          </a:xfrm>
          <a:prstGeom prst="rect">
            <a:avLst/>
          </a:prstGeom>
          <a:noFill/>
          <a:ln>
            <a:noFill/>
          </a:ln>
        </p:spPr>
      </p:pic>
      <p:sp>
        <p:nvSpPr>
          <p:cNvPr id="13" name="Google Shape;13;p2"/>
          <p:cNvSpPr txBox="1"/>
          <p:nvPr/>
        </p:nvSpPr>
        <p:spPr>
          <a:xfrm>
            <a:off x="2307388" y="4234988"/>
            <a:ext cx="3435000" cy="553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de" sz="900">
                <a:latin typeface="Lato"/>
                <a:ea typeface="Lato"/>
                <a:cs typeface="Lato"/>
                <a:sym typeface="Lato"/>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sz="900">
              <a:latin typeface="Lato"/>
              <a:ea typeface="Lato"/>
              <a:cs typeface="Lato"/>
              <a:sym typeface="Lato"/>
            </a:endParaRPr>
          </a:p>
        </p:txBody>
      </p:sp>
      <p:pic>
        <p:nvPicPr>
          <p:cNvPr id="14" name="Google Shape;14;p2"/>
          <p:cNvPicPr preferRelativeResize="0"/>
          <p:nvPr/>
        </p:nvPicPr>
        <p:blipFill rotWithShape="1">
          <a:blip r:embed="rId3">
            <a:alphaModFix/>
          </a:blip>
          <a:srcRect t="14999" b="18338"/>
          <a:stretch/>
        </p:blipFill>
        <p:spPr>
          <a:xfrm>
            <a:off x="5496600" y="414525"/>
            <a:ext cx="3491800" cy="1309049"/>
          </a:xfrm>
          <a:prstGeom prst="rect">
            <a:avLst/>
          </a:prstGeom>
          <a:noFill/>
          <a:ln>
            <a:noFill/>
          </a:ln>
        </p:spPr>
      </p:pic>
      <p:pic>
        <p:nvPicPr>
          <p:cNvPr id="15" name="Google Shape;15;p2"/>
          <p:cNvPicPr preferRelativeResize="0"/>
          <p:nvPr/>
        </p:nvPicPr>
        <p:blipFill>
          <a:blip r:embed="rId4">
            <a:alphaModFix/>
          </a:blip>
          <a:stretch>
            <a:fillRect/>
          </a:stretch>
        </p:blipFill>
        <p:spPr>
          <a:xfrm>
            <a:off x="131525" y="4393800"/>
            <a:ext cx="2175863" cy="472925"/>
          </a:xfrm>
          <a:prstGeom prst="rect">
            <a:avLst/>
          </a:prstGeom>
          <a:noFill/>
          <a:ln>
            <a:noFill/>
          </a:ln>
        </p:spPr>
      </p:pic>
      <p:sp>
        <p:nvSpPr>
          <p:cNvPr id="16" name="Google Shape;16;p2"/>
          <p:cNvSpPr txBox="1"/>
          <p:nvPr/>
        </p:nvSpPr>
        <p:spPr>
          <a:xfrm>
            <a:off x="6439475" y="1383225"/>
            <a:ext cx="2466300" cy="8679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Clr>
                <a:schemeClr val="dk1"/>
              </a:buClr>
              <a:buSzPts val="1100"/>
              <a:buFont typeface="Arial"/>
              <a:buNone/>
            </a:pPr>
            <a:r>
              <a:rPr lang="de" sz="1300">
                <a:solidFill>
                  <a:schemeClr val="dk1"/>
                </a:solidFill>
                <a:latin typeface="Lato"/>
                <a:ea typeface="Lato"/>
                <a:cs typeface="Lato"/>
                <a:sym typeface="Lato"/>
              </a:rPr>
              <a:t>Enhancing Research</a:t>
            </a:r>
            <a:endParaRPr sz="1300">
              <a:solidFill>
                <a:schemeClr val="dk1"/>
              </a:solidFill>
              <a:latin typeface="Lato"/>
              <a:ea typeface="Lato"/>
              <a:cs typeface="Lato"/>
              <a:sym typeface="Lato"/>
            </a:endParaRPr>
          </a:p>
          <a:p>
            <a:pPr marL="0" lvl="0" indent="0" algn="l" rtl="0">
              <a:lnSpc>
                <a:spcPct val="100000"/>
              </a:lnSpc>
              <a:spcBef>
                <a:spcPts val="0"/>
              </a:spcBef>
              <a:spcAft>
                <a:spcPts val="0"/>
              </a:spcAft>
              <a:buNone/>
            </a:pPr>
            <a:r>
              <a:rPr lang="de" sz="1300">
                <a:solidFill>
                  <a:schemeClr val="dk1"/>
                </a:solidFill>
                <a:latin typeface="Lato"/>
                <a:ea typeface="Lato"/>
                <a:cs typeface="Lato"/>
                <a:sym typeface="Lato"/>
              </a:rPr>
              <a:t>Understanding through Media</a:t>
            </a:r>
            <a:endParaRPr sz="1700">
              <a:latin typeface="Lato"/>
              <a:ea typeface="Lato"/>
              <a:cs typeface="Lato"/>
              <a:sym typeface="Lato"/>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64"/>
        <p:cNvGrpSpPr/>
        <p:nvPr/>
      </p:nvGrpSpPr>
      <p:grpSpPr>
        <a:xfrm>
          <a:off x="0" y="0"/>
          <a:ext cx="0" cy="0"/>
          <a:chOff x="0" y="0"/>
          <a:chExt cx="0" cy="0"/>
        </a:xfrm>
      </p:grpSpPr>
      <p:sp>
        <p:nvSpPr>
          <p:cNvPr id="65" name="Google Shape;6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66" name="Google Shape;66;p11"/>
          <p:cNvSpPr txBox="1">
            <a:spLocks noGrp="1"/>
          </p:cNvSpPr>
          <p:nvPr>
            <p:ph type="body" idx="1"/>
          </p:nvPr>
        </p:nvSpPr>
        <p:spPr>
          <a:xfrm>
            <a:off x="311700" y="3152225"/>
            <a:ext cx="8520600" cy="1300800"/>
          </a:xfrm>
          <a:prstGeom prst="rect">
            <a:avLst/>
          </a:prstGeom>
          <a:solidFill>
            <a:srgbClr val="FFFFFF"/>
          </a:solidFill>
        </p:spPr>
        <p:txBody>
          <a:bodyPr spcFirstLastPara="1" wrap="square" lIns="91425" tIns="91425" rIns="91425" bIns="91425" anchor="t" anchorCtr="0">
            <a:noAutofit/>
          </a:bodyPr>
          <a:lstStyle>
            <a:lvl1pPr marL="457200" lvl="0" indent="-342900" algn="ctr">
              <a:spcBef>
                <a:spcPts val="0"/>
              </a:spcBef>
              <a:spcAft>
                <a:spcPts val="0"/>
              </a:spcAft>
              <a:buSzPts val="1800"/>
              <a:buChar char="●"/>
              <a:defRPr/>
            </a:lvl1pPr>
            <a:lvl2pPr marL="914400" lvl="1" indent="-317500" algn="ctr">
              <a:spcBef>
                <a:spcPts val="1600"/>
              </a:spcBef>
              <a:spcAft>
                <a:spcPts val="0"/>
              </a:spcAft>
              <a:buSzPts val="1400"/>
              <a:buChar char="○"/>
              <a:defRPr/>
            </a:lvl2pPr>
            <a:lvl3pPr marL="1371600" lvl="2" indent="-317500" algn="ctr">
              <a:spcBef>
                <a:spcPts val="1600"/>
              </a:spcBef>
              <a:spcAft>
                <a:spcPts val="0"/>
              </a:spcAft>
              <a:buSzPts val="1400"/>
              <a:buChar char="■"/>
              <a:defRPr/>
            </a:lvl3pPr>
            <a:lvl4pPr marL="1828800" lvl="3" indent="-317500" algn="ctr">
              <a:spcBef>
                <a:spcPts val="1600"/>
              </a:spcBef>
              <a:spcAft>
                <a:spcPts val="0"/>
              </a:spcAft>
              <a:buSzPts val="1400"/>
              <a:buChar char="●"/>
              <a:defRPr/>
            </a:lvl4pPr>
            <a:lvl5pPr marL="2286000" lvl="4" indent="-317500" algn="ctr">
              <a:spcBef>
                <a:spcPts val="1600"/>
              </a:spcBef>
              <a:spcAft>
                <a:spcPts val="0"/>
              </a:spcAft>
              <a:buSzPts val="1400"/>
              <a:buChar char="○"/>
              <a:defRPr/>
            </a:lvl5pPr>
            <a:lvl6pPr marL="2743200" lvl="5" indent="-317500" algn="ctr">
              <a:spcBef>
                <a:spcPts val="1600"/>
              </a:spcBef>
              <a:spcAft>
                <a:spcPts val="0"/>
              </a:spcAft>
              <a:buSzPts val="1400"/>
              <a:buChar char="■"/>
              <a:defRPr/>
            </a:lvl6pPr>
            <a:lvl7pPr marL="3200400" lvl="6" indent="-317500" algn="ctr">
              <a:spcBef>
                <a:spcPts val="1600"/>
              </a:spcBef>
              <a:spcAft>
                <a:spcPts val="0"/>
              </a:spcAft>
              <a:buSzPts val="1400"/>
              <a:buChar char="●"/>
              <a:defRPr/>
            </a:lvl7pPr>
            <a:lvl8pPr marL="3657600" lvl="7" indent="-317500" algn="ctr">
              <a:spcBef>
                <a:spcPts val="1600"/>
              </a:spcBef>
              <a:spcAft>
                <a:spcPts val="0"/>
              </a:spcAft>
              <a:buSzPts val="1400"/>
              <a:buChar char="○"/>
              <a:defRPr/>
            </a:lvl8pPr>
            <a:lvl9pPr marL="4114800" lvl="8" indent="-317500" algn="ctr">
              <a:spcBef>
                <a:spcPts val="1600"/>
              </a:spcBef>
              <a:spcAft>
                <a:spcPts val="1600"/>
              </a:spcAft>
              <a:buSzPts val="1400"/>
              <a:buChar char="■"/>
              <a:defRPr/>
            </a:lvl9pPr>
          </a:lstStyle>
          <a:p>
            <a:endParaRPr/>
          </a:p>
        </p:txBody>
      </p:sp>
      <p:pic>
        <p:nvPicPr>
          <p:cNvPr id="67" name="Google Shape;67;p11"/>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8" name="Google Shape;68;p11"/>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9" name="Google Shape;69;p11"/>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70"/>
        <p:cNvGrpSpPr/>
        <p:nvPr/>
      </p:nvGrpSpPr>
      <p:grpSpPr>
        <a:xfrm>
          <a:off x="0" y="0"/>
          <a:ext cx="0" cy="0"/>
          <a:chOff x="0" y="0"/>
          <a:chExt cx="0" cy="0"/>
        </a:xfrm>
      </p:grpSpPr>
      <p:pic>
        <p:nvPicPr>
          <p:cNvPr id="71" name="Google Shape;71;p12"/>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72" name="Google Shape;72;p12"/>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73" name="Google Shape;73;p12"/>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pic>
        <p:nvPicPr>
          <p:cNvPr id="19" name="Google Shape;19;p3"/>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0" name="Google Shape;20;p3"/>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1" name="Google Shape;21;p3"/>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2"/>
        <p:cNvGrpSpPr/>
        <p:nvPr/>
      </p:nvGrpSpPr>
      <p:grpSpPr>
        <a:xfrm>
          <a:off x="0" y="0"/>
          <a:ext cx="0" cy="0"/>
          <a:chOff x="0" y="0"/>
          <a:chExt cx="0" cy="0"/>
        </a:xfrm>
      </p:grpSpPr>
      <p:sp>
        <p:nvSpPr>
          <p:cNvPr id="23" name="Google Shape;23;p4"/>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4" name="Google Shape;24;p4"/>
          <p:cNvSpPr txBox="1">
            <a:spLocks noGrp="1"/>
          </p:cNvSpPr>
          <p:nvPr>
            <p:ph type="body" idx="1"/>
          </p:nvPr>
        </p:nvSpPr>
        <p:spPr>
          <a:xfrm>
            <a:off x="168425" y="1032300"/>
            <a:ext cx="8664000" cy="3406500"/>
          </a:xfrm>
          <a:prstGeom prst="rect">
            <a:avLst/>
          </a:prstGeom>
          <a:solidFill>
            <a:srgbClr val="FFFFFF"/>
          </a:solidFill>
        </p:spPr>
        <p:txBody>
          <a:bodyPr spcFirstLastPara="1" wrap="square" lIns="91425" tIns="91425" rIns="91425" bIns="91425" anchor="t"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25" name="Google Shape;25;p4"/>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26" name="Google Shape;26;p4"/>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27" name="Google Shape;27;p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8"/>
        <p:cNvGrpSpPr/>
        <p:nvPr/>
      </p:nvGrpSpPr>
      <p:grpSpPr>
        <a:xfrm>
          <a:off x="0" y="0"/>
          <a:ext cx="0" cy="0"/>
          <a:chOff x="0" y="0"/>
          <a:chExt cx="0" cy="0"/>
        </a:xfrm>
      </p:grpSpPr>
      <p:sp>
        <p:nvSpPr>
          <p:cNvPr id="29" name="Google Shape;29;p5"/>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30" name="Google Shape;30;p5"/>
          <p:cNvSpPr txBox="1">
            <a:spLocks noGrp="1"/>
          </p:cNvSpPr>
          <p:nvPr>
            <p:ph type="body" idx="1"/>
          </p:nvPr>
        </p:nvSpPr>
        <p:spPr>
          <a:xfrm>
            <a:off x="311700" y="1297000"/>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sp>
        <p:nvSpPr>
          <p:cNvPr id="31" name="Google Shape;31;p5"/>
          <p:cNvSpPr txBox="1">
            <a:spLocks noGrp="1"/>
          </p:cNvSpPr>
          <p:nvPr>
            <p:ph type="body" idx="2"/>
          </p:nvPr>
        </p:nvSpPr>
        <p:spPr>
          <a:xfrm>
            <a:off x="4832400" y="1297075"/>
            <a:ext cx="3999900" cy="3164400"/>
          </a:xfrm>
          <a:prstGeom prst="rect">
            <a:avLst/>
          </a:prstGeom>
          <a:solidFill>
            <a:srgbClr val="FFFFFF"/>
          </a:solidFill>
        </p:spPr>
        <p:txBody>
          <a:bodyPr spcFirstLastPara="1" wrap="square" lIns="91425" tIns="91425" rIns="91425" bIns="91425" anchor="t" anchorCtr="0">
            <a:noAutofit/>
          </a:bodyPr>
          <a:lstStyle>
            <a:lvl1pPr marL="457200" lvl="0" indent="-317500">
              <a:spcBef>
                <a:spcPts val="0"/>
              </a:spcBef>
              <a:spcAft>
                <a:spcPts val="0"/>
              </a:spcAft>
              <a:buSzPts val="1400"/>
              <a:buChar char="●"/>
              <a:defRPr sz="14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32" name="Google Shape;32;p5"/>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3" name="Google Shape;33;p5"/>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4" name="Google Shape;34;p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336750"/>
            <a:ext cx="6802800" cy="5727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pic>
        <p:nvPicPr>
          <p:cNvPr id="37" name="Google Shape;37;p6"/>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38" name="Google Shape;38;p6"/>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39" name="Google Shape;39;p6"/>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311700" y="539675"/>
            <a:ext cx="6007200" cy="7557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2" name="Google Shape;42;p7"/>
          <p:cNvSpPr txBox="1">
            <a:spLocks noGrp="1"/>
          </p:cNvSpPr>
          <p:nvPr>
            <p:ph type="body" idx="1"/>
          </p:nvPr>
        </p:nvSpPr>
        <p:spPr>
          <a:xfrm>
            <a:off x="311700" y="1176700"/>
            <a:ext cx="2808000" cy="3224400"/>
          </a:xfrm>
          <a:prstGeom prst="rect">
            <a:avLst/>
          </a:prstGeom>
          <a:solidFill>
            <a:srgbClr val="FFFFFF"/>
          </a:solidFill>
        </p:spPr>
        <p:txBody>
          <a:bodyPr spcFirstLastPara="1" wrap="square" lIns="91425" tIns="91425" rIns="91425" bIns="91425" anchor="t" anchorCtr="0">
            <a:noAutofit/>
          </a:bodyPr>
          <a:lstStyle>
            <a:lvl1pPr marL="457200" lvl="0" indent="-304800">
              <a:spcBef>
                <a:spcPts val="0"/>
              </a:spcBef>
              <a:spcAft>
                <a:spcPts val="0"/>
              </a:spcAft>
              <a:buSzPts val="1200"/>
              <a:buChar char="●"/>
              <a:defRPr sz="1200"/>
            </a:lvl1pPr>
            <a:lvl2pPr marL="914400" lvl="1" indent="-304800">
              <a:spcBef>
                <a:spcPts val="1600"/>
              </a:spcBef>
              <a:spcAft>
                <a:spcPts val="0"/>
              </a:spcAft>
              <a:buSzPts val="1200"/>
              <a:buChar char="○"/>
              <a:defRPr sz="1200"/>
            </a:lvl2pPr>
            <a:lvl3pPr marL="1371600" lvl="2" indent="-304800">
              <a:spcBef>
                <a:spcPts val="1600"/>
              </a:spcBef>
              <a:spcAft>
                <a:spcPts val="0"/>
              </a:spcAft>
              <a:buSzPts val="1200"/>
              <a:buChar char="■"/>
              <a:defRPr sz="1200"/>
            </a:lvl3pPr>
            <a:lvl4pPr marL="1828800" lvl="3" indent="-304800">
              <a:spcBef>
                <a:spcPts val="1600"/>
              </a:spcBef>
              <a:spcAft>
                <a:spcPts val="0"/>
              </a:spcAft>
              <a:buSzPts val="1200"/>
              <a:buChar char="●"/>
              <a:defRPr sz="1200"/>
            </a:lvl4pPr>
            <a:lvl5pPr marL="2286000" lvl="4" indent="-304800">
              <a:spcBef>
                <a:spcPts val="1600"/>
              </a:spcBef>
              <a:spcAft>
                <a:spcPts val="0"/>
              </a:spcAft>
              <a:buSzPts val="1200"/>
              <a:buChar char="○"/>
              <a:defRPr sz="1200"/>
            </a:lvl5pPr>
            <a:lvl6pPr marL="2743200" lvl="5" indent="-304800">
              <a:spcBef>
                <a:spcPts val="1600"/>
              </a:spcBef>
              <a:spcAft>
                <a:spcPts val="0"/>
              </a:spcAft>
              <a:buSzPts val="1200"/>
              <a:buChar char="■"/>
              <a:defRPr sz="1200"/>
            </a:lvl6pPr>
            <a:lvl7pPr marL="3200400" lvl="6" indent="-304800">
              <a:spcBef>
                <a:spcPts val="1600"/>
              </a:spcBef>
              <a:spcAft>
                <a:spcPts val="0"/>
              </a:spcAft>
              <a:buSzPts val="1200"/>
              <a:buChar char="●"/>
              <a:defRPr sz="1200"/>
            </a:lvl7pPr>
            <a:lvl8pPr marL="3657600" lvl="7" indent="-304800">
              <a:spcBef>
                <a:spcPts val="1600"/>
              </a:spcBef>
              <a:spcAft>
                <a:spcPts val="0"/>
              </a:spcAft>
              <a:buSzPts val="1200"/>
              <a:buChar char="○"/>
              <a:defRPr sz="1200"/>
            </a:lvl8pPr>
            <a:lvl9pPr marL="4114800" lvl="8" indent="-304800">
              <a:spcBef>
                <a:spcPts val="1600"/>
              </a:spcBef>
              <a:spcAft>
                <a:spcPts val="1600"/>
              </a:spcAft>
              <a:buSzPts val="1200"/>
              <a:buChar char="■"/>
              <a:defRPr sz="1200"/>
            </a:lvl9pPr>
          </a:lstStyle>
          <a:p>
            <a:endParaRPr/>
          </a:p>
        </p:txBody>
      </p:sp>
      <p:pic>
        <p:nvPicPr>
          <p:cNvPr id="43" name="Google Shape;43;p7"/>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4" name="Google Shape;44;p7"/>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45" name="Google Shape;45;p7"/>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46"/>
        <p:cNvGrpSpPr/>
        <p:nvPr/>
      </p:nvGrpSpPr>
      <p:grpSpPr>
        <a:xfrm>
          <a:off x="0" y="0"/>
          <a:ext cx="0" cy="0"/>
          <a:chOff x="0" y="0"/>
          <a:chExt cx="0" cy="0"/>
        </a:xfrm>
      </p:grpSpPr>
      <p:sp>
        <p:nvSpPr>
          <p:cNvPr id="47" name="Google Shape;47;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pic>
        <p:nvPicPr>
          <p:cNvPr id="48" name="Google Shape;48;p8"/>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49" name="Google Shape;49;p8"/>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0" name="Google Shape;50;p8"/>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51"/>
        <p:cNvGrpSpPr/>
        <p:nvPr/>
      </p:nvGrpSpPr>
      <p:grpSpPr>
        <a:xfrm>
          <a:off x="0" y="0"/>
          <a:ext cx="0" cy="0"/>
          <a:chOff x="0" y="0"/>
          <a:chExt cx="0" cy="0"/>
        </a:xfrm>
      </p:grpSpPr>
      <p:sp>
        <p:nvSpPr>
          <p:cNvPr id="52" name="Google Shape;52;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53;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54" name="Google Shape;54;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5" name="Google Shape;55;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Autofit/>
          </a:bodyPr>
          <a:lstStyle>
            <a:lvl1pPr marL="457200" lvl="0" indent="-342900">
              <a:spcBef>
                <a:spcPts val="0"/>
              </a:spcBef>
              <a:spcAft>
                <a:spcPts val="0"/>
              </a:spcAft>
              <a:buSzPts val="1800"/>
              <a:buChar char="●"/>
              <a:defRPr/>
            </a:lvl1pPr>
            <a:lvl2pPr marL="914400" lvl="1" indent="-317500">
              <a:spcBef>
                <a:spcPts val="1600"/>
              </a:spcBef>
              <a:spcAft>
                <a:spcPts val="0"/>
              </a:spcAft>
              <a:buSzPts val="1400"/>
              <a:buChar char="○"/>
              <a:defRPr/>
            </a:lvl2pPr>
            <a:lvl3pPr marL="1371600" lvl="2" indent="-317500">
              <a:spcBef>
                <a:spcPts val="1600"/>
              </a:spcBef>
              <a:spcAft>
                <a:spcPts val="0"/>
              </a:spcAft>
              <a:buSzPts val="1400"/>
              <a:buChar char="■"/>
              <a:defRPr/>
            </a:lvl3pPr>
            <a:lvl4pPr marL="1828800" lvl="3" indent="-317500">
              <a:spcBef>
                <a:spcPts val="1600"/>
              </a:spcBef>
              <a:spcAft>
                <a:spcPts val="0"/>
              </a:spcAft>
              <a:buSzPts val="1400"/>
              <a:buChar char="●"/>
              <a:defRPr/>
            </a:lvl4pPr>
            <a:lvl5pPr marL="2286000" lvl="4" indent="-317500">
              <a:spcBef>
                <a:spcPts val="1600"/>
              </a:spcBef>
              <a:spcAft>
                <a:spcPts val="0"/>
              </a:spcAft>
              <a:buSzPts val="1400"/>
              <a:buChar char="○"/>
              <a:defRPr/>
            </a:lvl5pPr>
            <a:lvl6pPr marL="2743200" lvl="5" indent="-317500">
              <a:spcBef>
                <a:spcPts val="1600"/>
              </a:spcBef>
              <a:spcAft>
                <a:spcPts val="0"/>
              </a:spcAft>
              <a:buSzPts val="1400"/>
              <a:buChar char="■"/>
              <a:defRPr/>
            </a:lvl6pPr>
            <a:lvl7pPr marL="3200400" lvl="6" indent="-317500">
              <a:spcBef>
                <a:spcPts val="1600"/>
              </a:spcBef>
              <a:spcAft>
                <a:spcPts val="0"/>
              </a:spcAft>
              <a:buSzPts val="1400"/>
              <a:buChar char="●"/>
              <a:defRPr/>
            </a:lvl7pPr>
            <a:lvl8pPr marL="3657600" lvl="7" indent="-317500">
              <a:spcBef>
                <a:spcPts val="1600"/>
              </a:spcBef>
              <a:spcAft>
                <a:spcPts val="0"/>
              </a:spcAft>
              <a:buSzPts val="1400"/>
              <a:buChar char="○"/>
              <a:defRPr/>
            </a:lvl8pPr>
            <a:lvl9pPr marL="4114800" lvl="8" indent="-317500">
              <a:spcBef>
                <a:spcPts val="1600"/>
              </a:spcBef>
              <a:spcAft>
                <a:spcPts val="1600"/>
              </a:spcAft>
              <a:buSzPts val="1400"/>
              <a:buChar char="■"/>
              <a:defRPr/>
            </a:lvl9pPr>
          </a:lstStyle>
          <a:p>
            <a:endParaRPr/>
          </a:p>
        </p:txBody>
      </p:sp>
      <p:pic>
        <p:nvPicPr>
          <p:cNvPr id="56" name="Google Shape;56;p9"/>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57" name="Google Shape;57;p9"/>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58" name="Google Shape;58;p9"/>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9"/>
        <p:cNvGrpSpPr/>
        <p:nvPr/>
      </p:nvGrpSpPr>
      <p:grpSpPr>
        <a:xfrm>
          <a:off x="0" y="0"/>
          <a:ext cx="0" cy="0"/>
          <a:chOff x="0" y="0"/>
          <a:chExt cx="0" cy="0"/>
        </a:xfrm>
      </p:grpSpPr>
      <p:sp>
        <p:nvSpPr>
          <p:cNvPr id="60" name="Google Shape;60;p10"/>
          <p:cNvSpPr txBox="1">
            <a:spLocks noGrp="1"/>
          </p:cNvSpPr>
          <p:nvPr>
            <p:ph type="body" idx="1"/>
          </p:nvPr>
        </p:nvSpPr>
        <p:spPr>
          <a:xfrm>
            <a:off x="2766125" y="3922225"/>
            <a:ext cx="5998800" cy="605100"/>
          </a:xfrm>
          <a:prstGeom prst="rect">
            <a:avLst/>
          </a:prstGeom>
        </p:spPr>
        <p:txBody>
          <a:bodyPr spcFirstLastPara="1" wrap="square" lIns="91425" tIns="91425" rIns="91425" bIns="91425" anchor="ctr" anchorCtr="0">
            <a:noAutofit/>
          </a:bodyPr>
          <a:lstStyle>
            <a:lvl1pPr marL="457200" lvl="0" indent="-228600">
              <a:lnSpc>
                <a:spcPct val="100000"/>
              </a:lnSpc>
              <a:spcBef>
                <a:spcPts val="0"/>
              </a:spcBef>
              <a:spcAft>
                <a:spcPts val="0"/>
              </a:spcAft>
              <a:buSzPts val="1800"/>
              <a:buNone/>
              <a:defRPr/>
            </a:lvl1pPr>
          </a:lstStyle>
          <a:p>
            <a:endParaRPr/>
          </a:p>
        </p:txBody>
      </p:sp>
      <p:pic>
        <p:nvPicPr>
          <p:cNvPr id="61" name="Google Shape;61;p10"/>
          <p:cNvPicPr preferRelativeResize="0"/>
          <p:nvPr/>
        </p:nvPicPr>
        <p:blipFill rotWithShape="1">
          <a:blip r:embed="rId2">
            <a:alphaModFix/>
          </a:blip>
          <a:srcRect t="14999" b="18338"/>
          <a:stretch/>
        </p:blipFill>
        <p:spPr>
          <a:xfrm>
            <a:off x="6929706" y="0"/>
            <a:ext cx="2214295" cy="830125"/>
          </a:xfrm>
          <a:prstGeom prst="rect">
            <a:avLst/>
          </a:prstGeom>
          <a:noFill/>
          <a:ln>
            <a:noFill/>
          </a:ln>
        </p:spPr>
      </p:pic>
      <p:pic>
        <p:nvPicPr>
          <p:cNvPr id="62" name="Google Shape;62;p10"/>
          <p:cNvPicPr preferRelativeResize="0"/>
          <p:nvPr/>
        </p:nvPicPr>
        <p:blipFill>
          <a:blip r:embed="rId3">
            <a:alphaModFix/>
          </a:blip>
          <a:stretch>
            <a:fillRect/>
          </a:stretch>
        </p:blipFill>
        <p:spPr>
          <a:xfrm>
            <a:off x="168425" y="4527313"/>
            <a:ext cx="2175863" cy="472925"/>
          </a:xfrm>
          <a:prstGeom prst="rect">
            <a:avLst/>
          </a:prstGeom>
          <a:noFill/>
          <a:ln>
            <a:noFill/>
          </a:ln>
        </p:spPr>
      </p:pic>
      <p:sp>
        <p:nvSpPr>
          <p:cNvPr id="63" name="Google Shape;63;p10"/>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lvl1pPr lvl="0" rtl="0">
              <a:buNone/>
              <a:defRPr sz="900">
                <a:latin typeface="Lato"/>
                <a:ea typeface="Lato"/>
                <a:cs typeface="Lato"/>
                <a:sym typeface="Lato"/>
              </a:defRPr>
            </a:lvl1pPr>
            <a:lvl2pPr lvl="1" rtl="0">
              <a:buNone/>
              <a:defRPr sz="900">
                <a:latin typeface="Lato"/>
                <a:ea typeface="Lato"/>
                <a:cs typeface="Lato"/>
                <a:sym typeface="Lato"/>
              </a:defRPr>
            </a:lvl2pPr>
            <a:lvl3pPr lvl="2" rtl="0">
              <a:buNone/>
              <a:defRPr sz="900">
                <a:latin typeface="Lato"/>
                <a:ea typeface="Lato"/>
                <a:cs typeface="Lato"/>
                <a:sym typeface="Lato"/>
              </a:defRPr>
            </a:lvl3pPr>
            <a:lvl4pPr lvl="3" rtl="0">
              <a:buNone/>
              <a:defRPr sz="900">
                <a:latin typeface="Lato"/>
                <a:ea typeface="Lato"/>
                <a:cs typeface="Lato"/>
                <a:sym typeface="Lato"/>
              </a:defRPr>
            </a:lvl4pPr>
            <a:lvl5pPr lvl="4" rtl="0">
              <a:buNone/>
              <a:defRPr sz="900">
                <a:latin typeface="Lato"/>
                <a:ea typeface="Lato"/>
                <a:cs typeface="Lato"/>
                <a:sym typeface="Lato"/>
              </a:defRPr>
            </a:lvl5pPr>
            <a:lvl6pPr lvl="5" rtl="0">
              <a:buNone/>
              <a:defRPr sz="900">
                <a:latin typeface="Lato"/>
                <a:ea typeface="Lato"/>
                <a:cs typeface="Lato"/>
                <a:sym typeface="Lato"/>
              </a:defRPr>
            </a:lvl6pPr>
            <a:lvl7pPr lvl="6" rtl="0">
              <a:buNone/>
              <a:defRPr sz="900">
                <a:latin typeface="Lato"/>
                <a:ea typeface="Lato"/>
                <a:cs typeface="Lato"/>
                <a:sym typeface="Lato"/>
              </a:defRPr>
            </a:lvl7pPr>
            <a:lvl8pPr lvl="7" rtl="0">
              <a:buNone/>
              <a:defRPr sz="900">
                <a:latin typeface="Lato"/>
                <a:ea typeface="Lato"/>
                <a:cs typeface="Lato"/>
                <a:sym typeface="Lato"/>
              </a:defRPr>
            </a:lvl8pPr>
            <a:lvl9pPr lvl="8" rtl="0">
              <a:buNone/>
              <a:defRPr sz="900">
                <a:latin typeface="Lato"/>
                <a:ea typeface="Lato"/>
                <a:cs typeface="Lato"/>
                <a:sym typeface="Lato"/>
              </a:defRPr>
            </a:lvl9pPr>
          </a:lstStyle>
          <a:p>
            <a:pPr marL="0" lvl="0" indent="0" algn="r" rtl="0">
              <a:spcBef>
                <a:spcPts val="0"/>
              </a:spcBef>
              <a:spcAft>
                <a:spcPts val="0"/>
              </a:spcAft>
              <a:buNone/>
            </a:pPr>
            <a:fld id="{00000000-1234-1234-1234-123412341234}" type="slidenum">
              <a:rPr lang="de"/>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rgbClr val="EBD3D3"/>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336750"/>
            <a:ext cx="6802800" cy="5727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rgbClr val="363F83"/>
              </a:buClr>
              <a:buSzPts val="2800"/>
              <a:buFont typeface="Lato"/>
              <a:buNone/>
              <a:defRPr sz="2800">
                <a:solidFill>
                  <a:srgbClr val="363F83"/>
                </a:solidFill>
                <a:latin typeface="Lato"/>
                <a:ea typeface="Lato"/>
                <a:cs typeface="Lato"/>
                <a:sym typeface="Lato"/>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270413"/>
            <a:ext cx="8520600" cy="3070500"/>
          </a:xfrm>
          <a:prstGeom prst="rect">
            <a:avLst/>
          </a:prstGeom>
          <a:solidFill>
            <a:srgbClr val="FFFFFF"/>
          </a:solid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rgbClr val="E5362B"/>
              </a:buClr>
              <a:buSzPts val="1800"/>
              <a:buFont typeface="Lato"/>
              <a:buChar char="●"/>
              <a:defRPr sz="1800">
                <a:solidFill>
                  <a:srgbClr val="E5362B"/>
                </a:solidFill>
                <a:latin typeface="Lato"/>
                <a:ea typeface="Lato"/>
                <a:cs typeface="Lato"/>
                <a:sym typeface="Lato"/>
              </a:defRPr>
            </a:lvl1pPr>
            <a:lvl2pPr marL="914400" lvl="1" indent="-317500">
              <a:lnSpc>
                <a:spcPct val="115000"/>
              </a:lnSpc>
              <a:spcBef>
                <a:spcPts val="1600"/>
              </a:spcBef>
              <a:spcAft>
                <a:spcPts val="0"/>
              </a:spcAft>
              <a:buClr>
                <a:srgbClr val="8BACEE"/>
              </a:buClr>
              <a:buSzPts val="1400"/>
              <a:buFont typeface="Lato"/>
              <a:buChar char="○"/>
              <a:defRPr b="1">
                <a:solidFill>
                  <a:srgbClr val="8BACEE"/>
                </a:solidFill>
                <a:latin typeface="Lato"/>
                <a:ea typeface="Lato"/>
                <a:cs typeface="Lato"/>
                <a:sym typeface="Lato"/>
              </a:defRPr>
            </a:lvl2pPr>
            <a:lvl3pPr marL="1371600" lvl="2"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3pPr>
            <a:lvl4pPr marL="1828800" lvl="3"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4pPr>
            <a:lvl5pPr marL="2286000" lvl="4"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5pPr>
            <a:lvl6pPr marL="2743200" lvl="5"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6pPr>
            <a:lvl7pPr marL="3200400" lvl="6"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7pPr>
            <a:lvl8pPr marL="3657600" lvl="7" indent="-317500">
              <a:lnSpc>
                <a:spcPct val="115000"/>
              </a:lnSpc>
              <a:spcBef>
                <a:spcPts val="1600"/>
              </a:spcBef>
              <a:spcAft>
                <a:spcPts val="0"/>
              </a:spcAft>
              <a:buClr>
                <a:schemeClr val="dk2"/>
              </a:buClr>
              <a:buSzPts val="1400"/>
              <a:buFont typeface="Lato"/>
              <a:buChar char="○"/>
              <a:defRPr>
                <a:solidFill>
                  <a:schemeClr val="dk2"/>
                </a:solidFill>
                <a:latin typeface="Lato"/>
                <a:ea typeface="Lato"/>
                <a:cs typeface="Lato"/>
                <a:sym typeface="Lato"/>
              </a:defRPr>
            </a:lvl8pPr>
            <a:lvl9pPr marL="4114800" lvl="8" indent="-317500">
              <a:lnSpc>
                <a:spcPct val="115000"/>
              </a:lnSpc>
              <a:spcBef>
                <a:spcPts val="1600"/>
              </a:spcBef>
              <a:spcAft>
                <a:spcPts val="1600"/>
              </a:spcAft>
              <a:buClr>
                <a:schemeClr val="dk2"/>
              </a:buClr>
              <a:buSzPts val="1400"/>
              <a:buFont typeface="Lato"/>
              <a:buChar char="■"/>
              <a:defRPr>
                <a:solidFill>
                  <a:schemeClr val="dk2"/>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de"/>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libguides.ncl.ac.uk/sciencecommunication" TargetMode="External"/><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hyperlink" Target="https://ec.europa.eu/research/participants/documents/downloadPublic?documentIds=080166e5ccaa3072&amp;appId=PPGMS" TargetMode="External"/><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hyperlink" Target="https://libguides.ncl.ac.uk/c.php?g=671323&amp;p=4767450"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s://www.cam.ac.uk/research/news/what-is-knowledge-transfer" TargetMode="Externa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hyperlink" Target="http://dx.doi.org/10.1126/science.aaa7477" TargetMode="Externa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hyperlink" Target="https://www.awi.de/en/science/special-groups/climate-office.html" TargetMode="Externa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hyperlink" Target="http://toolik.alaska.edu/" TargetMode="Externa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77"/>
        <p:cNvGrpSpPr/>
        <p:nvPr/>
      </p:nvGrpSpPr>
      <p:grpSpPr>
        <a:xfrm>
          <a:off x="0" y="0"/>
          <a:ext cx="0" cy="0"/>
          <a:chOff x="0" y="0"/>
          <a:chExt cx="0" cy="0"/>
        </a:xfrm>
      </p:grpSpPr>
      <p:sp>
        <p:nvSpPr>
          <p:cNvPr id="78" name="Google Shape;78;p13"/>
          <p:cNvSpPr txBox="1">
            <a:spLocks noGrp="1"/>
          </p:cNvSpPr>
          <p:nvPr>
            <p:ph type="ctrTitle"/>
          </p:nvPr>
        </p:nvSpPr>
        <p:spPr>
          <a:xfrm>
            <a:off x="0" y="650350"/>
            <a:ext cx="5496600" cy="2052600"/>
          </a:xfrm>
          <a:prstGeom prst="rect">
            <a:avLst/>
          </a:prstGeom>
        </p:spPr>
        <p:txBody>
          <a:bodyPr spcFirstLastPara="1" wrap="square" lIns="360000" tIns="91425" rIns="91425" bIns="91425" anchor="b" anchorCtr="0">
            <a:noAutofit/>
          </a:bodyPr>
          <a:lstStyle/>
          <a:p>
            <a:pPr lvl="0"/>
            <a:r>
              <a:rPr lang="en-GB" dirty="0"/>
              <a:t>Science communication about Arctic research</a:t>
            </a:r>
            <a:r>
              <a:rPr lang="fr-FR" dirty="0"/>
              <a:t> </a:t>
            </a:r>
            <a:endParaRPr dirty="0"/>
          </a:p>
        </p:txBody>
      </p:sp>
      <p:sp>
        <p:nvSpPr>
          <p:cNvPr id="79" name="Google Shape;79;p13"/>
          <p:cNvSpPr txBox="1">
            <a:spLocks noGrp="1"/>
          </p:cNvSpPr>
          <p:nvPr>
            <p:ph type="subTitle" idx="1"/>
          </p:nvPr>
        </p:nvSpPr>
        <p:spPr>
          <a:xfrm>
            <a:off x="50" y="2702950"/>
            <a:ext cx="5496600" cy="867900"/>
          </a:xfrm>
          <a:prstGeom prst="rect">
            <a:avLst/>
          </a:prstGeom>
        </p:spPr>
        <p:txBody>
          <a:bodyPr spcFirstLastPara="1" wrap="square" lIns="360000" tIns="91425" rIns="91425" bIns="91425" anchor="t" anchorCtr="0">
            <a:noAutofit/>
          </a:bodyPr>
          <a:lstStyle/>
          <a:p>
            <a:pPr marL="0" lvl="0" indent="0" algn="l" rtl="0">
              <a:spcBef>
                <a:spcPts val="0"/>
              </a:spcBef>
              <a:spcAft>
                <a:spcPts val="0"/>
              </a:spcAft>
              <a:buNone/>
            </a:pPr>
            <a:r>
              <a:rPr lang="fr-FR" dirty="0"/>
              <a:t>Module </a:t>
            </a:r>
            <a:r>
              <a:rPr lang="fr-FR" dirty="0" err="1"/>
              <a:t>prepared</a:t>
            </a:r>
            <a:r>
              <a:rPr lang="fr-FR" dirty="0"/>
              <a:t> by Prof. Jan </a:t>
            </a:r>
            <a:r>
              <a:rPr lang="fr-FR" dirty="0" err="1"/>
              <a:t>Borm</a:t>
            </a:r>
            <a:r>
              <a:rPr lang="fr-FR" dirty="0"/>
              <a:t>,</a:t>
            </a:r>
          </a:p>
          <a:p>
            <a:pPr marL="0" lvl="0" indent="0" algn="l" rtl="0">
              <a:spcBef>
                <a:spcPts val="0"/>
              </a:spcBef>
              <a:spcAft>
                <a:spcPts val="0"/>
              </a:spcAft>
              <a:buNone/>
            </a:pPr>
            <a:r>
              <a:rPr lang="fr-FR" dirty="0"/>
              <a:t>UVSQ/Université Paris-Saclay</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5"/>
          <p:cNvSpPr txBox="1">
            <a:spLocks noGrp="1"/>
          </p:cNvSpPr>
          <p:nvPr>
            <p:ph type="title"/>
          </p:nvPr>
        </p:nvSpPr>
        <p:spPr>
          <a:xfrm>
            <a:off x="311699" y="0"/>
            <a:ext cx="6802800" cy="977462"/>
          </a:xfrm>
          <a:prstGeom prst="rect">
            <a:avLst/>
          </a:prstGeom>
        </p:spPr>
        <p:txBody>
          <a:bodyPr spcFirstLastPara="1" wrap="square" lIns="91425" tIns="91425" rIns="91425" bIns="91425" anchor="t" anchorCtr="0">
            <a:noAutofit/>
          </a:bodyPr>
          <a:lstStyle/>
          <a:p>
            <a:pPr lvl="0"/>
            <a:r>
              <a:rPr lang="en-GB" dirty="0"/>
              <a:t>Lesson 1: What is science communication?</a:t>
            </a:r>
            <a:endParaRPr dirty="0"/>
          </a:p>
        </p:txBody>
      </p:sp>
      <p:sp>
        <p:nvSpPr>
          <p:cNvPr id="92" name="Google Shape;92;p15"/>
          <p:cNvSpPr txBox="1">
            <a:spLocks noGrp="1"/>
          </p:cNvSpPr>
          <p:nvPr>
            <p:ph type="body" idx="1"/>
          </p:nvPr>
        </p:nvSpPr>
        <p:spPr>
          <a:xfrm>
            <a:off x="311637" y="977462"/>
            <a:ext cx="8520796" cy="3468414"/>
          </a:xfrm>
          <a:prstGeom prst="rect">
            <a:avLst/>
          </a:prstGeom>
        </p:spPr>
        <p:txBody>
          <a:bodyPr spcFirstLastPara="1" wrap="square" lIns="91425" tIns="91425" rIns="91425" bIns="91425" anchor="t" anchorCtr="0">
            <a:noAutofit/>
          </a:bodyPr>
          <a:lstStyle/>
          <a:p>
            <a:pPr marL="342900">
              <a:lnSpc>
                <a:spcPct val="100000"/>
              </a:lnSpc>
              <a:spcAft>
                <a:spcPts val="1600"/>
              </a:spcAft>
            </a:pPr>
            <a:r>
              <a:rPr lang="fr-FR" dirty="0">
                <a:solidFill>
                  <a:schemeClr val="tx1"/>
                </a:solidFill>
                <a:hlinkClick r:id="rId3">
                  <a:extLst>
                    <a:ext uri="{A12FA001-AC4F-418D-AE19-62706E023703}">
                      <ahyp:hlinkClr xmlns:ahyp="http://schemas.microsoft.com/office/drawing/2018/hyperlinkcolor" val="tx"/>
                    </a:ext>
                  </a:extLst>
                </a:hlinkClick>
              </a:rPr>
              <a:t>https://libguides.ncl.ac.uk/sciencecommunication</a:t>
            </a:r>
            <a:r>
              <a:rPr lang="fr-FR" dirty="0">
                <a:solidFill>
                  <a:schemeClr val="tx1"/>
                </a:solidFill>
              </a:rPr>
              <a:t>:</a:t>
            </a:r>
          </a:p>
          <a:p>
            <a:pPr marL="342900">
              <a:lnSpc>
                <a:spcPct val="100000"/>
              </a:lnSpc>
              <a:spcAft>
                <a:spcPts val="1600"/>
              </a:spcAft>
            </a:pPr>
            <a:r>
              <a:rPr lang="fr-FR" dirty="0">
                <a:solidFill>
                  <a:schemeClr val="tx1"/>
                </a:solidFill>
              </a:rPr>
              <a:t>Science communication </a:t>
            </a:r>
            <a:r>
              <a:rPr lang="fr-FR" dirty="0" err="1">
                <a:solidFill>
                  <a:schemeClr val="tx1"/>
                </a:solidFill>
              </a:rPr>
              <a:t>describes</a:t>
            </a:r>
            <a:r>
              <a:rPr lang="fr-FR" dirty="0">
                <a:solidFill>
                  <a:schemeClr val="tx1"/>
                </a:solidFill>
              </a:rPr>
              <a:t> a </a:t>
            </a:r>
            <a:r>
              <a:rPr lang="fr-FR" dirty="0" err="1">
                <a:solidFill>
                  <a:schemeClr val="tx1"/>
                </a:solidFill>
              </a:rPr>
              <a:t>variety</a:t>
            </a:r>
            <a:r>
              <a:rPr lang="fr-FR" dirty="0">
                <a:solidFill>
                  <a:schemeClr val="tx1"/>
                </a:solidFill>
              </a:rPr>
              <a:t> of practices </a:t>
            </a:r>
            <a:r>
              <a:rPr lang="fr-FR" dirty="0" err="1">
                <a:solidFill>
                  <a:schemeClr val="tx1"/>
                </a:solidFill>
              </a:rPr>
              <a:t>that</a:t>
            </a:r>
            <a:r>
              <a:rPr lang="fr-FR" dirty="0">
                <a:solidFill>
                  <a:schemeClr val="tx1"/>
                </a:solidFill>
              </a:rPr>
              <a:t> transmit </a:t>
            </a:r>
            <a:r>
              <a:rPr lang="fr-FR" dirty="0" err="1">
                <a:solidFill>
                  <a:schemeClr val="tx1"/>
                </a:solidFill>
              </a:rPr>
              <a:t>scientific</a:t>
            </a:r>
            <a:r>
              <a:rPr lang="fr-FR" dirty="0">
                <a:solidFill>
                  <a:schemeClr val="tx1"/>
                </a:solidFill>
              </a:rPr>
              <a:t> </a:t>
            </a:r>
            <a:r>
              <a:rPr lang="fr-FR" dirty="0" err="1">
                <a:solidFill>
                  <a:schemeClr val="tx1"/>
                </a:solidFill>
              </a:rPr>
              <a:t>ideas</a:t>
            </a:r>
            <a:r>
              <a:rPr lang="fr-FR" dirty="0">
                <a:solidFill>
                  <a:schemeClr val="tx1"/>
                </a:solidFill>
              </a:rPr>
              <a:t>, </a:t>
            </a:r>
            <a:r>
              <a:rPr lang="fr-FR" dirty="0" err="1">
                <a:solidFill>
                  <a:schemeClr val="tx1"/>
                </a:solidFill>
              </a:rPr>
              <a:t>methods</a:t>
            </a:r>
            <a:r>
              <a:rPr lang="fr-FR" dirty="0">
                <a:solidFill>
                  <a:schemeClr val="tx1"/>
                </a:solidFill>
              </a:rPr>
              <a:t>, </a:t>
            </a:r>
            <a:r>
              <a:rPr lang="fr-FR" dirty="0" err="1">
                <a:solidFill>
                  <a:schemeClr val="tx1"/>
                </a:solidFill>
              </a:rPr>
              <a:t>knowledge</a:t>
            </a:r>
            <a:r>
              <a:rPr lang="fr-FR" dirty="0">
                <a:solidFill>
                  <a:schemeClr val="tx1"/>
                </a:solidFill>
              </a:rPr>
              <a:t> and </a:t>
            </a:r>
            <a:r>
              <a:rPr lang="fr-FR" dirty="0" err="1">
                <a:solidFill>
                  <a:schemeClr val="tx1"/>
                </a:solidFill>
              </a:rPr>
              <a:t>research</a:t>
            </a:r>
            <a:r>
              <a:rPr lang="fr-FR" dirty="0">
                <a:solidFill>
                  <a:schemeClr val="tx1"/>
                </a:solidFill>
              </a:rPr>
              <a:t> to non-expert audiences in an accessible, </a:t>
            </a:r>
            <a:r>
              <a:rPr lang="fr-FR" dirty="0" err="1">
                <a:solidFill>
                  <a:schemeClr val="tx1"/>
                </a:solidFill>
              </a:rPr>
              <a:t>understandable</a:t>
            </a:r>
            <a:r>
              <a:rPr lang="fr-FR" dirty="0">
                <a:solidFill>
                  <a:schemeClr val="tx1"/>
                </a:solidFill>
              </a:rPr>
              <a:t> or </a:t>
            </a:r>
            <a:r>
              <a:rPr lang="fr-FR" dirty="0" err="1">
                <a:solidFill>
                  <a:schemeClr val="tx1"/>
                </a:solidFill>
              </a:rPr>
              <a:t>useful</a:t>
            </a:r>
            <a:r>
              <a:rPr lang="fr-FR" dirty="0">
                <a:solidFill>
                  <a:schemeClr val="tx1"/>
                </a:solidFill>
              </a:rPr>
              <a:t> </a:t>
            </a:r>
            <a:r>
              <a:rPr lang="fr-FR" dirty="0" err="1">
                <a:solidFill>
                  <a:schemeClr val="tx1"/>
                </a:solidFill>
              </a:rPr>
              <a:t>way</a:t>
            </a:r>
            <a:r>
              <a:rPr lang="fr-FR" dirty="0">
                <a:solidFill>
                  <a:schemeClr val="tx1"/>
                </a:solidFill>
              </a:rPr>
              <a:t>.  </a:t>
            </a:r>
          </a:p>
          <a:p>
            <a:pPr marL="342900">
              <a:lnSpc>
                <a:spcPct val="100000"/>
              </a:lnSpc>
              <a:spcAft>
                <a:spcPts val="1600"/>
              </a:spcAft>
            </a:pPr>
            <a:r>
              <a:rPr lang="fr-FR" dirty="0">
                <a:solidFill>
                  <a:schemeClr val="tx1"/>
                </a:solidFill>
              </a:rPr>
              <a:t>Science communication audiences </a:t>
            </a:r>
            <a:r>
              <a:rPr lang="fr-FR" dirty="0" err="1">
                <a:solidFill>
                  <a:schemeClr val="tx1"/>
                </a:solidFill>
              </a:rPr>
              <a:t>should</a:t>
            </a:r>
            <a:r>
              <a:rPr lang="fr-FR" dirty="0">
                <a:solidFill>
                  <a:schemeClr val="tx1"/>
                </a:solidFill>
              </a:rPr>
              <a:t> not </a:t>
            </a:r>
            <a:r>
              <a:rPr lang="fr-FR" dirty="0" err="1">
                <a:solidFill>
                  <a:schemeClr val="tx1"/>
                </a:solidFill>
              </a:rPr>
              <a:t>require</a:t>
            </a:r>
            <a:r>
              <a:rPr lang="fr-FR" dirty="0">
                <a:solidFill>
                  <a:schemeClr val="tx1"/>
                </a:solidFill>
              </a:rPr>
              <a:t> </a:t>
            </a:r>
            <a:r>
              <a:rPr lang="fr-FR" dirty="0" err="1">
                <a:solidFill>
                  <a:schemeClr val="tx1"/>
                </a:solidFill>
              </a:rPr>
              <a:t>any</a:t>
            </a:r>
            <a:r>
              <a:rPr lang="fr-FR" dirty="0">
                <a:solidFill>
                  <a:schemeClr val="tx1"/>
                </a:solidFill>
              </a:rPr>
              <a:t> </a:t>
            </a:r>
            <a:r>
              <a:rPr lang="fr-FR" dirty="0" err="1">
                <a:solidFill>
                  <a:schemeClr val="tx1"/>
                </a:solidFill>
              </a:rPr>
              <a:t>prior</a:t>
            </a:r>
            <a:r>
              <a:rPr lang="fr-FR" dirty="0">
                <a:solidFill>
                  <a:schemeClr val="tx1"/>
                </a:solidFill>
              </a:rPr>
              <a:t> </a:t>
            </a:r>
            <a:r>
              <a:rPr lang="fr-FR" dirty="0" err="1">
                <a:solidFill>
                  <a:schemeClr val="tx1"/>
                </a:solidFill>
              </a:rPr>
              <a:t>interest</a:t>
            </a:r>
            <a:r>
              <a:rPr lang="fr-FR" dirty="0">
                <a:solidFill>
                  <a:schemeClr val="tx1"/>
                </a:solidFill>
              </a:rPr>
              <a:t> or </a:t>
            </a:r>
            <a:r>
              <a:rPr lang="fr-FR" dirty="0" err="1">
                <a:solidFill>
                  <a:schemeClr val="tx1"/>
                </a:solidFill>
              </a:rPr>
              <a:t>educational</a:t>
            </a:r>
            <a:r>
              <a:rPr lang="fr-FR" dirty="0">
                <a:solidFill>
                  <a:schemeClr val="tx1"/>
                </a:solidFill>
              </a:rPr>
              <a:t> background in science, </a:t>
            </a:r>
            <a:r>
              <a:rPr lang="fr-FR" dirty="0" err="1">
                <a:solidFill>
                  <a:schemeClr val="tx1"/>
                </a:solidFill>
              </a:rPr>
              <a:t>technology</a:t>
            </a:r>
            <a:r>
              <a:rPr lang="fr-FR" dirty="0">
                <a:solidFill>
                  <a:schemeClr val="tx1"/>
                </a:solidFill>
              </a:rPr>
              <a:t>, engineering or </a:t>
            </a:r>
            <a:r>
              <a:rPr lang="fr-FR" dirty="0" err="1">
                <a:solidFill>
                  <a:schemeClr val="tx1"/>
                </a:solidFill>
              </a:rPr>
              <a:t>mathematics</a:t>
            </a:r>
            <a:r>
              <a:rPr lang="fr-FR" dirty="0">
                <a:solidFill>
                  <a:schemeClr val="tx1"/>
                </a:solidFill>
              </a:rPr>
              <a:t> (STEM). </a:t>
            </a:r>
          </a:p>
          <a:p>
            <a:pPr marL="342900">
              <a:lnSpc>
                <a:spcPct val="100000"/>
              </a:lnSpc>
              <a:spcAft>
                <a:spcPts val="1600"/>
              </a:spcAft>
            </a:pPr>
            <a:r>
              <a:rPr lang="fr-FR" dirty="0">
                <a:solidFill>
                  <a:schemeClr val="tx1"/>
                </a:solidFill>
              </a:rPr>
              <a:t>Science communication </a:t>
            </a:r>
            <a:r>
              <a:rPr lang="fr-FR" dirty="0" err="1">
                <a:solidFill>
                  <a:schemeClr val="tx1"/>
                </a:solidFill>
              </a:rPr>
              <a:t>includes</a:t>
            </a:r>
            <a:r>
              <a:rPr lang="fr-FR" dirty="0">
                <a:solidFill>
                  <a:schemeClr val="tx1"/>
                </a:solidFill>
              </a:rPr>
              <a:t> </a:t>
            </a:r>
            <a:r>
              <a:rPr lang="fr-FR" dirty="0" err="1">
                <a:solidFill>
                  <a:schemeClr val="tx1"/>
                </a:solidFill>
              </a:rPr>
              <a:t>academic</a:t>
            </a:r>
            <a:r>
              <a:rPr lang="fr-FR" dirty="0">
                <a:solidFill>
                  <a:schemeClr val="tx1"/>
                </a:solidFill>
              </a:rPr>
              <a:t> </a:t>
            </a:r>
            <a:r>
              <a:rPr lang="fr-FR" dirty="0" err="1">
                <a:solidFill>
                  <a:schemeClr val="tx1"/>
                </a:solidFill>
              </a:rPr>
              <a:t>study</a:t>
            </a:r>
            <a:r>
              <a:rPr lang="fr-FR" dirty="0">
                <a:solidFill>
                  <a:schemeClr val="tx1"/>
                </a:solidFill>
              </a:rPr>
              <a:t> of </a:t>
            </a:r>
            <a:r>
              <a:rPr lang="fr-FR" dirty="0" err="1">
                <a:solidFill>
                  <a:schemeClr val="tx1"/>
                </a:solidFill>
              </a:rPr>
              <a:t>communicating</a:t>
            </a:r>
            <a:r>
              <a:rPr lang="fr-FR" dirty="0">
                <a:solidFill>
                  <a:schemeClr val="tx1"/>
                </a:solidFill>
              </a:rPr>
              <a:t> science to </a:t>
            </a:r>
            <a:r>
              <a:rPr lang="fr-FR" dirty="0" err="1">
                <a:solidFill>
                  <a:schemeClr val="tx1"/>
                </a:solidFill>
              </a:rPr>
              <a:t>different</a:t>
            </a:r>
            <a:r>
              <a:rPr lang="fr-FR" dirty="0">
                <a:solidFill>
                  <a:schemeClr val="tx1"/>
                </a:solidFill>
              </a:rPr>
              <a:t> publics </a:t>
            </a:r>
            <a:r>
              <a:rPr lang="fr-FR" dirty="0" err="1">
                <a:solidFill>
                  <a:schemeClr val="tx1"/>
                </a:solidFill>
              </a:rPr>
              <a:t>that</a:t>
            </a:r>
            <a:r>
              <a:rPr lang="fr-FR" dirty="0">
                <a:solidFill>
                  <a:schemeClr val="tx1"/>
                </a:solidFill>
              </a:rPr>
              <a:t> </a:t>
            </a:r>
            <a:r>
              <a:rPr lang="fr-FR" dirty="0" err="1">
                <a:solidFill>
                  <a:schemeClr val="tx1"/>
                </a:solidFill>
              </a:rPr>
              <a:t>draws</a:t>
            </a:r>
            <a:r>
              <a:rPr lang="fr-FR" dirty="0">
                <a:solidFill>
                  <a:schemeClr val="tx1"/>
                </a:solidFill>
              </a:rPr>
              <a:t> on a </a:t>
            </a:r>
            <a:r>
              <a:rPr lang="fr-FR" dirty="0" err="1">
                <a:solidFill>
                  <a:schemeClr val="tx1"/>
                </a:solidFill>
              </a:rPr>
              <a:t>wide</a:t>
            </a:r>
            <a:r>
              <a:rPr lang="fr-FR" dirty="0">
                <a:solidFill>
                  <a:schemeClr val="tx1"/>
                </a:solidFill>
              </a:rPr>
              <a:t> range of disciplines in the social sciences, </a:t>
            </a:r>
            <a:r>
              <a:rPr lang="fr-FR" dirty="0" err="1">
                <a:solidFill>
                  <a:schemeClr val="tx1"/>
                </a:solidFill>
              </a:rPr>
              <a:t>humanities</a:t>
            </a:r>
            <a:r>
              <a:rPr lang="fr-FR" dirty="0">
                <a:solidFill>
                  <a:schemeClr val="tx1"/>
                </a:solidFill>
              </a:rPr>
              <a:t> and sciences.</a:t>
            </a:r>
            <a:endParaRPr sz="2400" dirty="0">
              <a:solidFill>
                <a:schemeClr val="tx1"/>
              </a:solidFill>
            </a:endParaRPr>
          </a:p>
        </p:txBody>
      </p:sp>
      <p:sp>
        <p:nvSpPr>
          <p:cNvPr id="93" name="Google Shape;93;p15"/>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4"/>
          <p:cNvSpPr txBox="1">
            <a:spLocks noGrp="1"/>
          </p:cNvSpPr>
          <p:nvPr>
            <p:ph type="title"/>
          </p:nvPr>
        </p:nvSpPr>
        <p:spPr>
          <a:xfrm>
            <a:off x="362605" y="132000"/>
            <a:ext cx="6802800" cy="572700"/>
          </a:xfrm>
          <a:prstGeom prst="rect">
            <a:avLst/>
          </a:prstGeom>
        </p:spPr>
        <p:txBody>
          <a:bodyPr spcFirstLastPara="1" wrap="square" lIns="91425" tIns="91425" rIns="91425" bIns="91425" anchor="t" anchorCtr="0">
            <a:noAutofit/>
          </a:bodyPr>
          <a:lstStyle/>
          <a:p>
            <a:r>
              <a:rPr lang="en-GB" dirty="0">
                <a:solidFill>
                  <a:schemeClr val="tx1"/>
                </a:solidFill>
              </a:rPr>
              <a:t>Another view.</a:t>
            </a:r>
            <a:br>
              <a:rPr lang="en-GB" dirty="0">
                <a:solidFill>
                  <a:schemeClr val="tx1"/>
                </a:solidFill>
              </a:rPr>
            </a:br>
            <a:endParaRPr dirty="0"/>
          </a:p>
        </p:txBody>
      </p:sp>
      <p:sp>
        <p:nvSpPr>
          <p:cNvPr id="85" name="Google Shape;85;p14"/>
          <p:cNvSpPr txBox="1">
            <a:spLocks noGrp="1"/>
          </p:cNvSpPr>
          <p:nvPr>
            <p:ph type="body" idx="1"/>
          </p:nvPr>
        </p:nvSpPr>
        <p:spPr>
          <a:xfrm>
            <a:off x="460942" y="704700"/>
            <a:ext cx="8320454" cy="3662348"/>
          </a:xfrm>
          <a:prstGeom prst="rect">
            <a:avLst/>
          </a:prstGeom>
        </p:spPr>
        <p:txBody>
          <a:bodyPr spcFirstLastPara="1" wrap="square" lIns="91425" tIns="91425" rIns="91425" bIns="91425" anchor="t" anchorCtr="0">
            <a:noAutofit/>
          </a:bodyPr>
          <a:lstStyle/>
          <a:p>
            <a:pPr marL="285750" indent="-285750">
              <a:spcAft>
                <a:spcPts val="1600"/>
              </a:spcAft>
            </a:pPr>
            <a:r>
              <a:rPr lang="en-GB" dirty="0">
                <a:solidFill>
                  <a:schemeClr val="tx1"/>
                </a:solidFill>
              </a:rPr>
              <a:t>EU policy brief: </a:t>
            </a:r>
            <a:r>
              <a:rPr lang="en-GB" dirty="0">
                <a:solidFill>
                  <a:schemeClr val="tx1"/>
                </a:solidFill>
                <a:hlinkClick r:id="rId3">
                  <a:extLst>
                    <a:ext uri="{A12FA001-AC4F-418D-AE19-62706E023703}">
                      <ahyp:hlinkClr xmlns:ahyp="http://schemas.microsoft.com/office/drawing/2018/hyperlinkcolor" val="tx"/>
                    </a:ext>
                  </a:extLst>
                </a:hlinkClick>
              </a:rPr>
              <a:t>https://ec.europa.eu/research/participants/documents/downloadPublic?documentIds=080166e5ccaa3072&amp;appId=PPGMS</a:t>
            </a:r>
            <a:endParaRPr lang="en-GB" dirty="0">
              <a:solidFill>
                <a:schemeClr val="tx1"/>
              </a:solidFill>
            </a:endParaRPr>
          </a:p>
          <a:p>
            <a:pPr marL="285750" indent="-285750">
              <a:spcAft>
                <a:spcPts val="1600"/>
              </a:spcAft>
            </a:pPr>
            <a:r>
              <a:rPr lang="en-GB" dirty="0">
                <a:solidFill>
                  <a:schemeClr val="tx1"/>
                </a:solidFill>
              </a:rPr>
              <a:t>“Science communication encompasses all aspects of communicating scientific work and scientific outcomes, both within science and in the interaction between science and the general public. Science communication is no longer a ‘nice to have’, nowadays it is a ‘must have.’”</a:t>
            </a:r>
          </a:p>
          <a:p>
            <a:pPr marL="285750" indent="-285750">
              <a:spcAft>
                <a:spcPts val="1600"/>
              </a:spcAft>
            </a:pPr>
            <a:r>
              <a:rPr lang="en-GB" dirty="0">
                <a:solidFill>
                  <a:schemeClr val="tx1"/>
                </a:solidFill>
              </a:rPr>
              <a:t>“Science communication is the use of appropriate skills, media, activities and dialogue to improve individuals’ awareness, involvement, engagement, interest, or understanding of science.”</a:t>
            </a:r>
          </a:p>
        </p:txBody>
      </p:sp>
      <p:sp>
        <p:nvSpPr>
          <p:cNvPr id="86" name="Google Shape;86;p14"/>
          <p:cNvSpPr txBox="1">
            <a:spLocks noGrp="1"/>
          </p:cNvSpPr>
          <p:nvPr>
            <p:ph type="sldNum" idx="12"/>
          </p:nvPr>
        </p:nvSpPr>
        <p:spPr>
          <a:xfrm>
            <a:off x="8283733" y="4640967"/>
            <a:ext cx="548700" cy="3936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fld id="{00000000-1234-1234-1234-123412341234}" type="slidenum">
              <a:rPr lang="de"/>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F67D0DE-73E8-F444-886E-A1AF644F0F86}"/>
              </a:ext>
            </a:extLst>
          </p:cNvPr>
          <p:cNvSpPr>
            <a:spLocks noGrp="1"/>
          </p:cNvSpPr>
          <p:nvPr>
            <p:ph type="title"/>
          </p:nvPr>
        </p:nvSpPr>
        <p:spPr>
          <a:xfrm>
            <a:off x="295935" y="0"/>
            <a:ext cx="6802800" cy="572700"/>
          </a:xfrm>
        </p:spPr>
        <p:txBody>
          <a:bodyPr/>
          <a:lstStyle/>
          <a:p>
            <a:r>
              <a:rPr lang="fr-FR" dirty="0" err="1">
                <a:solidFill>
                  <a:schemeClr val="tx1"/>
                </a:solidFill>
              </a:rPr>
              <a:t>Why</a:t>
            </a:r>
            <a:r>
              <a:rPr lang="fr-FR" dirty="0">
                <a:solidFill>
                  <a:schemeClr val="tx1"/>
                </a:solidFill>
              </a:rPr>
              <a:t> do </a:t>
            </a:r>
            <a:r>
              <a:rPr lang="fr-FR" dirty="0" err="1">
                <a:solidFill>
                  <a:schemeClr val="tx1"/>
                </a:solidFill>
              </a:rPr>
              <a:t>we</a:t>
            </a:r>
            <a:r>
              <a:rPr lang="fr-FR" dirty="0">
                <a:solidFill>
                  <a:schemeClr val="tx1"/>
                </a:solidFill>
              </a:rPr>
              <a:t> </a:t>
            </a:r>
            <a:r>
              <a:rPr lang="fr-FR" dirty="0" err="1">
                <a:solidFill>
                  <a:schemeClr val="tx1"/>
                </a:solidFill>
              </a:rPr>
              <a:t>need</a:t>
            </a:r>
            <a:r>
              <a:rPr lang="fr-FR" dirty="0">
                <a:solidFill>
                  <a:schemeClr val="tx1"/>
                </a:solidFill>
              </a:rPr>
              <a:t> science communication?</a:t>
            </a:r>
          </a:p>
        </p:txBody>
      </p:sp>
      <p:sp>
        <p:nvSpPr>
          <p:cNvPr id="3" name="Espace réservé du texte 2">
            <a:extLst>
              <a:ext uri="{FF2B5EF4-FFF2-40B4-BE49-F238E27FC236}">
                <a16:creationId xmlns:a16="http://schemas.microsoft.com/office/drawing/2014/main" id="{6621BF28-DF23-6640-96F8-05CC60514800}"/>
              </a:ext>
            </a:extLst>
          </p:cNvPr>
          <p:cNvSpPr>
            <a:spLocks noGrp="1"/>
          </p:cNvSpPr>
          <p:nvPr>
            <p:ph type="body" idx="1"/>
          </p:nvPr>
        </p:nvSpPr>
        <p:spPr>
          <a:xfrm>
            <a:off x="168433" y="716989"/>
            <a:ext cx="8664000" cy="3697356"/>
          </a:xfrm>
        </p:spPr>
        <p:txBody>
          <a:bodyPr/>
          <a:lstStyle/>
          <a:p>
            <a:r>
              <a:rPr lang="en-GB" dirty="0">
                <a:solidFill>
                  <a:schemeClr val="tx1"/>
                </a:solidFill>
                <a:hlinkClick r:id="rId2">
                  <a:extLst>
                    <a:ext uri="{A12FA001-AC4F-418D-AE19-62706E023703}">
                      <ahyp:hlinkClr xmlns:ahyp="http://schemas.microsoft.com/office/drawing/2018/hyperlinkcolor" val="tx"/>
                    </a:ext>
                  </a:extLst>
                </a:hlinkClick>
              </a:rPr>
              <a:t>https://libguides.ncl.ac.uk/c.php?g=671323&amp;p=4767450</a:t>
            </a:r>
            <a:r>
              <a:rPr lang="en-GB" dirty="0">
                <a:solidFill>
                  <a:schemeClr val="tx1"/>
                </a:solidFill>
              </a:rPr>
              <a:t>:</a:t>
            </a:r>
          </a:p>
          <a:p>
            <a:r>
              <a:rPr lang="en-GB" dirty="0">
                <a:solidFill>
                  <a:schemeClr val="tx1"/>
                </a:solidFill>
              </a:rPr>
              <a:t>“The job of science communicators is </a:t>
            </a:r>
            <a:r>
              <a:rPr lang="en-GB" dirty="0" err="1">
                <a:solidFill>
                  <a:schemeClr val="tx1"/>
                </a:solidFill>
              </a:rPr>
              <a:t>ti</a:t>
            </a:r>
            <a:r>
              <a:rPr lang="en-GB" dirty="0">
                <a:solidFill>
                  <a:schemeClr val="tx1"/>
                </a:solidFill>
              </a:rPr>
              <a:t> instil science within narratives relatable to non-scientists.” (Burns et al., 2003)</a:t>
            </a:r>
          </a:p>
          <a:p>
            <a:r>
              <a:rPr lang="en-GB" b="1" dirty="0">
                <a:solidFill>
                  <a:schemeClr val="tx1"/>
                </a:solidFill>
              </a:rPr>
              <a:t>EU policy brief</a:t>
            </a:r>
            <a:r>
              <a:rPr lang="en-GB" dirty="0">
                <a:solidFill>
                  <a:schemeClr val="tx1"/>
                </a:solidFill>
              </a:rPr>
              <a:t>: “Science communication is a tool that can bridge the gap between science and society.”</a:t>
            </a:r>
          </a:p>
          <a:p>
            <a:r>
              <a:rPr lang="en-GB" dirty="0">
                <a:solidFill>
                  <a:schemeClr val="tx1"/>
                </a:solidFill>
              </a:rPr>
              <a:t>“Efficient science communication reaches out to different social spheres and various generations of the population.”</a:t>
            </a:r>
          </a:p>
          <a:p>
            <a:r>
              <a:rPr lang="en-GB" dirty="0">
                <a:solidFill>
                  <a:schemeClr val="tx1"/>
                </a:solidFill>
              </a:rPr>
              <a:t>“Public understanding of science is crucial for the further development of society.”</a:t>
            </a:r>
          </a:p>
          <a:p>
            <a:r>
              <a:rPr lang="en-GB" dirty="0">
                <a:solidFill>
                  <a:schemeClr val="tx1"/>
                </a:solidFill>
              </a:rPr>
              <a:t>“When the public understands why it is important to set up new measures in various life areas, it is more willing to support them and to carry them out.”</a:t>
            </a:r>
          </a:p>
        </p:txBody>
      </p:sp>
      <p:sp>
        <p:nvSpPr>
          <p:cNvPr id="4" name="Espace réservé du numéro de diapositive 3">
            <a:extLst>
              <a:ext uri="{FF2B5EF4-FFF2-40B4-BE49-F238E27FC236}">
                <a16:creationId xmlns:a16="http://schemas.microsoft.com/office/drawing/2014/main" id="{A18EBAD4-4F5F-B441-ACFC-A5CE937BA7C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4</a:t>
            </a:fld>
            <a:endParaRPr lang="fr-FR"/>
          </a:p>
        </p:txBody>
      </p:sp>
    </p:spTree>
    <p:extLst>
      <p:ext uri="{BB962C8B-B14F-4D97-AF65-F5344CB8AC3E}">
        <p14:creationId xmlns:p14="http://schemas.microsoft.com/office/powerpoint/2010/main" val="32733110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8EB0D17-C4A6-FB43-8391-D8304D5C544F}"/>
              </a:ext>
            </a:extLst>
          </p:cNvPr>
          <p:cNvSpPr>
            <a:spLocks noGrp="1"/>
          </p:cNvSpPr>
          <p:nvPr>
            <p:ph type="title"/>
          </p:nvPr>
        </p:nvSpPr>
        <p:spPr>
          <a:xfrm>
            <a:off x="172176" y="46098"/>
            <a:ext cx="6802800" cy="572700"/>
          </a:xfrm>
        </p:spPr>
        <p:txBody>
          <a:bodyPr/>
          <a:lstStyle/>
          <a:p>
            <a:r>
              <a:rPr lang="fr-FR" dirty="0" err="1">
                <a:solidFill>
                  <a:schemeClr val="tx1"/>
                </a:solidFill>
              </a:rPr>
              <a:t>What</a:t>
            </a:r>
            <a:r>
              <a:rPr lang="fr-FR" dirty="0">
                <a:solidFill>
                  <a:schemeClr val="tx1"/>
                </a:solidFill>
              </a:rPr>
              <a:t> </a:t>
            </a:r>
            <a:r>
              <a:rPr lang="fr-FR" dirty="0" err="1">
                <a:solidFill>
                  <a:schemeClr val="tx1"/>
                </a:solidFill>
              </a:rPr>
              <a:t>is</a:t>
            </a:r>
            <a:r>
              <a:rPr lang="fr-FR" dirty="0">
                <a:solidFill>
                  <a:schemeClr val="tx1"/>
                </a:solidFill>
              </a:rPr>
              <a:t> </a:t>
            </a:r>
            <a:r>
              <a:rPr lang="fr-FR" dirty="0" err="1">
                <a:solidFill>
                  <a:schemeClr val="tx1"/>
                </a:solidFill>
              </a:rPr>
              <a:t>knowledge</a:t>
            </a:r>
            <a:r>
              <a:rPr lang="fr-FR" dirty="0">
                <a:solidFill>
                  <a:schemeClr val="tx1"/>
                </a:solidFill>
              </a:rPr>
              <a:t> </a:t>
            </a:r>
            <a:r>
              <a:rPr lang="fr-FR" dirty="0" err="1">
                <a:solidFill>
                  <a:schemeClr val="tx1"/>
                </a:solidFill>
              </a:rPr>
              <a:t>transfer</a:t>
            </a:r>
            <a:r>
              <a:rPr lang="fr-FR" dirty="0">
                <a:solidFill>
                  <a:schemeClr val="tx1"/>
                </a:solidFill>
              </a:rPr>
              <a:t>?</a:t>
            </a:r>
            <a:endParaRPr lang="fr-FR" dirty="0"/>
          </a:p>
        </p:txBody>
      </p:sp>
      <p:sp>
        <p:nvSpPr>
          <p:cNvPr id="3" name="Espace réservé du texte 2">
            <a:extLst>
              <a:ext uri="{FF2B5EF4-FFF2-40B4-BE49-F238E27FC236}">
                <a16:creationId xmlns:a16="http://schemas.microsoft.com/office/drawing/2014/main" id="{7B21EA0D-3D58-3649-9266-C6AC3F84ECAD}"/>
              </a:ext>
            </a:extLst>
          </p:cNvPr>
          <p:cNvSpPr>
            <a:spLocks noGrp="1"/>
          </p:cNvSpPr>
          <p:nvPr>
            <p:ph type="body" idx="1"/>
          </p:nvPr>
        </p:nvSpPr>
        <p:spPr>
          <a:xfrm>
            <a:off x="172176" y="598283"/>
            <a:ext cx="8660257" cy="3820003"/>
          </a:xfrm>
        </p:spPr>
        <p:txBody>
          <a:bodyPr/>
          <a:lstStyle/>
          <a:p>
            <a:r>
              <a:rPr lang="fr-FR" dirty="0">
                <a:solidFill>
                  <a:schemeClr val="tx1"/>
                </a:solidFill>
                <a:hlinkClick r:id="rId2">
                  <a:extLst>
                    <a:ext uri="{A12FA001-AC4F-418D-AE19-62706E023703}">
                      <ahyp:hlinkClr xmlns:ahyp="http://schemas.microsoft.com/office/drawing/2018/hyperlinkcolor" val="tx"/>
                    </a:ext>
                  </a:extLst>
                </a:hlinkClick>
              </a:rPr>
              <a:t>https://www.cam.ac.uk/research/news/what-is-knowledge-transfer</a:t>
            </a:r>
            <a:r>
              <a:rPr lang="fr-FR" dirty="0">
                <a:solidFill>
                  <a:schemeClr val="tx1"/>
                </a:solidFill>
              </a:rPr>
              <a:t>:</a:t>
            </a:r>
          </a:p>
          <a:p>
            <a:r>
              <a:rPr lang="en-GB" dirty="0">
                <a:solidFill>
                  <a:schemeClr val="tx1"/>
                </a:solidFill>
              </a:rPr>
              <a:t>“Knowledge transfer (KT) is a term to encompass a very broad range of activities to support mutually beneficial collaborations between universities, businesses and the public sector.”</a:t>
            </a:r>
          </a:p>
          <a:p>
            <a:r>
              <a:rPr lang="en-GB" dirty="0">
                <a:solidFill>
                  <a:schemeClr val="tx1"/>
                </a:solidFill>
              </a:rPr>
              <a:t>“</a:t>
            </a:r>
            <a:r>
              <a:rPr lang="fr-FR" dirty="0" err="1">
                <a:solidFill>
                  <a:schemeClr val="tx1"/>
                </a:solidFill>
              </a:rPr>
              <a:t>It’s</a:t>
            </a:r>
            <a:r>
              <a:rPr lang="fr-FR" dirty="0">
                <a:solidFill>
                  <a:schemeClr val="tx1"/>
                </a:solidFill>
              </a:rPr>
              <a:t> all about the </a:t>
            </a:r>
            <a:r>
              <a:rPr lang="fr-FR" dirty="0" err="1">
                <a:solidFill>
                  <a:schemeClr val="tx1"/>
                </a:solidFill>
              </a:rPr>
              <a:t>transfer</a:t>
            </a:r>
            <a:r>
              <a:rPr lang="fr-FR" dirty="0">
                <a:solidFill>
                  <a:schemeClr val="tx1"/>
                </a:solidFill>
              </a:rPr>
              <a:t> of tangible and </a:t>
            </a:r>
            <a:r>
              <a:rPr lang="fr-FR" dirty="0" err="1">
                <a:solidFill>
                  <a:schemeClr val="tx1"/>
                </a:solidFill>
              </a:rPr>
              <a:t>intellectual</a:t>
            </a:r>
            <a:r>
              <a:rPr lang="fr-FR" dirty="0">
                <a:solidFill>
                  <a:schemeClr val="tx1"/>
                </a:solidFill>
              </a:rPr>
              <a:t> </a:t>
            </a:r>
            <a:r>
              <a:rPr lang="fr-FR" dirty="0" err="1">
                <a:solidFill>
                  <a:schemeClr val="tx1"/>
                </a:solidFill>
              </a:rPr>
              <a:t>property</a:t>
            </a:r>
            <a:r>
              <a:rPr lang="fr-FR" dirty="0">
                <a:solidFill>
                  <a:schemeClr val="tx1"/>
                </a:solidFill>
              </a:rPr>
              <a:t>, expertise, </a:t>
            </a:r>
            <a:r>
              <a:rPr lang="fr-FR" dirty="0" err="1">
                <a:solidFill>
                  <a:schemeClr val="tx1"/>
                </a:solidFill>
              </a:rPr>
              <a:t>learning</a:t>
            </a:r>
            <a:r>
              <a:rPr lang="fr-FR" dirty="0">
                <a:solidFill>
                  <a:schemeClr val="tx1"/>
                </a:solidFill>
              </a:rPr>
              <a:t> and </a:t>
            </a:r>
            <a:r>
              <a:rPr lang="fr-FR" dirty="0" err="1">
                <a:solidFill>
                  <a:schemeClr val="tx1"/>
                </a:solidFill>
              </a:rPr>
              <a:t>skills</a:t>
            </a:r>
            <a:r>
              <a:rPr lang="fr-FR" dirty="0">
                <a:solidFill>
                  <a:schemeClr val="tx1"/>
                </a:solidFill>
              </a:rPr>
              <a:t> </a:t>
            </a:r>
            <a:r>
              <a:rPr lang="fr-FR" dirty="0" err="1">
                <a:solidFill>
                  <a:schemeClr val="tx1"/>
                </a:solidFill>
              </a:rPr>
              <a:t>between</a:t>
            </a:r>
            <a:r>
              <a:rPr lang="fr-FR" dirty="0">
                <a:solidFill>
                  <a:schemeClr val="tx1"/>
                </a:solidFill>
              </a:rPr>
              <a:t> </a:t>
            </a:r>
            <a:r>
              <a:rPr lang="fr-FR" dirty="0" err="1">
                <a:solidFill>
                  <a:schemeClr val="tx1"/>
                </a:solidFill>
              </a:rPr>
              <a:t>academia</a:t>
            </a:r>
            <a:r>
              <a:rPr lang="fr-FR" dirty="0">
                <a:solidFill>
                  <a:schemeClr val="tx1"/>
                </a:solidFill>
              </a:rPr>
              <a:t> and the non-</a:t>
            </a:r>
            <a:r>
              <a:rPr lang="fr-FR" dirty="0" err="1">
                <a:solidFill>
                  <a:schemeClr val="tx1"/>
                </a:solidFill>
              </a:rPr>
              <a:t>academic</a:t>
            </a:r>
            <a:r>
              <a:rPr lang="fr-FR" dirty="0">
                <a:solidFill>
                  <a:schemeClr val="tx1"/>
                </a:solidFill>
              </a:rPr>
              <a:t> </a:t>
            </a:r>
            <a:r>
              <a:rPr lang="fr-FR" dirty="0" err="1">
                <a:solidFill>
                  <a:schemeClr val="tx1"/>
                </a:solidFill>
              </a:rPr>
              <a:t>community</a:t>
            </a:r>
            <a:r>
              <a:rPr lang="fr-FR" dirty="0">
                <a:solidFill>
                  <a:schemeClr val="tx1"/>
                </a:solidFill>
              </a:rPr>
              <a:t>.</a:t>
            </a:r>
            <a:r>
              <a:rPr lang="en-GB" dirty="0">
                <a:solidFill>
                  <a:schemeClr val="tx1"/>
                </a:solidFill>
              </a:rPr>
              <a:t>”</a:t>
            </a:r>
            <a:r>
              <a:rPr lang="fr-FR" dirty="0">
                <a:solidFill>
                  <a:schemeClr val="tx1"/>
                </a:solidFill>
              </a:rPr>
              <a:t> </a:t>
            </a:r>
          </a:p>
          <a:p>
            <a:r>
              <a:rPr lang="fr-FR" dirty="0" err="1">
                <a:solidFill>
                  <a:schemeClr val="tx1"/>
                </a:solidFill>
              </a:rPr>
              <a:t>Three</a:t>
            </a:r>
            <a:r>
              <a:rPr lang="fr-FR" dirty="0">
                <a:solidFill>
                  <a:schemeClr val="tx1"/>
                </a:solidFill>
              </a:rPr>
              <a:t> key </a:t>
            </a:r>
            <a:r>
              <a:rPr lang="fr-FR" dirty="0" err="1">
                <a:solidFill>
                  <a:schemeClr val="tx1"/>
                </a:solidFill>
              </a:rPr>
              <a:t>factors</a:t>
            </a:r>
            <a:r>
              <a:rPr lang="fr-FR" dirty="0">
                <a:solidFill>
                  <a:schemeClr val="tx1"/>
                </a:solidFill>
              </a:rPr>
              <a:t> : First, </a:t>
            </a:r>
            <a:r>
              <a:rPr lang="fr-FR" dirty="0" err="1">
                <a:solidFill>
                  <a:schemeClr val="tx1"/>
                </a:solidFill>
              </a:rPr>
              <a:t>it’s</a:t>
            </a:r>
            <a:r>
              <a:rPr lang="fr-FR" dirty="0">
                <a:solidFill>
                  <a:schemeClr val="tx1"/>
                </a:solidFill>
              </a:rPr>
              <a:t> not a ‘</a:t>
            </a:r>
            <a:r>
              <a:rPr lang="fr-FR" dirty="0" err="1">
                <a:solidFill>
                  <a:schemeClr val="tx1"/>
                </a:solidFill>
              </a:rPr>
              <a:t>zero</a:t>
            </a:r>
            <a:r>
              <a:rPr lang="fr-FR" dirty="0">
                <a:solidFill>
                  <a:schemeClr val="tx1"/>
                </a:solidFill>
              </a:rPr>
              <a:t> </a:t>
            </a:r>
            <a:r>
              <a:rPr lang="fr-FR" dirty="0" err="1">
                <a:solidFill>
                  <a:schemeClr val="tx1"/>
                </a:solidFill>
              </a:rPr>
              <a:t>cost</a:t>
            </a:r>
            <a:r>
              <a:rPr lang="fr-FR" dirty="0">
                <a:solidFill>
                  <a:schemeClr val="tx1"/>
                </a:solidFill>
              </a:rPr>
              <a:t>’ </a:t>
            </a:r>
            <a:r>
              <a:rPr lang="fr-FR" dirty="0" err="1">
                <a:solidFill>
                  <a:schemeClr val="tx1"/>
                </a:solidFill>
              </a:rPr>
              <a:t>activity</a:t>
            </a:r>
            <a:r>
              <a:rPr lang="fr-FR" dirty="0">
                <a:solidFill>
                  <a:schemeClr val="tx1"/>
                </a:solidFill>
              </a:rPr>
              <a:t>; </a:t>
            </a:r>
            <a:r>
              <a:rPr lang="fr-FR" dirty="0" err="1">
                <a:solidFill>
                  <a:schemeClr val="tx1"/>
                </a:solidFill>
              </a:rPr>
              <a:t>it</a:t>
            </a:r>
            <a:r>
              <a:rPr lang="fr-FR" dirty="0">
                <a:solidFill>
                  <a:schemeClr val="tx1"/>
                </a:solidFill>
              </a:rPr>
              <a:t> </a:t>
            </a:r>
            <a:r>
              <a:rPr lang="fr-FR" b="1" dirty="0" err="1">
                <a:solidFill>
                  <a:schemeClr val="tx1"/>
                </a:solidFill>
              </a:rPr>
              <a:t>takes</a:t>
            </a:r>
            <a:r>
              <a:rPr lang="fr-FR" b="1" dirty="0">
                <a:solidFill>
                  <a:schemeClr val="tx1"/>
                </a:solidFill>
              </a:rPr>
              <a:t> effort and time </a:t>
            </a:r>
            <a:r>
              <a:rPr lang="fr-FR" dirty="0">
                <a:solidFill>
                  <a:schemeClr val="tx1"/>
                </a:solidFill>
              </a:rPr>
              <a:t>to </a:t>
            </a:r>
            <a:r>
              <a:rPr lang="fr-FR" dirty="0" err="1">
                <a:solidFill>
                  <a:schemeClr val="tx1"/>
                </a:solidFill>
              </a:rPr>
              <a:t>make</a:t>
            </a:r>
            <a:r>
              <a:rPr lang="fr-FR" dirty="0">
                <a:solidFill>
                  <a:schemeClr val="tx1"/>
                </a:solidFill>
              </a:rPr>
              <a:t> </a:t>
            </a:r>
            <a:r>
              <a:rPr lang="fr-FR" dirty="0" err="1">
                <a:solidFill>
                  <a:schemeClr val="tx1"/>
                </a:solidFill>
              </a:rPr>
              <a:t>it</a:t>
            </a:r>
            <a:r>
              <a:rPr lang="fr-FR" dirty="0">
                <a:solidFill>
                  <a:schemeClr val="tx1"/>
                </a:solidFill>
              </a:rPr>
              <a:t> </a:t>
            </a:r>
            <a:r>
              <a:rPr lang="fr-FR" dirty="0" err="1">
                <a:solidFill>
                  <a:schemeClr val="tx1"/>
                </a:solidFill>
              </a:rPr>
              <a:t>work</a:t>
            </a:r>
            <a:r>
              <a:rPr lang="fr-FR" dirty="0">
                <a:solidFill>
                  <a:schemeClr val="tx1"/>
                </a:solidFill>
              </a:rPr>
              <a:t>. Second, </a:t>
            </a:r>
            <a:r>
              <a:rPr lang="fr-FR" dirty="0" err="1">
                <a:solidFill>
                  <a:schemeClr val="tx1"/>
                </a:solidFill>
              </a:rPr>
              <a:t>it</a:t>
            </a:r>
            <a:r>
              <a:rPr lang="fr-FR" dirty="0">
                <a:solidFill>
                  <a:schemeClr val="tx1"/>
                </a:solidFill>
              </a:rPr>
              <a:t> </a:t>
            </a:r>
            <a:r>
              <a:rPr lang="fr-FR" dirty="0" err="1">
                <a:solidFill>
                  <a:schemeClr val="tx1"/>
                </a:solidFill>
              </a:rPr>
              <a:t>is</a:t>
            </a:r>
            <a:r>
              <a:rPr lang="fr-FR" dirty="0">
                <a:solidFill>
                  <a:schemeClr val="tx1"/>
                </a:solidFill>
              </a:rPr>
              <a:t> a ‘contact sport’; </a:t>
            </a:r>
            <a:r>
              <a:rPr lang="fr-FR" dirty="0" err="1">
                <a:solidFill>
                  <a:schemeClr val="tx1"/>
                </a:solidFill>
              </a:rPr>
              <a:t>it</a:t>
            </a:r>
            <a:r>
              <a:rPr lang="fr-FR" dirty="0">
                <a:solidFill>
                  <a:schemeClr val="tx1"/>
                </a:solidFill>
              </a:rPr>
              <a:t> </a:t>
            </a:r>
            <a:r>
              <a:rPr lang="fr-FR" b="1" dirty="0" err="1">
                <a:solidFill>
                  <a:schemeClr val="tx1"/>
                </a:solidFill>
              </a:rPr>
              <a:t>works</a:t>
            </a:r>
            <a:r>
              <a:rPr lang="fr-FR" b="1" dirty="0">
                <a:solidFill>
                  <a:schemeClr val="tx1"/>
                </a:solidFill>
              </a:rPr>
              <a:t> best </a:t>
            </a:r>
            <a:r>
              <a:rPr lang="fr-FR" b="1" dirty="0" err="1">
                <a:solidFill>
                  <a:schemeClr val="tx1"/>
                </a:solidFill>
              </a:rPr>
              <a:t>when</a:t>
            </a:r>
            <a:r>
              <a:rPr lang="fr-FR" b="1" dirty="0">
                <a:solidFill>
                  <a:schemeClr val="tx1"/>
                </a:solidFill>
              </a:rPr>
              <a:t> people </a:t>
            </a:r>
            <a:r>
              <a:rPr lang="fr-FR" b="1" dirty="0" err="1">
                <a:solidFill>
                  <a:schemeClr val="tx1"/>
                </a:solidFill>
              </a:rPr>
              <a:t>meet</a:t>
            </a:r>
            <a:r>
              <a:rPr lang="fr-FR" dirty="0">
                <a:solidFill>
                  <a:schemeClr val="tx1"/>
                </a:solidFill>
              </a:rPr>
              <a:t> to exchange </a:t>
            </a:r>
            <a:r>
              <a:rPr lang="fr-FR" dirty="0" err="1">
                <a:solidFill>
                  <a:schemeClr val="tx1"/>
                </a:solidFill>
              </a:rPr>
              <a:t>ideas</a:t>
            </a:r>
            <a:r>
              <a:rPr lang="fr-FR" dirty="0">
                <a:solidFill>
                  <a:schemeClr val="tx1"/>
                </a:solidFill>
              </a:rPr>
              <a:t>, </a:t>
            </a:r>
            <a:r>
              <a:rPr lang="fr-FR" dirty="0" err="1">
                <a:solidFill>
                  <a:schemeClr val="tx1"/>
                </a:solidFill>
              </a:rPr>
              <a:t>sometimes</a:t>
            </a:r>
            <a:r>
              <a:rPr lang="fr-FR" dirty="0">
                <a:solidFill>
                  <a:schemeClr val="tx1"/>
                </a:solidFill>
              </a:rPr>
              <a:t> </a:t>
            </a:r>
            <a:r>
              <a:rPr lang="fr-FR" dirty="0" err="1">
                <a:solidFill>
                  <a:schemeClr val="tx1"/>
                </a:solidFill>
              </a:rPr>
              <a:t>serendipitiously</a:t>
            </a:r>
            <a:r>
              <a:rPr lang="fr-FR" dirty="0">
                <a:solidFill>
                  <a:schemeClr val="tx1"/>
                </a:solidFill>
              </a:rPr>
              <a:t>, and spot new </a:t>
            </a:r>
            <a:r>
              <a:rPr lang="fr-FR" dirty="0" err="1">
                <a:solidFill>
                  <a:schemeClr val="tx1"/>
                </a:solidFill>
              </a:rPr>
              <a:t>opportunities</a:t>
            </a:r>
            <a:r>
              <a:rPr lang="fr-FR" dirty="0">
                <a:solidFill>
                  <a:schemeClr val="tx1"/>
                </a:solidFill>
              </a:rPr>
              <a:t>. </a:t>
            </a:r>
          </a:p>
          <a:p>
            <a:r>
              <a:rPr lang="fr-FR" dirty="0" err="1">
                <a:solidFill>
                  <a:schemeClr val="tx1"/>
                </a:solidFill>
              </a:rPr>
              <a:t>Third</a:t>
            </a:r>
            <a:r>
              <a:rPr lang="fr-FR" dirty="0">
                <a:solidFill>
                  <a:schemeClr val="tx1"/>
                </a:solidFill>
              </a:rPr>
              <a:t>, </a:t>
            </a:r>
            <a:r>
              <a:rPr lang="fr-FR" dirty="0" err="1">
                <a:solidFill>
                  <a:schemeClr val="tx1"/>
                </a:solidFill>
              </a:rPr>
              <a:t>it</a:t>
            </a:r>
            <a:r>
              <a:rPr lang="fr-FR" dirty="0">
                <a:solidFill>
                  <a:schemeClr val="tx1"/>
                </a:solidFill>
              </a:rPr>
              <a:t> </a:t>
            </a:r>
            <a:r>
              <a:rPr lang="fr-FR" b="1" dirty="0" err="1">
                <a:solidFill>
                  <a:schemeClr val="tx1"/>
                </a:solidFill>
              </a:rPr>
              <a:t>needs</a:t>
            </a:r>
            <a:r>
              <a:rPr lang="fr-FR" b="1" dirty="0">
                <a:solidFill>
                  <a:schemeClr val="tx1"/>
                </a:solidFill>
              </a:rPr>
              <a:t> </a:t>
            </a:r>
            <a:r>
              <a:rPr lang="fr-FR" b="1" dirty="0" err="1">
                <a:solidFill>
                  <a:schemeClr val="tx1"/>
                </a:solidFill>
              </a:rPr>
              <a:t>practical</a:t>
            </a:r>
            <a:r>
              <a:rPr lang="fr-FR" b="1" dirty="0">
                <a:solidFill>
                  <a:schemeClr val="tx1"/>
                </a:solidFill>
              </a:rPr>
              <a:t>, </a:t>
            </a:r>
            <a:r>
              <a:rPr lang="fr-FR" b="1" dirty="0" err="1">
                <a:solidFill>
                  <a:schemeClr val="tx1"/>
                </a:solidFill>
              </a:rPr>
              <a:t>timely</a:t>
            </a:r>
            <a:r>
              <a:rPr lang="fr-FR" b="1" dirty="0">
                <a:solidFill>
                  <a:schemeClr val="tx1"/>
                </a:solidFill>
              </a:rPr>
              <a:t> and active support at an </a:t>
            </a:r>
            <a:r>
              <a:rPr lang="fr-FR" b="1" dirty="0" err="1">
                <a:solidFill>
                  <a:schemeClr val="tx1"/>
                </a:solidFill>
              </a:rPr>
              <a:t>institutional</a:t>
            </a:r>
            <a:r>
              <a:rPr lang="fr-FR" b="1" dirty="0">
                <a:solidFill>
                  <a:schemeClr val="tx1"/>
                </a:solidFill>
              </a:rPr>
              <a:t> </a:t>
            </a:r>
            <a:r>
              <a:rPr lang="fr-FR" b="1" dirty="0" err="1">
                <a:solidFill>
                  <a:schemeClr val="tx1"/>
                </a:solidFill>
              </a:rPr>
              <a:t>level</a:t>
            </a:r>
            <a:r>
              <a:rPr lang="fr-FR" dirty="0">
                <a:solidFill>
                  <a:schemeClr val="tx1"/>
                </a:solidFill>
              </a:rPr>
              <a:t> – </a:t>
            </a:r>
            <a:r>
              <a:rPr lang="fr-FR" dirty="0" err="1">
                <a:solidFill>
                  <a:schemeClr val="tx1"/>
                </a:solidFill>
              </a:rPr>
              <a:t>within</a:t>
            </a:r>
            <a:r>
              <a:rPr lang="fr-FR" dirty="0">
                <a:solidFill>
                  <a:schemeClr val="tx1"/>
                </a:solidFill>
              </a:rPr>
              <a:t> </a:t>
            </a:r>
            <a:r>
              <a:rPr lang="fr-FR" dirty="0" err="1">
                <a:solidFill>
                  <a:schemeClr val="tx1"/>
                </a:solidFill>
              </a:rPr>
              <a:t>companies</a:t>
            </a:r>
            <a:r>
              <a:rPr lang="fr-FR" dirty="0">
                <a:solidFill>
                  <a:schemeClr val="tx1"/>
                </a:solidFill>
              </a:rPr>
              <a:t> and </a:t>
            </a:r>
            <a:r>
              <a:rPr lang="fr-FR" dirty="0" err="1">
                <a:solidFill>
                  <a:schemeClr val="tx1"/>
                </a:solidFill>
              </a:rPr>
              <a:t>universities</a:t>
            </a:r>
            <a:r>
              <a:rPr lang="fr-FR" dirty="0">
                <a:solidFill>
                  <a:schemeClr val="tx1"/>
                </a:solidFill>
              </a:rPr>
              <a:t> – </a:t>
            </a:r>
            <a:r>
              <a:rPr lang="fr-FR" dirty="0" err="1">
                <a:solidFill>
                  <a:schemeClr val="tx1"/>
                </a:solidFill>
              </a:rPr>
              <a:t>encouraging</a:t>
            </a:r>
            <a:r>
              <a:rPr lang="fr-FR" dirty="0">
                <a:solidFill>
                  <a:schemeClr val="tx1"/>
                </a:solidFill>
              </a:rPr>
              <a:t> a culture of open </a:t>
            </a:r>
            <a:r>
              <a:rPr lang="fr-FR" dirty="0" err="1">
                <a:solidFill>
                  <a:schemeClr val="tx1"/>
                </a:solidFill>
              </a:rPr>
              <a:t>access</a:t>
            </a:r>
            <a:r>
              <a:rPr lang="fr-FR" dirty="0">
                <a:solidFill>
                  <a:schemeClr val="tx1"/>
                </a:solidFill>
              </a:rPr>
              <a:t> and open innovation.</a:t>
            </a:r>
            <a:endParaRPr lang="en-GB" dirty="0">
              <a:solidFill>
                <a:schemeClr val="tx1"/>
              </a:solidFill>
            </a:endParaRPr>
          </a:p>
        </p:txBody>
      </p:sp>
      <p:sp>
        <p:nvSpPr>
          <p:cNvPr id="4" name="Espace réservé du numéro de diapositive 3">
            <a:extLst>
              <a:ext uri="{FF2B5EF4-FFF2-40B4-BE49-F238E27FC236}">
                <a16:creationId xmlns:a16="http://schemas.microsoft.com/office/drawing/2014/main" id="{F9C7F135-8598-7047-993C-02A058FF5DD2}"/>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5</a:t>
            </a:fld>
            <a:endParaRPr lang="fr-FR"/>
          </a:p>
        </p:txBody>
      </p:sp>
    </p:spTree>
    <p:extLst>
      <p:ext uri="{BB962C8B-B14F-4D97-AF65-F5344CB8AC3E}">
        <p14:creationId xmlns:p14="http://schemas.microsoft.com/office/powerpoint/2010/main" val="24702424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F48B6A-36D1-EC4C-8511-693F0334381B}"/>
              </a:ext>
            </a:extLst>
          </p:cNvPr>
          <p:cNvSpPr>
            <a:spLocks noGrp="1"/>
          </p:cNvSpPr>
          <p:nvPr>
            <p:ph type="title"/>
          </p:nvPr>
        </p:nvSpPr>
        <p:spPr>
          <a:xfrm>
            <a:off x="311567" y="216184"/>
            <a:ext cx="6802800" cy="572700"/>
          </a:xfrm>
        </p:spPr>
        <p:txBody>
          <a:bodyPr/>
          <a:lstStyle/>
          <a:p>
            <a:r>
              <a:rPr lang="fr-FR" dirty="0" err="1">
                <a:solidFill>
                  <a:schemeClr val="tx1"/>
                </a:solidFill>
              </a:rPr>
              <a:t>Another</a:t>
            </a:r>
            <a:r>
              <a:rPr lang="fr-FR" dirty="0">
                <a:solidFill>
                  <a:schemeClr val="tx1"/>
                </a:solidFill>
              </a:rPr>
              <a:t> </a:t>
            </a:r>
            <a:r>
              <a:rPr lang="fr-FR" dirty="0" err="1">
                <a:solidFill>
                  <a:schemeClr val="tx1"/>
                </a:solidFill>
              </a:rPr>
              <a:t>view</a:t>
            </a:r>
            <a:endParaRPr lang="fr-FR" dirty="0">
              <a:solidFill>
                <a:schemeClr val="tx1"/>
              </a:solidFill>
            </a:endParaRPr>
          </a:p>
        </p:txBody>
      </p:sp>
      <p:sp>
        <p:nvSpPr>
          <p:cNvPr id="3" name="Espace réservé du texte 2">
            <a:extLst>
              <a:ext uri="{FF2B5EF4-FFF2-40B4-BE49-F238E27FC236}">
                <a16:creationId xmlns:a16="http://schemas.microsoft.com/office/drawing/2014/main" id="{4671C4D7-80A8-3940-BE5F-753B56478C8B}"/>
              </a:ext>
            </a:extLst>
          </p:cNvPr>
          <p:cNvSpPr>
            <a:spLocks noGrp="1"/>
          </p:cNvSpPr>
          <p:nvPr>
            <p:ph type="body" idx="1"/>
          </p:nvPr>
        </p:nvSpPr>
        <p:spPr>
          <a:xfrm>
            <a:off x="240000" y="788884"/>
            <a:ext cx="8664000" cy="3936267"/>
          </a:xfrm>
        </p:spPr>
        <p:txBody>
          <a:bodyPr/>
          <a:lstStyle/>
          <a:p>
            <a:r>
              <a:rPr lang="en-GB" sz="2200" dirty="0">
                <a:solidFill>
                  <a:schemeClr val="tx1"/>
                </a:solidFill>
              </a:rPr>
              <a:t>EU e-learning course on Knowledge Transfer (https://</a:t>
            </a:r>
            <a:r>
              <a:rPr lang="en-GB" sz="2200" dirty="0" err="1">
                <a:solidFill>
                  <a:schemeClr val="tx1"/>
                </a:solidFill>
              </a:rPr>
              <a:t>ec.europa.eu</a:t>
            </a:r>
            <a:r>
              <a:rPr lang="en-GB" sz="2200" dirty="0">
                <a:solidFill>
                  <a:schemeClr val="tx1"/>
                </a:solidFill>
              </a:rPr>
              <a:t>/</a:t>
            </a:r>
            <a:r>
              <a:rPr lang="en-GB" sz="2200" dirty="0" err="1">
                <a:solidFill>
                  <a:schemeClr val="tx1"/>
                </a:solidFill>
              </a:rPr>
              <a:t>jrc</a:t>
            </a:r>
            <a:r>
              <a:rPr lang="en-GB" sz="2200" dirty="0">
                <a:solidFill>
                  <a:schemeClr val="tx1"/>
                </a:solidFill>
              </a:rPr>
              <a:t>/communities/</a:t>
            </a:r>
            <a:r>
              <a:rPr lang="en-GB" sz="2200" dirty="0" err="1">
                <a:solidFill>
                  <a:schemeClr val="tx1"/>
                </a:solidFill>
              </a:rPr>
              <a:t>en</a:t>
            </a:r>
            <a:r>
              <a:rPr lang="en-GB" sz="2200" dirty="0">
                <a:solidFill>
                  <a:schemeClr val="tx1"/>
                </a:solidFill>
              </a:rPr>
              <a:t>/community/</a:t>
            </a:r>
            <a:r>
              <a:rPr lang="en-GB" sz="2200" dirty="0" err="1">
                <a:solidFill>
                  <a:schemeClr val="tx1"/>
                </a:solidFill>
              </a:rPr>
              <a:t>tto</a:t>
            </a:r>
            <a:r>
              <a:rPr lang="en-GB" sz="2200" dirty="0">
                <a:solidFill>
                  <a:schemeClr val="tx1"/>
                </a:solidFill>
              </a:rPr>
              <a:t>-circle-community/page/e-learning-course-knowledge-transfer)</a:t>
            </a:r>
          </a:p>
          <a:p>
            <a:r>
              <a:rPr lang="en-GB" sz="2200" dirty="0">
                <a:solidFill>
                  <a:schemeClr val="tx1"/>
                </a:solidFill>
              </a:rPr>
              <a:t>“Knowledge Transfer can be defined as all those activities focused on sharing skills, knowledge, technologies, and facilities among industries, universities, governments and other institutions.“</a:t>
            </a:r>
          </a:p>
          <a:p>
            <a:r>
              <a:rPr lang="en-GB" sz="2200" dirty="0">
                <a:solidFill>
                  <a:schemeClr val="tx1"/>
                </a:solidFill>
              </a:rPr>
              <a:t>“This in turn, facilitates scientific and technological developments, which are widely accessible, thus enabling further development and exploitation of the technology.”</a:t>
            </a:r>
          </a:p>
        </p:txBody>
      </p:sp>
      <p:sp>
        <p:nvSpPr>
          <p:cNvPr id="4" name="Espace réservé du numéro de diapositive 3">
            <a:extLst>
              <a:ext uri="{FF2B5EF4-FFF2-40B4-BE49-F238E27FC236}">
                <a16:creationId xmlns:a16="http://schemas.microsoft.com/office/drawing/2014/main" id="{506C7738-C9AA-DA47-9ADC-DE6B60CC51EC}"/>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6</a:t>
            </a:fld>
            <a:endParaRPr lang="fr-FR"/>
          </a:p>
        </p:txBody>
      </p:sp>
    </p:spTree>
    <p:extLst>
      <p:ext uri="{BB962C8B-B14F-4D97-AF65-F5344CB8AC3E}">
        <p14:creationId xmlns:p14="http://schemas.microsoft.com/office/powerpoint/2010/main" val="2124153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BDC522-CB86-FF45-BBF4-90FFFA48A5A0}"/>
              </a:ext>
            </a:extLst>
          </p:cNvPr>
          <p:cNvSpPr>
            <a:spLocks noGrp="1"/>
          </p:cNvSpPr>
          <p:nvPr>
            <p:ph type="title"/>
          </p:nvPr>
        </p:nvSpPr>
        <p:spPr>
          <a:xfrm>
            <a:off x="168425" y="0"/>
            <a:ext cx="6802800" cy="572700"/>
          </a:xfrm>
        </p:spPr>
        <p:txBody>
          <a:bodyPr/>
          <a:lstStyle/>
          <a:p>
            <a:r>
              <a:rPr lang="fr-FR" dirty="0">
                <a:solidFill>
                  <a:schemeClr val="tx1"/>
                </a:solidFill>
              </a:rPr>
              <a:t>Science communication vs KT?</a:t>
            </a:r>
            <a:endParaRPr lang="fr-FR" dirty="0"/>
          </a:p>
        </p:txBody>
      </p:sp>
      <p:sp>
        <p:nvSpPr>
          <p:cNvPr id="3" name="Espace réservé du texte 2">
            <a:extLst>
              <a:ext uri="{FF2B5EF4-FFF2-40B4-BE49-F238E27FC236}">
                <a16:creationId xmlns:a16="http://schemas.microsoft.com/office/drawing/2014/main" id="{3812C07A-27E7-1147-9856-3B177255F578}"/>
              </a:ext>
            </a:extLst>
          </p:cNvPr>
          <p:cNvSpPr>
            <a:spLocks noGrp="1"/>
          </p:cNvSpPr>
          <p:nvPr>
            <p:ph type="body" idx="1"/>
          </p:nvPr>
        </p:nvSpPr>
        <p:spPr>
          <a:xfrm>
            <a:off x="240000" y="572699"/>
            <a:ext cx="8592433" cy="3901329"/>
          </a:xfrm>
        </p:spPr>
        <p:txBody>
          <a:bodyPr/>
          <a:lstStyle/>
          <a:p>
            <a:r>
              <a:rPr lang="en-GB" dirty="0" err="1">
                <a:solidFill>
                  <a:schemeClr val="tx1"/>
                </a:solidFill>
              </a:rPr>
              <a:t>Besley</a:t>
            </a:r>
            <a:r>
              <a:rPr lang="en-GB" dirty="0">
                <a:solidFill>
                  <a:schemeClr val="tx1"/>
                </a:solidFill>
              </a:rPr>
              <a:t> and </a:t>
            </a:r>
            <a:r>
              <a:rPr lang="en-GB" dirty="0" err="1">
                <a:solidFill>
                  <a:schemeClr val="tx1"/>
                </a:solidFill>
              </a:rPr>
              <a:t>Dudo</a:t>
            </a:r>
            <a:r>
              <a:rPr lang="en-GB" dirty="0">
                <a:solidFill>
                  <a:schemeClr val="tx1"/>
                </a:solidFill>
              </a:rPr>
              <a:t> (2016), </a:t>
            </a:r>
            <a:r>
              <a:rPr lang="en-GB" i="1" dirty="0">
                <a:solidFill>
                  <a:schemeClr val="tx1"/>
                </a:solidFill>
              </a:rPr>
              <a:t>The Conversation</a:t>
            </a:r>
            <a:r>
              <a:rPr lang="en-GB" dirty="0">
                <a:solidFill>
                  <a:schemeClr val="tx1"/>
                </a:solidFill>
              </a:rPr>
              <a:t>:</a:t>
            </a:r>
          </a:p>
          <a:p>
            <a:r>
              <a:rPr lang="en-GB" dirty="0">
                <a:solidFill>
                  <a:schemeClr val="tx1"/>
                </a:solidFill>
              </a:rPr>
              <a:t>“Leaders in the scientific community are increasingly calling on their scientist colleagues to </a:t>
            </a:r>
            <a:r>
              <a:rPr lang="en-GB" u="sng" dirty="0">
                <a:solidFill>
                  <a:schemeClr val="tx1"/>
                </a:solidFill>
                <a:hlinkClick r:id="rId2">
                  <a:extLst>
                    <a:ext uri="{A12FA001-AC4F-418D-AE19-62706E023703}">
                      <ahyp:hlinkClr xmlns:ahyp="http://schemas.microsoft.com/office/drawing/2018/hyperlinkcolor" val="tx"/>
                    </a:ext>
                  </a:extLst>
                </a:hlinkClick>
              </a:rPr>
              <a:t>meaningfully engage with their fellow citizens</a:t>
            </a:r>
            <a:r>
              <a:rPr lang="en-GB" dirty="0">
                <a:solidFill>
                  <a:schemeClr val="tx1"/>
                </a:solidFill>
              </a:rPr>
              <a:t>. The hope is that such interactions can improve the science-society relationship at a time when we are confronting a growing list of high-stakes, high-controversy issues including climate change, synthetic biology and epigenetics.”</a:t>
            </a:r>
          </a:p>
          <a:p>
            <a:r>
              <a:rPr lang="en-GB" dirty="0">
                <a:solidFill>
                  <a:schemeClr val="tx1"/>
                </a:solidFill>
              </a:rPr>
              <a:t>“Sharing knowledge will always be a central component of science communication…”</a:t>
            </a:r>
          </a:p>
          <a:p>
            <a:r>
              <a:rPr lang="en-GB" dirty="0">
                <a:solidFill>
                  <a:schemeClr val="tx1"/>
                </a:solidFill>
              </a:rPr>
              <a:t>“But there are other reasons scientists might want to communicate with the general public. We call these “nonknowledge objectives” – things like fostering excitement about science, building trust in the scientific community, or reframing how people think about certain issues.”</a:t>
            </a:r>
          </a:p>
        </p:txBody>
      </p:sp>
      <p:sp>
        <p:nvSpPr>
          <p:cNvPr id="4" name="Espace réservé du numéro de diapositive 3">
            <a:extLst>
              <a:ext uri="{FF2B5EF4-FFF2-40B4-BE49-F238E27FC236}">
                <a16:creationId xmlns:a16="http://schemas.microsoft.com/office/drawing/2014/main" id="{F56C8B22-C62A-6B40-8321-A1CE3068F3F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7</a:t>
            </a:fld>
            <a:endParaRPr lang="fr-FR"/>
          </a:p>
        </p:txBody>
      </p:sp>
    </p:spTree>
    <p:extLst>
      <p:ext uri="{BB962C8B-B14F-4D97-AF65-F5344CB8AC3E}">
        <p14:creationId xmlns:p14="http://schemas.microsoft.com/office/powerpoint/2010/main" val="36536502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1EA3BB-CC06-8A44-986F-62BF6793A29D}"/>
              </a:ext>
            </a:extLst>
          </p:cNvPr>
          <p:cNvSpPr>
            <a:spLocks noGrp="1"/>
          </p:cNvSpPr>
          <p:nvPr>
            <p:ph type="title"/>
          </p:nvPr>
        </p:nvSpPr>
        <p:spPr>
          <a:xfrm>
            <a:off x="403666" y="194743"/>
            <a:ext cx="6802800" cy="572700"/>
          </a:xfrm>
        </p:spPr>
        <p:txBody>
          <a:bodyPr/>
          <a:lstStyle/>
          <a:p>
            <a:r>
              <a:rPr lang="fr-FR" dirty="0" err="1">
                <a:solidFill>
                  <a:schemeClr val="tx1"/>
                </a:solidFill>
              </a:rPr>
              <a:t>Another</a:t>
            </a:r>
            <a:r>
              <a:rPr lang="fr-FR" dirty="0">
                <a:solidFill>
                  <a:schemeClr val="tx1"/>
                </a:solidFill>
              </a:rPr>
              <a:t> </a:t>
            </a:r>
            <a:r>
              <a:rPr lang="fr-FR" dirty="0" err="1">
                <a:solidFill>
                  <a:schemeClr val="tx1"/>
                </a:solidFill>
              </a:rPr>
              <a:t>view</a:t>
            </a:r>
            <a:br>
              <a:rPr lang="fr-FR" dirty="0"/>
            </a:br>
            <a:endParaRPr lang="fr-FR" dirty="0"/>
          </a:p>
        </p:txBody>
      </p:sp>
      <p:sp>
        <p:nvSpPr>
          <p:cNvPr id="3" name="Espace réservé du texte 2">
            <a:extLst>
              <a:ext uri="{FF2B5EF4-FFF2-40B4-BE49-F238E27FC236}">
                <a16:creationId xmlns:a16="http://schemas.microsoft.com/office/drawing/2014/main" id="{E9268A46-78C8-174C-B8D1-C9F08C99C353}"/>
              </a:ext>
            </a:extLst>
          </p:cNvPr>
          <p:cNvSpPr>
            <a:spLocks noGrp="1"/>
          </p:cNvSpPr>
          <p:nvPr>
            <p:ph type="body" idx="1"/>
          </p:nvPr>
        </p:nvSpPr>
        <p:spPr>
          <a:xfrm>
            <a:off x="403666" y="767443"/>
            <a:ext cx="8336668" cy="3641271"/>
          </a:xfrm>
        </p:spPr>
        <p:txBody>
          <a:bodyPr/>
          <a:lstStyle/>
          <a:p>
            <a:r>
              <a:rPr lang="en-GB" sz="2000" dirty="0">
                <a:solidFill>
                  <a:schemeClr val="tx1"/>
                </a:solidFill>
              </a:rPr>
              <a:t>The German Polar Institute AWI’s Climate office for polar regions and sea level rise (</a:t>
            </a:r>
            <a:r>
              <a:rPr lang="en-GB" sz="2000" dirty="0">
                <a:solidFill>
                  <a:srgbClr val="0097A7"/>
                </a:solidFill>
                <a:hlinkClick r:id="rId2">
                  <a:extLst>
                    <a:ext uri="{A12FA001-AC4F-418D-AE19-62706E023703}">
                      <ahyp:hlinkClr xmlns:ahyp="http://schemas.microsoft.com/office/drawing/2018/hyperlinkcolor" val="tx"/>
                    </a:ext>
                  </a:extLst>
                </a:hlinkClick>
              </a:rPr>
              <a:t>https://www.awi.de/en/science/special-groups/climate-office.</a:t>
            </a:r>
            <a:r>
              <a:rPr lang="en-GB" sz="2000" dirty="0">
                <a:solidFill>
                  <a:schemeClr val="tx1"/>
                </a:solidFill>
                <a:hlinkClick r:id="rId2">
                  <a:extLst>
                    <a:ext uri="{A12FA001-AC4F-418D-AE19-62706E023703}">
                      <ahyp:hlinkClr xmlns:ahyp="http://schemas.microsoft.com/office/drawing/2018/hyperlinkcolor" val="tx"/>
                    </a:ext>
                  </a:extLst>
                </a:hlinkClick>
              </a:rPr>
              <a:t>html</a:t>
            </a:r>
            <a:r>
              <a:rPr lang="en-GB" sz="2000" dirty="0">
                <a:solidFill>
                  <a:schemeClr val="tx1"/>
                </a:solidFill>
              </a:rPr>
              <a:t>)</a:t>
            </a:r>
          </a:p>
          <a:p>
            <a:r>
              <a:rPr lang="en-GB" sz="2000" dirty="0">
                <a:solidFill>
                  <a:schemeClr val="tx1"/>
                </a:solidFill>
              </a:rPr>
              <a:t>“The aim of the Climate Office at AWI is to provide the results of targeted climatic research in the Polar Regions in user suitable and differentiated forms for national and international audiences of government, economy and society. A major pillar of the Climate Office for Polar Regions and Sea Level Rise is the transfer of knowledge into the society and the dialogue with them to improve the social impact of the scientific results.”</a:t>
            </a:r>
          </a:p>
          <a:p>
            <a:endParaRPr lang="fr-FR" dirty="0"/>
          </a:p>
          <a:p>
            <a:pPr marL="114300" indent="0">
              <a:buNone/>
            </a:pPr>
            <a:endParaRPr lang="fr-FR" dirty="0"/>
          </a:p>
        </p:txBody>
      </p:sp>
      <p:sp>
        <p:nvSpPr>
          <p:cNvPr id="4" name="Espace réservé du numéro de diapositive 3">
            <a:extLst>
              <a:ext uri="{FF2B5EF4-FFF2-40B4-BE49-F238E27FC236}">
                <a16:creationId xmlns:a16="http://schemas.microsoft.com/office/drawing/2014/main" id="{4EB4DA5A-0C35-284B-AC8B-EFD6B437EC43}"/>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8</a:t>
            </a:fld>
            <a:endParaRPr lang="fr-FR"/>
          </a:p>
        </p:txBody>
      </p:sp>
    </p:spTree>
    <p:extLst>
      <p:ext uri="{BB962C8B-B14F-4D97-AF65-F5344CB8AC3E}">
        <p14:creationId xmlns:p14="http://schemas.microsoft.com/office/powerpoint/2010/main" val="21631473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E51251-E86C-A345-9F6E-F31BE6B0F2DC}"/>
              </a:ext>
            </a:extLst>
          </p:cNvPr>
          <p:cNvSpPr>
            <a:spLocks noGrp="1"/>
          </p:cNvSpPr>
          <p:nvPr>
            <p:ph type="title"/>
          </p:nvPr>
        </p:nvSpPr>
        <p:spPr>
          <a:xfrm>
            <a:off x="168425" y="0"/>
            <a:ext cx="6802800" cy="572700"/>
          </a:xfrm>
        </p:spPr>
        <p:txBody>
          <a:bodyPr/>
          <a:lstStyle/>
          <a:p>
            <a:r>
              <a:rPr lang="fr-FR" dirty="0">
                <a:solidFill>
                  <a:schemeClr val="tx1"/>
                </a:solidFill>
              </a:rPr>
              <a:t>Science communication about the </a:t>
            </a:r>
            <a:r>
              <a:rPr lang="fr-FR" dirty="0" err="1">
                <a:solidFill>
                  <a:schemeClr val="tx1"/>
                </a:solidFill>
              </a:rPr>
              <a:t>Arctic</a:t>
            </a:r>
            <a:endParaRPr lang="fr-FR" dirty="0">
              <a:solidFill>
                <a:schemeClr val="tx1"/>
              </a:solidFill>
            </a:endParaRPr>
          </a:p>
        </p:txBody>
      </p:sp>
      <p:sp>
        <p:nvSpPr>
          <p:cNvPr id="3" name="Espace réservé du texte 2">
            <a:extLst>
              <a:ext uri="{FF2B5EF4-FFF2-40B4-BE49-F238E27FC236}">
                <a16:creationId xmlns:a16="http://schemas.microsoft.com/office/drawing/2014/main" id="{49A60EF9-3013-3D42-A301-CCA1653615A3}"/>
              </a:ext>
            </a:extLst>
          </p:cNvPr>
          <p:cNvSpPr>
            <a:spLocks noGrp="1"/>
          </p:cNvSpPr>
          <p:nvPr>
            <p:ph type="body" idx="1"/>
          </p:nvPr>
        </p:nvSpPr>
        <p:spPr>
          <a:xfrm>
            <a:off x="168426" y="820183"/>
            <a:ext cx="8387746" cy="3637517"/>
          </a:xfrm>
        </p:spPr>
        <p:txBody>
          <a:bodyPr/>
          <a:lstStyle/>
          <a:p>
            <a:r>
              <a:rPr lang="en-GB" b="1" dirty="0">
                <a:solidFill>
                  <a:schemeClr val="tx1"/>
                </a:solidFill>
              </a:rPr>
              <a:t>Challenges: ex. testimony of Matt Wallenstein</a:t>
            </a:r>
            <a:r>
              <a:rPr lang="en-GB" dirty="0">
                <a:solidFill>
                  <a:schemeClr val="tx1"/>
                </a:solidFill>
              </a:rPr>
              <a:t>, Colorado State </a:t>
            </a:r>
            <a:r>
              <a:rPr lang="en-GB" dirty="0" err="1">
                <a:solidFill>
                  <a:schemeClr val="tx1"/>
                </a:solidFill>
              </a:rPr>
              <a:t>Univeristy</a:t>
            </a:r>
            <a:endParaRPr lang="en-GB" dirty="0">
              <a:solidFill>
                <a:schemeClr val="tx1"/>
              </a:solidFill>
            </a:endParaRPr>
          </a:p>
          <a:p>
            <a:r>
              <a:rPr lang="en-GB" dirty="0">
                <a:solidFill>
                  <a:schemeClr val="tx1"/>
                </a:solidFill>
              </a:rPr>
              <a:t>Today, I’m am writing from </a:t>
            </a:r>
            <a:r>
              <a:rPr lang="en-GB" dirty="0">
                <a:solidFill>
                  <a:schemeClr val="tx1"/>
                </a:solidFill>
                <a:hlinkClick r:id="rId2">
                  <a:extLst>
                    <a:ext uri="{A12FA001-AC4F-418D-AE19-62706E023703}">
                      <ahyp:hlinkClr xmlns:ahyp="http://schemas.microsoft.com/office/drawing/2018/hyperlinkcolor" val="tx"/>
                    </a:ext>
                  </a:extLst>
                </a:hlinkClick>
              </a:rPr>
              <a:t>Toolik Field Station</a:t>
            </a:r>
            <a:r>
              <a:rPr lang="en-GB" dirty="0">
                <a:solidFill>
                  <a:schemeClr val="tx1"/>
                </a:solidFill>
              </a:rPr>
              <a:t> in Arctic Alaska, where my research team is studying how soil carbon storage is likely to respond to rapid environmental change. </a:t>
            </a:r>
          </a:p>
          <a:p>
            <a:r>
              <a:rPr lang="en-GB" dirty="0">
                <a:solidFill>
                  <a:schemeClr val="tx1"/>
                </a:solidFill>
              </a:rPr>
              <a:t>My challenge was to </a:t>
            </a:r>
            <a:r>
              <a:rPr lang="en-GB" b="1" dirty="0">
                <a:solidFill>
                  <a:schemeClr val="tx1"/>
                </a:solidFill>
              </a:rPr>
              <a:t>explain our cutting edge science in a way that most people can understand</a:t>
            </a:r>
            <a:r>
              <a:rPr lang="en-GB" dirty="0">
                <a:solidFill>
                  <a:schemeClr val="tx1"/>
                </a:solidFill>
              </a:rPr>
              <a:t>. That means not just explaining </a:t>
            </a:r>
            <a:r>
              <a:rPr lang="en-GB" b="1" dirty="0">
                <a:solidFill>
                  <a:schemeClr val="tx1"/>
                </a:solidFill>
              </a:rPr>
              <a:t>what we are studying, but why they should care, why what happens in the Arctic matters to them wherever they live, and why taxpayer dollars should be spent on this</a:t>
            </a:r>
            <a:r>
              <a:rPr lang="en-GB" dirty="0">
                <a:solidFill>
                  <a:schemeClr val="tx1"/>
                </a:solidFill>
              </a:rPr>
              <a:t>.” </a:t>
            </a:r>
          </a:p>
          <a:p>
            <a:r>
              <a:rPr lang="en-GB" dirty="0">
                <a:solidFill>
                  <a:schemeClr val="tx1"/>
                </a:solidFill>
              </a:rPr>
              <a:t>Video available at: https://</a:t>
            </a:r>
            <a:r>
              <a:rPr lang="en-GB" dirty="0" err="1">
                <a:solidFill>
                  <a:schemeClr val="tx1"/>
                </a:solidFill>
              </a:rPr>
              <a:t>www.pbs.org</a:t>
            </a:r>
            <a:r>
              <a:rPr lang="en-GB" dirty="0">
                <a:solidFill>
                  <a:schemeClr val="tx1"/>
                </a:solidFill>
              </a:rPr>
              <a:t>/</a:t>
            </a:r>
            <a:r>
              <a:rPr lang="en-GB" dirty="0" err="1">
                <a:solidFill>
                  <a:schemeClr val="tx1"/>
                </a:solidFill>
              </a:rPr>
              <a:t>newshour</a:t>
            </a:r>
            <a:r>
              <a:rPr lang="en-GB" dirty="0">
                <a:solidFill>
                  <a:schemeClr val="tx1"/>
                </a:solidFill>
              </a:rPr>
              <a:t>/science/</a:t>
            </a:r>
            <a:r>
              <a:rPr lang="en-GB" dirty="0" err="1">
                <a:solidFill>
                  <a:schemeClr val="tx1"/>
                </a:solidFill>
              </a:rPr>
              <a:t>alaskan</a:t>
            </a:r>
            <a:r>
              <a:rPr lang="en-GB" dirty="0">
                <a:solidFill>
                  <a:schemeClr val="tx1"/>
                </a:solidFill>
              </a:rPr>
              <a:t>-tundra-scientists-dig-dirt-future-climate-change</a:t>
            </a:r>
          </a:p>
        </p:txBody>
      </p:sp>
      <p:sp>
        <p:nvSpPr>
          <p:cNvPr id="4" name="Espace réservé du numéro de diapositive 3">
            <a:extLst>
              <a:ext uri="{FF2B5EF4-FFF2-40B4-BE49-F238E27FC236}">
                <a16:creationId xmlns:a16="http://schemas.microsoft.com/office/drawing/2014/main" id="{43D8D044-043C-CD4A-8A7F-3F09F860B35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fr-FR" smtClean="0"/>
              <a:t>9</a:t>
            </a:fld>
            <a:endParaRPr lang="fr-FR"/>
          </a:p>
        </p:txBody>
      </p:sp>
    </p:spTree>
    <p:extLst>
      <p:ext uri="{BB962C8B-B14F-4D97-AF65-F5344CB8AC3E}">
        <p14:creationId xmlns:p14="http://schemas.microsoft.com/office/powerpoint/2010/main" val="2750727726"/>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1550</TotalTime>
  <Words>983</Words>
  <Application>Microsoft Macintosh PowerPoint</Application>
  <PresentationFormat>On-screen Show (16:9)</PresentationFormat>
  <Paragraphs>50</Paragraphs>
  <Slides>9</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Lato</vt:lpstr>
      <vt:lpstr>Arial</vt:lpstr>
      <vt:lpstr>Simple Light</vt:lpstr>
      <vt:lpstr>Science communication about Arctic research </vt:lpstr>
      <vt:lpstr>Lesson 1: What is science communication?</vt:lpstr>
      <vt:lpstr>Another view. </vt:lpstr>
      <vt:lpstr>Why do we need science communication?</vt:lpstr>
      <vt:lpstr>What is knowledge transfer?</vt:lpstr>
      <vt:lpstr>Another view</vt:lpstr>
      <vt:lpstr>Science communication vs KT?</vt:lpstr>
      <vt:lpstr>Another view </vt:lpstr>
      <vt:lpstr>Science communication about the Arctic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cp:lastModifiedBy>Debora Lucque</cp:lastModifiedBy>
  <cp:revision>31</cp:revision>
  <dcterms:modified xsi:type="dcterms:W3CDTF">2022-05-21T20:48:32Z</dcterms:modified>
</cp:coreProperties>
</file>